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63" r:id="rId5"/>
    <p:sldId id="257" r:id="rId6"/>
    <p:sldId id="264" r:id="rId7"/>
    <p:sldId id="258" r:id="rId8"/>
    <p:sldId id="259" r:id="rId9"/>
    <p:sldId id="273" r:id="rId10"/>
    <p:sldId id="270" r:id="rId11"/>
    <p:sldId id="262" r:id="rId12"/>
    <p:sldId id="265" r:id="rId13"/>
    <p:sldId id="260" r:id="rId14"/>
    <p:sldId id="261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94356-E409-4B2A-881B-051D78F17AD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4452E-483B-49B7-8B1C-B015DB54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WdfV9mTfxM&amp;feature=related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-pd2oi7YC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m.ihned.cz/?article%5bgallery%5d%5bdetail_id%5d=2336400&amp;article%5bgallery%5d%5bfrom%5d=&amp;article%5bgallery%5d%5bid%5d=1688210&amp;article%5bid%5d=55693560&amp;p=700000_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Ch8 - 17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Chemické prvky – základ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Vodík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Výskyt, vlastnosti, výroba a využití vodíku</a:t>
            </a:r>
          </a:p>
          <a:p>
            <a:r>
              <a:rPr lang="cs-CZ" dirty="0" smtClean="0"/>
              <a:t>Významné sloučeniny vodíku</a:t>
            </a: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2143139"/>
          </a:xfrm>
        </p:spPr>
        <p:txBody>
          <a:bodyPr>
            <a:normAutofit/>
          </a:bodyPr>
          <a:lstStyle/>
          <a:p>
            <a:r>
              <a:rPr lang="cs-CZ" sz="8800" dirty="0" smtClean="0"/>
              <a:t>Vodík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13"/>
          <p:cNvPicPr>
            <a:picLocks/>
          </p:cNvPicPr>
          <p:nvPr/>
        </p:nvPicPr>
        <p:blipFill>
          <a:blip r:embed="rId2" cstate="print"/>
          <a:srcRect l="79338" t="22044" r="12201" b="72396"/>
          <a:stretch>
            <a:fillRect/>
          </a:stretch>
        </p:blipFill>
        <p:spPr>
          <a:xfrm>
            <a:off x="2123728" y="2348880"/>
            <a:ext cx="4680520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Objev vodíku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Henry </a:t>
            </a:r>
            <a:r>
              <a:rPr lang="cs-CZ" sz="3200" dirty="0" err="1" smtClean="0"/>
              <a:t>Cavendish</a:t>
            </a:r>
            <a:r>
              <a:rPr lang="cs-CZ" sz="3200" dirty="0" smtClean="0"/>
              <a:t> </a:t>
            </a:r>
          </a:p>
          <a:p>
            <a:r>
              <a:rPr lang="cs-CZ" sz="3200" b="1" dirty="0" smtClean="0"/>
              <a:t>roku 1766</a:t>
            </a:r>
          </a:p>
          <a:p>
            <a:r>
              <a:rPr lang="cs-CZ" sz="3200" dirty="0" smtClean="0"/>
              <a:t>Nazval jej "</a:t>
            </a:r>
            <a:r>
              <a:rPr lang="cs-CZ" sz="3200" b="1" dirty="0" smtClean="0"/>
              <a:t>hořlavý vzduch„</a:t>
            </a:r>
          </a:p>
          <a:p>
            <a:pPr>
              <a:buNone/>
            </a:pPr>
            <a:endParaRPr lang="cs-CZ" sz="3200" dirty="0" smtClean="0"/>
          </a:p>
        </p:txBody>
      </p:sp>
      <p:pic>
        <p:nvPicPr>
          <p:cNvPr id="7" name="Zástupný symbol pro obsah 13"/>
          <p:cNvPicPr>
            <a:picLocks noGrp="1"/>
          </p:cNvPicPr>
          <p:nvPr>
            <p:ph sz="half" idx="1"/>
          </p:nvPr>
        </p:nvPicPr>
        <p:blipFill>
          <a:blip r:embed="rId2" cstate="print"/>
          <a:srcRect l="17678" t="40872" r="71519" b="48474"/>
          <a:stretch>
            <a:fillRect/>
          </a:stretch>
        </p:blipFill>
        <p:spPr>
          <a:xfrm>
            <a:off x="214282" y="1142984"/>
            <a:ext cx="4429156" cy="5429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Nachází se nejčastěji </a:t>
            </a:r>
            <a:r>
              <a:rPr lang="cs-CZ" b="1" dirty="0" smtClean="0"/>
              <a:t>ve sloučeninách </a:t>
            </a:r>
            <a:r>
              <a:rPr lang="cs-CZ" dirty="0" smtClean="0"/>
              <a:t>– voda, kyseliny</a:t>
            </a:r>
          </a:p>
          <a:p>
            <a:r>
              <a:rPr lang="cs-CZ" dirty="0" smtClean="0"/>
              <a:t>Je vázán </a:t>
            </a:r>
            <a:r>
              <a:rPr lang="cs-CZ" b="1" dirty="0" smtClean="0"/>
              <a:t>i ve sloučeninách</a:t>
            </a:r>
            <a:r>
              <a:rPr lang="cs-CZ" dirty="0" smtClean="0"/>
              <a:t>, které jsou </a:t>
            </a:r>
            <a:r>
              <a:rPr lang="cs-CZ" b="1" dirty="0" smtClean="0"/>
              <a:t>součástí organismů </a:t>
            </a:r>
            <a:r>
              <a:rPr lang="cs-CZ" dirty="0" smtClean="0"/>
              <a:t>(bílkoviny)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nejrozšířenějším prvkem ve vesmíru </a:t>
            </a:r>
            <a:r>
              <a:rPr lang="cs-CZ" dirty="0" smtClean="0"/>
              <a:t>(90 % všech atomů ve vesmíru jsou atomy vodíku)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třetím nejrozšířenějším prvkem na Zemi</a:t>
            </a:r>
            <a:endParaRPr lang="cs-CZ" b="1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13"/>
          <p:cNvPicPr>
            <a:picLocks/>
          </p:cNvPicPr>
          <p:nvPr/>
        </p:nvPicPr>
        <p:blipFill>
          <a:blip r:embed="rId2" cstate="print"/>
          <a:srcRect l="16449" t="69363" r="70582" b="20873"/>
          <a:stretch>
            <a:fillRect/>
          </a:stretch>
        </p:blipFill>
        <p:spPr>
          <a:xfrm>
            <a:off x="4714876" y="2214554"/>
            <a:ext cx="4429124" cy="46434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vznikne na Zemi plynný vodík H</a:t>
            </a:r>
            <a:r>
              <a:rPr lang="cs-CZ" baseline="-25000" dirty="0" smtClean="0"/>
              <a:t>2</a:t>
            </a:r>
            <a:r>
              <a:rPr lang="cs-CZ" dirty="0" smtClean="0"/>
              <a:t> okamžitě stoupá (protože je mnohem lehčí než vzduch) až unikne do vesmíru </a:t>
            </a:r>
          </a:p>
          <a:p>
            <a:r>
              <a:rPr lang="cs-CZ" dirty="0" smtClean="0"/>
              <a:t>Zemská gravitace nedokáže vodík udržet </a:t>
            </a:r>
          </a:p>
          <a:p>
            <a:r>
              <a:rPr lang="cs-CZ" dirty="0" smtClean="0"/>
              <a:t>Slunce má oproti Zemi daleko větší gravitaci a vodík přitahuje</a:t>
            </a:r>
          </a:p>
          <a:p>
            <a:r>
              <a:rPr lang="cs-CZ" b="1" dirty="0" smtClean="0"/>
              <a:t>Slunce je tvořeno hlavně vodíkem</a:t>
            </a:r>
            <a:endParaRPr lang="cs-CZ" b="1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5"/>
          <p:cNvPicPr>
            <a:picLocks/>
          </p:cNvPicPr>
          <p:nvPr/>
        </p:nvPicPr>
        <p:blipFill>
          <a:blip r:embed="rId2" cstate="print"/>
          <a:srcRect t="16731" r="68324" b="61171"/>
          <a:stretch>
            <a:fillRect/>
          </a:stretch>
        </p:blipFill>
        <p:spPr>
          <a:xfrm>
            <a:off x="6000760" y="0"/>
            <a:ext cx="3143240" cy="3786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b="1" dirty="0" smtClean="0"/>
              <a:t>bezbarvý plyn</a:t>
            </a:r>
          </a:p>
          <a:p>
            <a:r>
              <a:rPr lang="cs-CZ" b="1" dirty="0" smtClean="0"/>
              <a:t>Je bez zápachu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hořlavý</a:t>
            </a:r>
          </a:p>
          <a:p>
            <a:r>
              <a:rPr lang="cs-CZ" dirty="0" smtClean="0"/>
              <a:t>Se vzduchem tvoří výbušnou směs</a:t>
            </a:r>
          </a:p>
          <a:p>
            <a:r>
              <a:rPr lang="cs-CZ" b="1" dirty="0" smtClean="0"/>
              <a:t>Má </a:t>
            </a:r>
            <a:r>
              <a:rPr lang="cs-CZ" dirty="0" smtClean="0"/>
              <a:t>ze všech prvků </a:t>
            </a:r>
            <a:r>
              <a:rPr lang="cs-CZ" b="1" dirty="0" smtClean="0"/>
              <a:t>nejmenší hustotu</a:t>
            </a:r>
          </a:p>
          <a:p>
            <a:r>
              <a:rPr lang="cs-CZ" dirty="0" smtClean="0"/>
              <a:t>Je 14x lehčí než vzduch</a:t>
            </a:r>
          </a:p>
          <a:p>
            <a:r>
              <a:rPr lang="cs-CZ" dirty="0" smtClean="0"/>
              <a:t>Tvoří převážně </a:t>
            </a:r>
            <a:r>
              <a:rPr lang="cs-CZ" b="1" dirty="0" smtClean="0"/>
              <a:t>dvouatomové molekuly</a:t>
            </a:r>
          </a:p>
          <a:p>
            <a:r>
              <a:rPr lang="cs-CZ" b="1" dirty="0" smtClean="0"/>
              <a:t>Reaguje téměř se všemi prvky PSP </a:t>
            </a:r>
            <a:r>
              <a:rPr lang="cs-CZ" dirty="0" smtClean="0"/>
              <a:t>(kromě vzácných prvků)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?v=bWdfV9mTfxM&amp;feature=</a:t>
            </a:r>
            <a:r>
              <a:rPr lang="cs-CZ" dirty="0" err="1" smtClean="0">
                <a:hlinkClick r:id="rId3"/>
              </a:rPr>
              <a:t>related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Průmyslově </a:t>
            </a:r>
            <a:r>
              <a:rPr lang="cs-CZ" b="1" dirty="0" smtClean="0"/>
              <a:t>se vyrábí ze zemního plynu</a:t>
            </a:r>
          </a:p>
          <a:p>
            <a:r>
              <a:rPr lang="cs-CZ" dirty="0" smtClean="0"/>
              <a:t>Část také </a:t>
            </a:r>
            <a:r>
              <a:rPr lang="cs-CZ" b="1" dirty="0" smtClean="0"/>
              <a:t>rozkladem vody elektrickým proudem </a:t>
            </a:r>
            <a:r>
              <a:rPr lang="cs-CZ" dirty="0" smtClean="0"/>
              <a:t>(elektrolýzou)</a:t>
            </a:r>
          </a:p>
          <a:p>
            <a:r>
              <a:rPr lang="cs-CZ" dirty="0" smtClean="0"/>
              <a:t>Přepravuje se stlačený </a:t>
            </a:r>
            <a:r>
              <a:rPr lang="cs-CZ" b="1" dirty="0" smtClean="0"/>
              <a:t>v červeně označených lahvích</a:t>
            </a:r>
          </a:p>
          <a:p>
            <a:r>
              <a:rPr lang="cs-CZ" dirty="0" smtClean="0"/>
              <a:t>Příprava vodíku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?v=p-pd2oi7YCU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Documents and Settings\Aleš\Dokumenty\Moje naskenované obrázky\skenovat0001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 l="7545" t="23263" r="10722" b="10032"/>
          <a:stretch>
            <a:fillRect/>
          </a:stretch>
        </p:blipFill>
        <p:spPr bwMode="auto">
          <a:xfrm rot="10800000">
            <a:off x="-2" y="-1"/>
            <a:ext cx="914400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13"/>
          <p:cNvPicPr>
            <a:picLocks noGrp="1"/>
          </p:cNvPicPr>
          <p:nvPr>
            <p:ph idx="1"/>
          </p:nvPr>
        </p:nvPicPr>
        <p:blipFill>
          <a:blip r:embed="rId2" cstate="print">
            <a:lum bright="-10000" contrast="-10000"/>
          </a:blip>
          <a:srcRect l="31427" t="32002" r="43705" b="50437"/>
          <a:stretch>
            <a:fillRect/>
          </a:stretch>
        </p:blipFill>
        <p:spPr>
          <a:xfrm>
            <a:off x="714348" y="0"/>
            <a:ext cx="800105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91593"/>
            <a:ext cx="9144000" cy="6949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Využití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Dříve se používal k plnění balonů a vzducholodí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6. května 1937 došlo ale k havárii. Vzducholoď </a:t>
            </a:r>
            <a:r>
              <a:rPr lang="cs-CZ" b="1" dirty="0" err="1" smtClean="0">
                <a:solidFill>
                  <a:srgbClr val="FFFF00"/>
                </a:solidFill>
              </a:rPr>
              <a:t>Hindenburg</a:t>
            </a:r>
            <a:r>
              <a:rPr lang="cs-CZ" b="1" dirty="0" smtClean="0">
                <a:solidFill>
                  <a:srgbClr val="FFFF00"/>
                </a:solidFill>
              </a:rPr>
              <a:t> během několika vteřin shořela a zahynulo 36 lidí.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Dnes se používá k plnění vzducholodí jiný lehký plyn - helium (které patří mezi vzácné plyny - je tudíž nereaktivní).</a:t>
            </a: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Vodík se používá </a:t>
            </a:r>
            <a:r>
              <a:rPr lang="cs-CZ" b="1" dirty="0" smtClean="0"/>
              <a:t>k plnění meteorologických balonů</a:t>
            </a:r>
            <a:r>
              <a:rPr lang="cs-CZ" dirty="0" smtClean="0"/>
              <a:t>, které vynášejí přístroje do vysokých vrstev atmosféry</a:t>
            </a:r>
          </a:p>
          <a:p>
            <a:r>
              <a:rPr lang="cs-CZ" dirty="0" smtClean="0"/>
              <a:t>Při hoření vodíku vzniká pouze voda, která nijak nezatěžuje životní prostředí.</a:t>
            </a:r>
          </a:p>
          <a:p>
            <a:r>
              <a:rPr lang="cs-CZ" dirty="0" smtClean="0"/>
              <a:t>V současné době už existují první auta poháněná vodíkem.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8"/>
          <p:cNvPicPr>
            <a:picLocks/>
          </p:cNvPicPr>
          <p:nvPr/>
        </p:nvPicPr>
        <p:blipFill>
          <a:blip r:embed="rId2" cstate="print"/>
          <a:srcRect l="16507" t="41923" r="69918" b="49045"/>
          <a:stretch>
            <a:fillRect/>
          </a:stretch>
        </p:blipFill>
        <p:spPr>
          <a:xfrm rot="10800000">
            <a:off x="6357950" y="3143248"/>
            <a:ext cx="2571768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5"/>
          <p:cNvPicPr>
            <a:picLocks/>
          </p:cNvPicPr>
          <p:nvPr/>
        </p:nvPicPr>
        <p:blipFill>
          <a:blip r:embed="rId3" cstate="print"/>
          <a:srcRect t="70396" r="49608" b="3861"/>
          <a:stretch>
            <a:fillRect/>
          </a:stretch>
        </p:blipFill>
        <p:spPr>
          <a:xfrm>
            <a:off x="4786314" y="0"/>
            <a:ext cx="4357686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V</a:t>
            </a:r>
            <a:r>
              <a:rPr lang="cs-CZ" dirty="0" smtClean="0"/>
              <a:t>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Plynný vodík se používá </a:t>
            </a:r>
            <a:r>
              <a:rPr lang="cs-CZ" b="1" dirty="0" smtClean="0"/>
              <a:t>k výrobě amoniaku</a:t>
            </a:r>
            <a:r>
              <a:rPr lang="cs-CZ" dirty="0" smtClean="0"/>
              <a:t> (čpavku), </a:t>
            </a:r>
            <a:r>
              <a:rPr lang="cs-CZ" b="1" dirty="0" smtClean="0"/>
              <a:t>syntetického kaučuku</a:t>
            </a:r>
            <a:r>
              <a:rPr lang="cs-CZ" dirty="0" smtClean="0"/>
              <a:t> a ke </a:t>
            </a:r>
            <a:r>
              <a:rPr lang="cs-CZ" b="1" dirty="0" smtClean="0"/>
              <a:t>ztužování pokrmových tuků</a:t>
            </a:r>
          </a:p>
          <a:p>
            <a:r>
              <a:rPr lang="cs-CZ" dirty="0" smtClean="0"/>
              <a:t>Spolu s kyslíkem se využívá </a:t>
            </a:r>
            <a:r>
              <a:rPr lang="cs-CZ" b="1" dirty="0" smtClean="0"/>
              <a:t>ke svařování </a:t>
            </a:r>
            <a:r>
              <a:rPr lang="cs-CZ" dirty="0" smtClean="0"/>
              <a:t>a </a:t>
            </a:r>
            <a:r>
              <a:rPr lang="cs-CZ" b="1" dirty="0" smtClean="0"/>
              <a:t>řezání kovů</a:t>
            </a:r>
          </a:p>
          <a:p>
            <a:r>
              <a:rPr lang="cs-CZ" dirty="0" smtClean="0"/>
              <a:t>Kapalný vodík se používá jako </a:t>
            </a:r>
            <a:r>
              <a:rPr lang="cs-CZ" b="1" dirty="0" smtClean="0"/>
              <a:t>pohon raketových motorů</a:t>
            </a:r>
          </a:p>
          <a:p>
            <a:r>
              <a:rPr lang="cs-CZ" dirty="0" smtClean="0"/>
              <a:t>Je jedno z možných paliv budoucnosti</a:t>
            </a:r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/>
          <a:srcRect l="6115" t="79675" r="78316" b="4157"/>
          <a:stretch>
            <a:fillRect/>
          </a:stretch>
        </p:blipFill>
        <p:spPr>
          <a:xfrm rot="10800000">
            <a:off x="7072330" y="3286122"/>
            <a:ext cx="2071670" cy="33575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sloučeniny vodíku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Voda H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</a:p>
          <a:p>
            <a:r>
              <a:rPr lang="cs-CZ" b="1" dirty="0" smtClean="0"/>
              <a:t>Amoniak </a:t>
            </a:r>
            <a:r>
              <a:rPr lang="cs-CZ" dirty="0" smtClean="0"/>
              <a:t>(čpavek) </a:t>
            </a:r>
            <a:r>
              <a:rPr lang="cs-CZ" b="1" dirty="0" smtClean="0"/>
              <a:t>NH</a:t>
            </a:r>
            <a:r>
              <a:rPr lang="cs-CZ" b="1" baseline="-25000" dirty="0" smtClean="0"/>
              <a:t>3</a:t>
            </a:r>
            <a:r>
              <a:rPr lang="cs-CZ" dirty="0" smtClean="0"/>
              <a:t> – vzniká rozkladem močoviny, má charakteristický zápach</a:t>
            </a:r>
          </a:p>
          <a:p>
            <a:r>
              <a:rPr lang="cs-CZ" b="1" dirty="0" smtClean="0"/>
              <a:t>Peroxid vodíku H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2</a:t>
            </a:r>
            <a:r>
              <a:rPr lang="cs-CZ" b="1" dirty="0" smtClean="0"/>
              <a:t> </a:t>
            </a:r>
            <a:r>
              <a:rPr lang="cs-CZ" dirty="0" smtClean="0"/>
              <a:t>– dezinfekce otevřených poranění (silně zředěný)</a:t>
            </a:r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vodíku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Vodíková bomba</a:t>
            </a:r>
            <a:r>
              <a:rPr lang="cs-CZ" dirty="0" smtClean="0"/>
              <a:t> patří mezi zbraně hromadného ničení. </a:t>
            </a:r>
          </a:p>
          <a:p>
            <a:r>
              <a:rPr lang="cs-CZ" dirty="0" smtClean="0"/>
              <a:t>Její účinky jsou                                mnohem ničivější                                         než účinky atomové                                      bomby.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8"/>
          <p:cNvPicPr>
            <a:picLocks/>
          </p:cNvPicPr>
          <p:nvPr/>
        </p:nvPicPr>
        <p:blipFill>
          <a:blip r:embed="rId2" cstate="print"/>
          <a:srcRect l="17161" t="19888" r="69537" b="67611"/>
          <a:stretch>
            <a:fillRect/>
          </a:stretch>
        </p:blipFill>
        <p:spPr>
          <a:xfrm rot="10800000">
            <a:off x="4643438" y="2214554"/>
            <a:ext cx="4214842" cy="46434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Základy chemie 1, P. Beneš, V. </a:t>
            </a:r>
            <a:r>
              <a:rPr lang="cs-CZ" sz="2400" dirty="0" err="1" smtClean="0"/>
              <a:t>Pumpr</a:t>
            </a:r>
            <a:r>
              <a:rPr lang="cs-CZ" sz="2400" smtClean="0"/>
              <a:t>, J</a:t>
            </a:r>
            <a:r>
              <a:rPr lang="cs-CZ" sz="2400" dirty="0" smtClean="0"/>
              <a:t>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Fortuna</a:t>
            </a:r>
          </a:p>
          <a:p>
            <a:r>
              <a:rPr lang="cs-CZ" sz="2400" dirty="0" smtClean="0"/>
              <a:t>Naskenované obrázky str. 54</a:t>
            </a:r>
          </a:p>
          <a:p>
            <a:r>
              <a:rPr lang="cs-CZ" sz="2400" dirty="0" smtClean="0"/>
              <a:t>Úvod do obecné a anorganické chemie, 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škola</a:t>
            </a:r>
          </a:p>
          <a:p>
            <a:r>
              <a:rPr lang="cs-CZ" sz="2400" dirty="0" smtClean="0"/>
              <a:t>Naskenované obrázky str. 49</a:t>
            </a:r>
          </a:p>
          <a:p>
            <a:r>
              <a:rPr lang="cs-CZ" sz="2400" dirty="0" smtClean="0"/>
              <a:t>Chemie 8, J. Škoda, P. </a:t>
            </a:r>
            <a:r>
              <a:rPr lang="cs-CZ" sz="2400" dirty="0" err="1" smtClean="0"/>
              <a:t>Doulík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r>
              <a:rPr lang="cs-CZ" sz="2400" dirty="0" smtClean="0"/>
              <a:t>Naskenované obrázky str. 34 a 35</a:t>
            </a:r>
          </a:p>
          <a:p>
            <a:r>
              <a:rPr lang="cs-CZ" sz="2000" dirty="0" smtClean="0">
                <a:hlinkClick r:id="rId2"/>
              </a:rPr>
              <a:t>http://m.ihned.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/?</a:t>
            </a:r>
            <a:r>
              <a:rPr lang="cs-CZ" sz="2000" dirty="0" err="1" smtClean="0">
                <a:hlinkClick r:id="rId2"/>
              </a:rPr>
              <a:t>article</a:t>
            </a:r>
            <a:r>
              <a:rPr lang="cs-CZ" sz="2000" dirty="0" smtClean="0">
                <a:hlinkClick r:id="rId2"/>
              </a:rPr>
              <a:t>%5Bgallery%5D%5Bdetail_id%5D=2336400&amp;</a:t>
            </a:r>
            <a:r>
              <a:rPr lang="cs-CZ" sz="2000" dirty="0" err="1" smtClean="0">
                <a:hlinkClick r:id="rId2"/>
              </a:rPr>
              <a:t>article</a:t>
            </a:r>
            <a:r>
              <a:rPr lang="cs-CZ" sz="2000" dirty="0" smtClean="0">
                <a:hlinkClick r:id="rId2"/>
              </a:rPr>
              <a:t>%5Bgallery%5D%5Bfrom%5D=&amp;</a:t>
            </a:r>
            <a:r>
              <a:rPr lang="cs-CZ" sz="2000" dirty="0" err="1" smtClean="0">
                <a:hlinkClick r:id="rId2"/>
              </a:rPr>
              <a:t>article</a:t>
            </a:r>
            <a:r>
              <a:rPr lang="cs-CZ" sz="2000" dirty="0" smtClean="0">
                <a:hlinkClick r:id="rId2"/>
              </a:rPr>
              <a:t>%5Bgallery%5D%5Bid%5D=1688210&amp;</a:t>
            </a:r>
            <a:r>
              <a:rPr lang="cs-CZ" sz="2000" dirty="0" err="1" smtClean="0">
                <a:hlinkClick r:id="rId2"/>
              </a:rPr>
              <a:t>article</a:t>
            </a:r>
            <a:r>
              <a:rPr lang="cs-CZ" sz="2000" dirty="0" smtClean="0">
                <a:hlinkClick r:id="rId2"/>
              </a:rPr>
              <a:t>%5Bid%5D=55693560&amp;p=700000_d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501</Words>
  <Application>Microsoft Office PowerPoint</Application>
  <PresentationFormat>Předvádění na obrazovce (4:3)</PresentationFormat>
  <Paragraphs>83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Vodík</vt:lpstr>
      <vt:lpstr>Objev vodíku</vt:lpstr>
      <vt:lpstr>Výskyt</vt:lpstr>
      <vt:lpstr>Výskyt</vt:lpstr>
      <vt:lpstr>Vlastnosti</vt:lpstr>
      <vt:lpstr>Výroba</vt:lpstr>
      <vt:lpstr>Snímek 9</vt:lpstr>
      <vt:lpstr>Snímek 10</vt:lpstr>
      <vt:lpstr>Využití</vt:lpstr>
      <vt:lpstr>Využití</vt:lpstr>
      <vt:lpstr>Využití</vt:lpstr>
      <vt:lpstr>Významné sloučeniny vodíku</vt:lpstr>
      <vt:lpstr>Využití vodíku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subject>Chemie 8</dc:subject>
  <dc:creator>Přibíková</dc:creator>
  <cp:lastModifiedBy>Aleš</cp:lastModifiedBy>
  <cp:revision>20</cp:revision>
  <dcterms:created xsi:type="dcterms:W3CDTF">2011-01-26T19:12:59Z</dcterms:created>
  <dcterms:modified xsi:type="dcterms:W3CDTF">2013-01-11T18:50:08Z</dcterms:modified>
</cp:coreProperties>
</file>