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68" r:id="rId5"/>
    <p:sldId id="257" r:id="rId6"/>
    <p:sldId id="258" r:id="rId7"/>
    <p:sldId id="259" r:id="rId8"/>
    <p:sldId id="262" r:id="rId9"/>
    <p:sldId id="260" r:id="rId10"/>
    <p:sldId id="261" r:id="rId11"/>
    <p:sldId id="263" r:id="rId12"/>
    <p:sldId id="264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C81AB-840E-4925-B4B9-04548188456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6B1A9-4EA9-421D-ABDF-BC3900163C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C81AB-840E-4925-B4B9-04548188456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6B1A9-4EA9-421D-ABDF-BC3900163C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C81AB-840E-4925-B4B9-04548188456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6B1A9-4EA9-421D-ABDF-BC3900163C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C81AB-840E-4925-B4B9-04548188456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6B1A9-4EA9-421D-ABDF-BC3900163C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C81AB-840E-4925-B4B9-04548188456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6B1A9-4EA9-421D-ABDF-BC3900163C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C81AB-840E-4925-B4B9-04548188456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6B1A9-4EA9-421D-ABDF-BC3900163C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C81AB-840E-4925-B4B9-04548188456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6B1A9-4EA9-421D-ABDF-BC3900163C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C81AB-840E-4925-B4B9-04548188456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6B1A9-4EA9-421D-ABDF-BC3900163C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C81AB-840E-4925-B4B9-04548188456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6B1A9-4EA9-421D-ABDF-BC3900163C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C81AB-840E-4925-B4B9-04548188456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6B1A9-4EA9-421D-ABDF-BC3900163C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C81AB-840E-4925-B4B9-04548188456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6B1A9-4EA9-421D-ABDF-BC3900163C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C81AB-840E-4925-B4B9-045481884568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26B1A9-4EA9-421D-ABDF-BC3900163C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svarecskepotreby.cz/lahve-na-stlaceny-plyn.html" TargetMode="External"/><Relationship Id="rId2" Type="http://schemas.openxmlformats.org/officeDocument/2006/relationships/hyperlink" Target="http://vodarenstvi.cz/clanky/dusik-podle-evropskych-limit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library.thinkquest.org/J002959F/oxygen.htm" TargetMode="External"/><Relationship Id="rId4" Type="http://schemas.openxmlformats.org/officeDocument/2006/relationships/hyperlink" Target="http://www.labo.cz/mft/pt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7749"/>
                <a:gridCol w="4573091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Ch8 - 18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Chemické prvky – základ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Kyslík, dusík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</a:p>
          <a:p>
            <a:r>
              <a:rPr lang="cs-CZ" dirty="0" smtClean="0"/>
              <a:t>Výskyt, vlastnosti, výroba a využití kyslíku</a:t>
            </a:r>
          </a:p>
          <a:p>
            <a:r>
              <a:rPr lang="cs-CZ" dirty="0" smtClean="0"/>
              <a:t>Ozón</a:t>
            </a:r>
          </a:p>
          <a:p>
            <a:r>
              <a:rPr lang="cs-CZ" dirty="0" smtClean="0"/>
              <a:t>Vlastnosti a využití dusíku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2000264"/>
          </a:xfrm>
        </p:spPr>
        <p:txBody>
          <a:bodyPr>
            <a:normAutofit/>
          </a:bodyPr>
          <a:lstStyle/>
          <a:p>
            <a:r>
              <a:rPr lang="cs-CZ" sz="9600" dirty="0" smtClean="0"/>
              <a:t>Nekovy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Kyslík a dusík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2214554"/>
            <a:ext cx="1733548" cy="1733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2143116"/>
            <a:ext cx="1714512" cy="1942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Kyslík - 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b="1" dirty="0" smtClean="0"/>
              <a:t>nejrozšířenější prvek na Zemi</a:t>
            </a:r>
          </a:p>
          <a:p>
            <a:r>
              <a:rPr lang="cs-CZ" dirty="0" smtClean="0"/>
              <a:t>Tvoří sloučeniny téměř se všemi prvky</a:t>
            </a:r>
          </a:p>
          <a:p>
            <a:r>
              <a:rPr lang="cs-CZ" b="1" dirty="0" smtClean="0"/>
              <a:t>Je součástí atmosféry </a:t>
            </a:r>
            <a:r>
              <a:rPr lang="cs-CZ" dirty="0" smtClean="0"/>
              <a:t>(21 %), zemské kůry a všech organizmů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nezbytný pro život na Zemi</a:t>
            </a:r>
          </a:p>
          <a:p>
            <a:r>
              <a:rPr lang="cs-CZ" dirty="0" smtClean="0"/>
              <a:t>Volný se vyskytuje ve dvouatomových nebo tříatomových molekulách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59923" t="21010" b="5737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 Kyslík - 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O</a:t>
            </a:r>
            <a:r>
              <a:rPr lang="cs-CZ" b="1" baseline="-25000" dirty="0" smtClean="0"/>
              <a:t>2</a:t>
            </a:r>
            <a:r>
              <a:rPr lang="cs-CZ" b="1" dirty="0" smtClean="0"/>
              <a:t>  </a:t>
            </a:r>
          </a:p>
          <a:p>
            <a:r>
              <a:rPr lang="cs-CZ" b="1" dirty="0" smtClean="0"/>
              <a:t>kyslík, který dýcháme</a:t>
            </a:r>
          </a:p>
          <a:p>
            <a:r>
              <a:rPr lang="cs-CZ" dirty="0" smtClean="0"/>
              <a:t>Je součástí nižších vrstev atmosféry</a:t>
            </a:r>
          </a:p>
          <a:p>
            <a:r>
              <a:rPr lang="cs-CZ" b="1" dirty="0" smtClean="0"/>
              <a:t>O</a:t>
            </a:r>
            <a:r>
              <a:rPr lang="cs-CZ" b="1" baseline="-25000" dirty="0" smtClean="0"/>
              <a:t>3</a:t>
            </a:r>
          </a:p>
          <a:p>
            <a:r>
              <a:rPr lang="cs-CZ" dirty="0" smtClean="0"/>
              <a:t>Tzv. </a:t>
            </a:r>
            <a:r>
              <a:rPr lang="cs-CZ" b="1" dirty="0" smtClean="0"/>
              <a:t>ozon</a:t>
            </a:r>
            <a:r>
              <a:rPr lang="cs-CZ" dirty="0" smtClean="0"/>
              <a:t> – je nestálý plyn, který se snadno rozkládá a uvolňuje atomový kyslík</a:t>
            </a:r>
          </a:p>
          <a:p>
            <a:r>
              <a:rPr lang="cs-CZ" dirty="0" smtClean="0"/>
              <a:t>Vdechování přízemního ozonu ve vyšších koncentracích je zdraví škodlivé</a:t>
            </a:r>
          </a:p>
          <a:p>
            <a:r>
              <a:rPr lang="cs-CZ" dirty="0" smtClean="0"/>
              <a:t>Vzniká při bouřce </a:t>
            </a:r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9957" t="56907" r="50605" b="30675"/>
          <a:stretch>
            <a:fillRect/>
          </a:stretch>
        </p:blipFill>
        <p:spPr>
          <a:xfrm rot="10800000">
            <a:off x="5286380" y="214289"/>
            <a:ext cx="3714776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 l="69584" t="24006" r="8090" b="59409"/>
          <a:stretch>
            <a:fillRect/>
          </a:stretch>
        </p:blipFill>
        <p:spPr>
          <a:xfrm rot="10800000">
            <a:off x="5572132" y="3500438"/>
            <a:ext cx="3357586" cy="32147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/>
          <p:nvPr/>
        </p:nvPicPr>
        <p:blipFill>
          <a:blip r:embed="rId2" cstate="print"/>
          <a:srcRect l="20441" t="53368" r="61075" b="35334"/>
          <a:stretch>
            <a:fillRect/>
          </a:stretch>
        </p:blipFill>
        <p:spPr>
          <a:xfrm rot="10800000">
            <a:off x="5214942" y="214290"/>
            <a:ext cx="3643338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           Ozon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 se k </a:t>
            </a:r>
            <a:r>
              <a:rPr lang="cs-CZ" b="1" dirty="0" smtClean="0"/>
              <a:t>dezinfekci pitné vody </a:t>
            </a:r>
            <a:r>
              <a:rPr lang="cs-CZ" dirty="0" smtClean="0"/>
              <a:t>a jako </a:t>
            </a:r>
            <a:r>
              <a:rPr lang="cs-CZ" b="1" dirty="0" smtClean="0"/>
              <a:t>součást raketových paliv</a:t>
            </a:r>
          </a:p>
          <a:p>
            <a:r>
              <a:rPr lang="cs-CZ" dirty="0" smtClean="0"/>
              <a:t>Úbytek ozonu ve stratosféře se označuje jako </a:t>
            </a:r>
            <a:r>
              <a:rPr lang="cs-CZ" b="1" dirty="0" smtClean="0"/>
              <a:t>ozonová díra</a:t>
            </a:r>
          </a:p>
          <a:p>
            <a:r>
              <a:rPr lang="cs-CZ" dirty="0" smtClean="0"/>
              <a:t>K úbytku ozonu dochází                                                                          zejména účinkem látek                                                         obsahujících fluor a                                                           chlor - </a:t>
            </a:r>
            <a:r>
              <a:rPr lang="cs-CZ" b="1" dirty="0" smtClean="0"/>
              <a:t>freony</a:t>
            </a:r>
            <a:endParaRPr lang="cs-CZ" b="1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 l="7905" t="24666" r="68423" b="56158"/>
          <a:stretch>
            <a:fillRect/>
          </a:stretch>
        </p:blipFill>
        <p:spPr>
          <a:xfrm rot="10800000">
            <a:off x="5929322" y="1571612"/>
            <a:ext cx="3071834" cy="47863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a výroba kyslíku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Kyslík je </a:t>
            </a:r>
            <a:r>
              <a:rPr lang="cs-CZ" b="1" dirty="0" smtClean="0"/>
              <a:t>plyn bez barvy a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/>
              <a:t>zápachu</a:t>
            </a:r>
          </a:p>
          <a:p>
            <a:r>
              <a:rPr lang="cs-CZ" dirty="0" smtClean="0"/>
              <a:t>Není hořlavý, ale </a:t>
            </a:r>
            <a:r>
              <a:rPr lang="cs-CZ" b="1" dirty="0" smtClean="0"/>
              <a:t>podporuje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/>
              <a:t>hoření</a:t>
            </a:r>
          </a:p>
          <a:p>
            <a:r>
              <a:rPr lang="cs-CZ" b="1" dirty="0" smtClean="0"/>
              <a:t>Podílí se na korozi kovů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kažení potravin</a:t>
            </a:r>
          </a:p>
          <a:p>
            <a:r>
              <a:rPr lang="cs-CZ" dirty="0" smtClean="0"/>
              <a:t>Vyrábí se </a:t>
            </a:r>
            <a:r>
              <a:rPr lang="cs-CZ" b="1" dirty="0" smtClean="0"/>
              <a:t>destilací kapalného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/>
              <a:t>vzduchu                                              </a:t>
            </a:r>
            <a:endParaRPr lang="cs-CZ" b="1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 l="20231" t="64961" r="60320" b="23671"/>
          <a:stretch>
            <a:fillRect/>
          </a:stretch>
        </p:blipFill>
        <p:spPr>
          <a:xfrm rot="10800000">
            <a:off x="5429256" y="2571744"/>
            <a:ext cx="3500462" cy="40719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Využití kyslíku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Sváření a řezání kovů </a:t>
            </a:r>
            <a:r>
              <a:rPr lang="cs-CZ" dirty="0" err="1" smtClean="0"/>
              <a:t>kyslíko</a:t>
            </a:r>
            <a:r>
              <a:rPr lang="cs-CZ" dirty="0" smtClean="0"/>
              <a:t>-vodíkovým plamenem</a:t>
            </a:r>
          </a:p>
          <a:p>
            <a:r>
              <a:rPr lang="cs-CZ" b="1" dirty="0" smtClean="0"/>
              <a:t>Pohon raketových motorů</a:t>
            </a:r>
          </a:p>
          <a:p>
            <a:r>
              <a:rPr lang="cs-CZ" b="1" dirty="0" smtClean="0"/>
              <a:t>Náplň dýchacích přístrojů</a:t>
            </a:r>
          </a:p>
          <a:p>
            <a:r>
              <a:rPr lang="cs-CZ" b="1" dirty="0" smtClean="0"/>
              <a:t>Dezinfekce vody a vzduchu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23976" r="24436"/>
          <a:stretch>
            <a:fillRect/>
          </a:stretch>
        </p:blipFill>
        <p:spPr bwMode="auto">
          <a:xfrm rot="16200000">
            <a:off x="5929289" y="-1357323"/>
            <a:ext cx="1857388" cy="45720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Dusík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přírodě se </a:t>
            </a:r>
            <a:r>
              <a:rPr lang="cs-CZ" b="1" dirty="0" smtClean="0"/>
              <a:t>volný dusík </a:t>
            </a:r>
            <a:r>
              <a:rPr lang="cs-CZ" dirty="0" smtClean="0"/>
              <a:t>vyskytuje </a:t>
            </a:r>
            <a:r>
              <a:rPr lang="cs-CZ" b="1" dirty="0" smtClean="0"/>
              <a:t>ve vzduchu</a:t>
            </a:r>
          </a:p>
          <a:p>
            <a:r>
              <a:rPr lang="cs-CZ" b="1" dirty="0" smtClean="0"/>
              <a:t>Vázaný</a:t>
            </a:r>
            <a:r>
              <a:rPr lang="cs-CZ" dirty="0" smtClean="0"/>
              <a:t> se nachází </a:t>
            </a:r>
            <a:r>
              <a:rPr lang="cs-CZ" b="1" dirty="0" smtClean="0"/>
              <a:t>v různých anorganických sloučeninách </a:t>
            </a:r>
            <a:r>
              <a:rPr lang="cs-CZ" dirty="0" smtClean="0"/>
              <a:t>(kyselina dusičná, dusičnany,…)</a:t>
            </a:r>
          </a:p>
          <a:p>
            <a:r>
              <a:rPr lang="cs-CZ" dirty="0" smtClean="0"/>
              <a:t>Mezi významné organické sloučeniny dusíku patří bílkoviny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Koloběh dusíku v přírodě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7719" t="15804" r="3189" b="14366"/>
          <a:stretch>
            <a:fillRect/>
          </a:stretch>
        </p:blipFill>
        <p:spPr>
          <a:xfrm>
            <a:off x="214282" y="1285860"/>
            <a:ext cx="8501122" cy="54292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dusíku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normálních podmínek je plyn, který tvoří dvouatomové molekuly</a:t>
            </a:r>
          </a:p>
          <a:p>
            <a:r>
              <a:rPr lang="cs-CZ" b="1" dirty="0" smtClean="0"/>
              <a:t>Velmi neochotně reaguje</a:t>
            </a:r>
          </a:p>
          <a:p>
            <a:r>
              <a:rPr lang="cs-CZ" dirty="0" smtClean="0"/>
              <a:t>Je to </a:t>
            </a:r>
            <a:r>
              <a:rPr lang="cs-CZ" b="1" dirty="0" smtClean="0"/>
              <a:t>plyn bez chuti a bez zápachu</a:t>
            </a:r>
          </a:p>
          <a:p>
            <a:r>
              <a:rPr lang="cs-CZ" b="1" dirty="0" smtClean="0"/>
              <a:t>Využívá se při skladování hořlavin </a:t>
            </a:r>
            <a:r>
              <a:rPr lang="cs-CZ" dirty="0" smtClean="0"/>
              <a:t>jako ochranná atmosféra</a:t>
            </a:r>
          </a:p>
          <a:p>
            <a:r>
              <a:rPr lang="cs-CZ" dirty="0" smtClean="0"/>
              <a:t>Kapalný dusík </a:t>
            </a:r>
            <a:r>
              <a:rPr lang="cs-CZ" b="1" dirty="0" smtClean="0"/>
              <a:t>se používá v chladících zařízeních</a:t>
            </a:r>
            <a:endParaRPr lang="cs-CZ" b="1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dusíku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Výroba dusíkatých sloučenin</a:t>
            </a:r>
          </a:p>
          <a:p>
            <a:r>
              <a:rPr lang="cs-CZ" dirty="0" smtClean="0"/>
              <a:t>Dusíkatá hnojiva – podporují růst rostlin</a:t>
            </a:r>
          </a:p>
          <a:p>
            <a:r>
              <a:rPr lang="cs-CZ" dirty="0" smtClean="0"/>
              <a:t>Plynný dusík se používá i </a:t>
            </a:r>
            <a:r>
              <a:rPr lang="cs-CZ" b="1" dirty="0" smtClean="0"/>
              <a:t>k plnění pneumatik</a:t>
            </a:r>
          </a:p>
          <a:p>
            <a:r>
              <a:rPr lang="cs-CZ" dirty="0" smtClean="0"/>
              <a:t>Kapalný dusík se používá k </a:t>
            </a:r>
            <a:r>
              <a:rPr lang="cs-CZ" b="1" dirty="0" smtClean="0"/>
              <a:t>odstraňování bradavic</a:t>
            </a:r>
            <a:r>
              <a:rPr lang="cs-CZ" dirty="0" smtClean="0"/>
              <a:t>, k </a:t>
            </a:r>
            <a:r>
              <a:rPr lang="cs-CZ" b="1" dirty="0" smtClean="0"/>
              <a:t>uchování krve </a:t>
            </a:r>
            <a:r>
              <a:rPr lang="cs-CZ" dirty="0" smtClean="0"/>
              <a:t>a hluboce zmrazených </a:t>
            </a:r>
            <a:r>
              <a:rPr lang="cs-CZ" b="1" dirty="0" smtClean="0"/>
              <a:t>spermií </a:t>
            </a:r>
            <a:r>
              <a:rPr lang="cs-CZ" dirty="0" smtClean="0"/>
              <a:t>a </a:t>
            </a:r>
            <a:r>
              <a:rPr lang="cs-CZ" b="1" dirty="0" smtClean="0"/>
              <a:t>vajíček</a:t>
            </a:r>
          </a:p>
          <a:p>
            <a:r>
              <a:rPr lang="cs-CZ" b="1" dirty="0" smtClean="0"/>
              <a:t>Ke konzervaci potravin</a:t>
            </a:r>
            <a:endParaRPr lang="cs-CZ" b="1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Úvod do obecné a anorganické chemie,J. Mach, I. </a:t>
            </a:r>
            <a:r>
              <a:rPr lang="cs-CZ" sz="2000" dirty="0" err="1" smtClean="0"/>
              <a:t>Plucková</a:t>
            </a:r>
            <a:r>
              <a:rPr lang="cs-CZ" sz="2000" dirty="0" smtClean="0"/>
              <a:t>, J. </a:t>
            </a:r>
            <a:r>
              <a:rPr lang="cs-CZ" sz="2000" dirty="0" err="1" smtClean="0"/>
              <a:t>Šibor</a:t>
            </a:r>
            <a:r>
              <a:rPr lang="cs-CZ" sz="2000" dirty="0" smtClean="0"/>
              <a:t>, nakladatelství Nová </a:t>
            </a:r>
            <a:r>
              <a:rPr lang="cs-CZ" sz="2000" dirty="0" smtClean="0"/>
              <a:t>škola</a:t>
            </a:r>
          </a:p>
          <a:p>
            <a:r>
              <a:rPr lang="cs-CZ" sz="2000" dirty="0" smtClean="0"/>
              <a:t>Naskenované obrázky str. 49 a 50</a:t>
            </a:r>
            <a:endParaRPr lang="cs-CZ" sz="2000" dirty="0" smtClean="0"/>
          </a:p>
          <a:p>
            <a:r>
              <a:rPr lang="cs-CZ" sz="2000" dirty="0" smtClean="0"/>
              <a:t>Chemie 8, J. Škoda, P. </a:t>
            </a:r>
            <a:r>
              <a:rPr lang="cs-CZ" sz="2000" dirty="0" err="1" smtClean="0"/>
              <a:t>Doulík</a:t>
            </a:r>
            <a:r>
              <a:rPr lang="cs-CZ" sz="2000" dirty="0" smtClean="0"/>
              <a:t>, nakladatelství </a:t>
            </a:r>
            <a:r>
              <a:rPr lang="cs-CZ" sz="2000" dirty="0" err="1" smtClean="0"/>
              <a:t>Fraus</a:t>
            </a:r>
            <a:endParaRPr lang="cs-CZ" sz="2000" dirty="0" smtClean="0"/>
          </a:p>
          <a:p>
            <a:r>
              <a:rPr lang="cs-CZ" sz="2000" dirty="0" smtClean="0"/>
              <a:t>Naskenované obrázky str. 32 - 33</a:t>
            </a:r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http://vodarenstvi.cz/clanky/dusik-podle-evropskych-limitu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svarecskepotreby.cz/lahve-na-stlaceny-plyn.html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</a:t>
            </a:r>
            <a:r>
              <a:rPr lang="cs-CZ" sz="2000" dirty="0" err="1" smtClean="0">
                <a:hlinkClick r:id="rId4"/>
              </a:rPr>
              <a:t>labo.cz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mft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pt.htm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library.thinkquest.org/J002959F/oxygen.htm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394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Nekovy</vt:lpstr>
      <vt:lpstr>Snímek 4</vt:lpstr>
      <vt:lpstr>Kyslík - výskyt</vt:lpstr>
      <vt:lpstr>Snímek 6</vt:lpstr>
      <vt:lpstr> Kyslík - výskyt</vt:lpstr>
      <vt:lpstr>                   Ozon</vt:lpstr>
      <vt:lpstr>Vlastnosti a výroba kyslíku</vt:lpstr>
      <vt:lpstr>Využití kyslíku</vt:lpstr>
      <vt:lpstr>Dusík</vt:lpstr>
      <vt:lpstr>Koloběh dusíku v přírodě</vt:lpstr>
      <vt:lpstr>Vlastnosti dusíku</vt:lpstr>
      <vt:lpstr>Využití dusíku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Kyslík, dusík</dc:title>
  <dc:subject>Chemie 8</dc:subject>
  <dc:creator>Přibíková</dc:creator>
  <cp:lastModifiedBy>Aleš</cp:lastModifiedBy>
  <cp:revision>15</cp:revision>
  <dcterms:created xsi:type="dcterms:W3CDTF">2011-06-20T14:49:06Z</dcterms:created>
  <dcterms:modified xsi:type="dcterms:W3CDTF">2013-01-11T18:59:30Z</dcterms:modified>
</cp:coreProperties>
</file>