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56" r:id="rId4"/>
    <p:sldId id="257" r:id="rId5"/>
    <p:sldId id="258" r:id="rId6"/>
    <p:sldId id="259" r:id="rId7"/>
    <p:sldId id="268" r:id="rId8"/>
    <p:sldId id="267" r:id="rId9"/>
    <p:sldId id="264" r:id="rId10"/>
    <p:sldId id="269" r:id="rId11"/>
    <p:sldId id="260" r:id="rId12"/>
    <p:sldId id="261" r:id="rId13"/>
    <p:sldId id="271" r:id="rId14"/>
    <p:sldId id="265" r:id="rId15"/>
    <p:sldId id="270" r:id="rId16"/>
    <p:sldId id="262" r:id="rId17"/>
    <p:sldId id="26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6EAB-1074-44CF-A45D-B5BF72BEF06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CDF28-F8EA-4F97-A38E-C246FCE012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6EAB-1074-44CF-A45D-B5BF72BEF06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CDF28-F8EA-4F97-A38E-C246FCE012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6EAB-1074-44CF-A45D-B5BF72BEF06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CDF28-F8EA-4F97-A38E-C246FCE012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6EAB-1074-44CF-A45D-B5BF72BEF06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CDF28-F8EA-4F97-A38E-C246FCE012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6EAB-1074-44CF-A45D-B5BF72BEF06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CDF28-F8EA-4F97-A38E-C246FCE012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6EAB-1074-44CF-A45D-B5BF72BEF06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CDF28-F8EA-4F97-A38E-C246FCE012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6EAB-1074-44CF-A45D-B5BF72BEF06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CDF28-F8EA-4F97-A38E-C246FCE012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6EAB-1074-44CF-A45D-B5BF72BEF06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CDF28-F8EA-4F97-A38E-C246FCE012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6EAB-1074-44CF-A45D-B5BF72BEF06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CDF28-F8EA-4F97-A38E-C246FCE012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6EAB-1074-44CF-A45D-B5BF72BEF06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CDF28-F8EA-4F97-A38E-C246FCE012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96EAB-1074-44CF-A45D-B5BF72BEF06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CDF28-F8EA-4F97-A38E-C246FCE012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F96EAB-1074-44CF-A45D-B5BF72BEF06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1CDF28-F8EA-4F97-A38E-C246FCE012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ll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5741"/>
                <a:gridCol w="4645099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Ch8 - 19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Chemické prvky – základ přírody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Halogeny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</a:t>
            </a:r>
          </a:p>
          <a:p>
            <a:r>
              <a:rPr lang="cs-CZ" dirty="0" smtClean="0"/>
              <a:t>Výskyt, vlastnosti, výroba a využití halogenů</a:t>
            </a:r>
          </a:p>
          <a:p>
            <a:r>
              <a:rPr lang="cs-CZ" dirty="0" smtClean="0"/>
              <a:t>Významné sloučeniny</a:t>
            </a:r>
            <a:endParaRPr lang="cs-CZ" dirty="0"/>
          </a:p>
        </p:txBody>
      </p:sp>
    </p:spTree>
  </p:cSld>
  <p:clrMapOvr>
    <a:masterClrMapping/>
  </p:clrMapOvr>
  <p:transition spd="med">
    <p:pull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Halogeny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813" t="21038" r="94226" b="62259"/>
          <a:stretch>
            <a:fillRect/>
          </a:stretch>
        </p:blipFill>
        <p:spPr>
          <a:xfrm>
            <a:off x="0" y="0"/>
            <a:ext cx="2000232" cy="6858000"/>
          </a:xfrm>
          <a:prstGeom prst="rect">
            <a:avLst/>
          </a:prstGeom>
        </p:spPr>
      </p:pic>
    </p:spTree>
  </p:cSld>
  <p:clrMapOvr>
    <a:masterClrMapping/>
  </p:clrMapOvr>
  <p:transition spd="med">
    <p:pull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Halogeny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Prvky 17. (VII.A) skupiny PSP</a:t>
            </a:r>
          </a:p>
          <a:p>
            <a:r>
              <a:rPr lang="cs-CZ" dirty="0" smtClean="0"/>
              <a:t>Patří sem fluor, chlor, brom, jod (astat)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19161" t="14285" r="14820" b="10714"/>
          <a:stretch>
            <a:fillRect/>
          </a:stretch>
        </p:blipFill>
        <p:spPr>
          <a:xfrm rot="10800000">
            <a:off x="285720" y="2857496"/>
            <a:ext cx="8429684" cy="38576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Výskyt halogenů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V přírodě pouze ve sloučeninách</a:t>
            </a:r>
          </a:p>
          <a:p>
            <a:r>
              <a:rPr lang="cs-CZ" dirty="0" smtClean="0"/>
              <a:t>(halit </a:t>
            </a:r>
            <a:r>
              <a:rPr lang="cs-CZ" dirty="0" err="1" smtClean="0"/>
              <a:t>NaCl</a:t>
            </a:r>
            <a:r>
              <a:rPr lang="cs-CZ" dirty="0" smtClean="0"/>
              <a:t>, fluorit CaF</a:t>
            </a:r>
            <a:r>
              <a:rPr lang="cs-CZ" baseline="-25000" dirty="0" smtClean="0"/>
              <a:t>2</a:t>
            </a:r>
            <a:r>
              <a:rPr lang="cs-CZ" dirty="0" smtClean="0"/>
              <a:t> )</a:t>
            </a:r>
          </a:p>
          <a:p>
            <a:r>
              <a:rPr lang="cs-CZ" b="1" dirty="0" smtClean="0"/>
              <a:t>Jod</a:t>
            </a:r>
            <a:r>
              <a:rPr lang="cs-CZ" dirty="0" smtClean="0"/>
              <a:t> je vázán </a:t>
            </a:r>
            <a:r>
              <a:rPr lang="cs-CZ" b="1" dirty="0" smtClean="0"/>
              <a:t>v mořských řasách</a:t>
            </a:r>
          </a:p>
          <a:p>
            <a:r>
              <a:rPr lang="cs-CZ" dirty="0" smtClean="0"/>
              <a:t>Vyskytují se i v těle člověka</a:t>
            </a:r>
          </a:p>
          <a:p>
            <a:r>
              <a:rPr lang="cs-CZ" b="1" dirty="0" smtClean="0"/>
              <a:t>Fluor</a:t>
            </a:r>
            <a:r>
              <a:rPr lang="cs-CZ" dirty="0" smtClean="0"/>
              <a:t> – </a:t>
            </a:r>
            <a:r>
              <a:rPr lang="cs-CZ" b="1" dirty="0" smtClean="0"/>
              <a:t>součást zubní skloviny</a:t>
            </a:r>
          </a:p>
          <a:p>
            <a:r>
              <a:rPr lang="cs-CZ" b="1" dirty="0" smtClean="0"/>
              <a:t>Chlor</a:t>
            </a:r>
            <a:r>
              <a:rPr lang="cs-CZ" dirty="0" smtClean="0"/>
              <a:t> – </a:t>
            </a:r>
            <a:r>
              <a:rPr lang="cs-CZ" b="1" dirty="0" smtClean="0"/>
              <a:t>žaludeční šťáva</a:t>
            </a:r>
          </a:p>
          <a:p>
            <a:r>
              <a:rPr lang="cs-CZ" b="1" dirty="0" smtClean="0"/>
              <a:t>Jod</a:t>
            </a:r>
            <a:r>
              <a:rPr lang="cs-CZ" dirty="0" smtClean="0"/>
              <a:t> – </a:t>
            </a:r>
            <a:r>
              <a:rPr lang="cs-CZ" b="1" dirty="0" smtClean="0"/>
              <a:t>součást hormonů vylučovaných štítnou žlázou</a:t>
            </a:r>
            <a:endParaRPr lang="cs-CZ" b="1" dirty="0"/>
          </a:p>
        </p:txBody>
      </p:sp>
    </p:spTree>
  </p:cSld>
  <p:clrMapOvr>
    <a:masterClrMapping/>
  </p:clrMapOvr>
  <p:transition spd="med">
    <p:pull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       Vlastnosti halogenů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/>
          </a:bodyPr>
          <a:lstStyle/>
          <a:p>
            <a:r>
              <a:rPr lang="cs-CZ" dirty="0" smtClean="0"/>
              <a:t>Tvoří </a:t>
            </a:r>
            <a:r>
              <a:rPr lang="cs-CZ" b="1" dirty="0" smtClean="0"/>
              <a:t>dvouatomové molekuly</a:t>
            </a:r>
          </a:p>
          <a:p>
            <a:r>
              <a:rPr lang="cs-CZ" dirty="0" smtClean="0"/>
              <a:t>Mají velkou </a:t>
            </a:r>
            <a:r>
              <a:rPr lang="cs-CZ" b="1" dirty="0" smtClean="0"/>
              <a:t>schopnost slučovat se</a:t>
            </a:r>
          </a:p>
          <a:p>
            <a:r>
              <a:rPr lang="cs-CZ" dirty="0" smtClean="0"/>
              <a:t>Vyznačují se </a:t>
            </a:r>
            <a:r>
              <a:rPr lang="cs-CZ" b="1" dirty="0" smtClean="0"/>
              <a:t>charakteristickým zápachem</a:t>
            </a:r>
          </a:p>
          <a:p>
            <a:r>
              <a:rPr lang="cs-CZ" dirty="0" smtClean="0"/>
              <a:t>Jsou </a:t>
            </a:r>
            <a:r>
              <a:rPr lang="cs-CZ" b="1" dirty="0" smtClean="0"/>
              <a:t>zdraví škodlivé</a:t>
            </a: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14030" t="39060" r="56201" b="39060"/>
          <a:stretch>
            <a:fillRect/>
          </a:stretch>
        </p:blipFill>
        <p:spPr>
          <a:xfrm>
            <a:off x="4714876" y="3357562"/>
            <a:ext cx="4429124" cy="35004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 l="67048" t="45374" r="10694" b="40253"/>
          <a:stretch>
            <a:fillRect/>
          </a:stretch>
        </p:blipFill>
        <p:spPr>
          <a:xfrm>
            <a:off x="6715108" y="0"/>
            <a:ext cx="2428892" cy="41434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Vlastnosti halogenů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Fluor a chlor </a:t>
            </a:r>
            <a:r>
              <a:rPr lang="cs-CZ" dirty="0" smtClean="0"/>
              <a:t>jsou </a:t>
            </a:r>
            <a:r>
              <a:rPr lang="cs-CZ" b="1" dirty="0" smtClean="0"/>
              <a:t>žlutozelené</a:t>
            </a:r>
            <a:r>
              <a:rPr lang="cs-CZ" dirty="0" smtClean="0"/>
              <a:t>                      </a:t>
            </a:r>
            <a:r>
              <a:rPr lang="cs-CZ" b="1" dirty="0" smtClean="0"/>
              <a:t>plyny</a:t>
            </a:r>
          </a:p>
          <a:p>
            <a:r>
              <a:rPr lang="cs-CZ" b="1" dirty="0" smtClean="0"/>
              <a:t>Chlor ničí bakterie </a:t>
            </a:r>
            <a:r>
              <a:rPr lang="cs-CZ" dirty="0" smtClean="0"/>
              <a:t>a                            choroboplodné zárodky</a:t>
            </a:r>
          </a:p>
          <a:p>
            <a:r>
              <a:rPr lang="cs-CZ" b="1" dirty="0" smtClean="0"/>
              <a:t>Brom</a:t>
            </a:r>
            <a:r>
              <a:rPr lang="cs-CZ" dirty="0" smtClean="0"/>
              <a:t> je </a:t>
            </a:r>
            <a:r>
              <a:rPr lang="cs-CZ" b="1" dirty="0" smtClean="0"/>
              <a:t>červenohnědá                     kapalina</a:t>
            </a:r>
            <a:r>
              <a:rPr lang="cs-CZ" dirty="0" smtClean="0"/>
              <a:t>, leptá pokožku a </a:t>
            </a:r>
            <a:r>
              <a:rPr lang="cs-CZ" b="1" dirty="0" smtClean="0"/>
              <a:t>jeho páry jsou jedovaté</a:t>
            </a:r>
          </a:p>
          <a:p>
            <a:r>
              <a:rPr lang="cs-CZ" b="1" dirty="0" smtClean="0"/>
              <a:t>Jod</a:t>
            </a:r>
            <a:r>
              <a:rPr lang="cs-CZ" dirty="0" smtClean="0"/>
              <a:t> je </a:t>
            </a:r>
            <a:r>
              <a:rPr lang="cs-CZ" b="1" dirty="0" smtClean="0"/>
              <a:t>šedočerná pevná látka </a:t>
            </a:r>
            <a:r>
              <a:rPr lang="cs-CZ" dirty="0" smtClean="0"/>
              <a:t>- sublimace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786578" y="142852"/>
            <a:ext cx="1214446" cy="171448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pull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32470" t="42641" r="6587" b="40924"/>
          <a:stretch>
            <a:fillRect/>
          </a:stretch>
        </p:blipFill>
        <p:spPr>
          <a:xfrm rot="10800000"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med">
    <p:pull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8683" t="57202" r="55512" b="2319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med">
    <p:pull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Chlor je velmi jedovatý!</a:t>
            </a:r>
          </a:p>
          <a:p>
            <a:r>
              <a:rPr lang="cs-CZ" sz="3200" b="1" dirty="0" smtClean="0"/>
              <a:t>Leptá sliznice</a:t>
            </a:r>
          </a:p>
          <a:p>
            <a:r>
              <a:rPr lang="cs-CZ" sz="3200" dirty="0" smtClean="0"/>
              <a:t>Pokusy s chlorem provádíme v digestoři nebo zajistíme řádné větrání třídy</a:t>
            </a:r>
            <a:endParaRPr lang="cs-CZ" sz="3200" dirty="0"/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15105" t="7152" r="56367" b="61062"/>
          <a:stretch>
            <a:fillRect/>
          </a:stretch>
        </p:blipFill>
        <p:spPr>
          <a:xfrm>
            <a:off x="0" y="0"/>
            <a:ext cx="3929058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Obdélník 8"/>
          <p:cNvSpPr/>
          <p:nvPr/>
        </p:nvSpPr>
        <p:spPr>
          <a:xfrm>
            <a:off x="3000364" y="285728"/>
            <a:ext cx="785818" cy="53578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pull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halogenů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Průmyslově – rozklad jejich sloučenin (solí) elektrickým proudem (elektrolýza)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54576" t="72744" r="6973" b="11823"/>
          <a:stretch>
            <a:fillRect/>
          </a:stretch>
        </p:blipFill>
        <p:spPr>
          <a:xfrm>
            <a:off x="1214414" y="2571744"/>
            <a:ext cx="6929486" cy="42862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 l="4961" t="89555" r="78914"/>
          <a:stretch>
            <a:fillRect/>
          </a:stretch>
        </p:blipFill>
        <p:spPr>
          <a:xfrm rot="10800000">
            <a:off x="0" y="0"/>
            <a:ext cx="2857520" cy="15716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Zástupný symbol pro obsah 5"/>
          <p:cNvPicPr>
            <a:picLocks/>
          </p:cNvPicPr>
          <p:nvPr/>
        </p:nvPicPr>
        <p:blipFill>
          <a:blip r:embed="rId2" cstate="print"/>
          <a:srcRect l="22819" t="75757" r="65270" b="8835"/>
          <a:stretch>
            <a:fillRect/>
          </a:stretch>
        </p:blipFill>
        <p:spPr>
          <a:xfrm rot="10800000">
            <a:off x="7143768" y="-1"/>
            <a:ext cx="2000232" cy="32146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halogenů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Fluor</a:t>
            </a:r>
            <a:r>
              <a:rPr lang="cs-CZ" dirty="0" smtClean="0"/>
              <a:t> – výroba </a:t>
            </a:r>
            <a:r>
              <a:rPr lang="cs-CZ" b="1" dirty="0" smtClean="0"/>
              <a:t>zubních past a teflonu</a:t>
            </a:r>
          </a:p>
          <a:p>
            <a:r>
              <a:rPr lang="cs-CZ" b="1" dirty="0" smtClean="0"/>
              <a:t>Chlor</a:t>
            </a:r>
            <a:r>
              <a:rPr lang="cs-CZ" dirty="0" smtClean="0"/>
              <a:t> – </a:t>
            </a:r>
            <a:r>
              <a:rPr lang="cs-CZ" b="1" dirty="0" smtClean="0"/>
              <a:t>dezinfekce pitné vody </a:t>
            </a:r>
            <a:r>
              <a:rPr lang="cs-CZ" dirty="0" smtClean="0"/>
              <a:t>a vody v bazénech, </a:t>
            </a:r>
            <a:r>
              <a:rPr lang="cs-CZ" b="1" dirty="0" smtClean="0"/>
              <a:t>výroba dezinfekčních přípravků</a:t>
            </a:r>
            <a:r>
              <a:rPr lang="cs-CZ" dirty="0" smtClean="0"/>
              <a:t> (</a:t>
            </a:r>
            <a:r>
              <a:rPr lang="cs-CZ" dirty="0" err="1" smtClean="0"/>
              <a:t>Savo</a:t>
            </a:r>
            <a:r>
              <a:rPr lang="cs-CZ" dirty="0" smtClean="0"/>
              <a:t>), </a:t>
            </a:r>
            <a:r>
              <a:rPr lang="cs-CZ" b="1" dirty="0" smtClean="0"/>
              <a:t>plastů</a:t>
            </a:r>
            <a:r>
              <a:rPr lang="cs-CZ" dirty="0" smtClean="0"/>
              <a:t> (PVC) a </a:t>
            </a:r>
            <a:r>
              <a:rPr lang="cs-CZ" b="1" dirty="0" smtClean="0"/>
              <a:t>kyseliny chlorovodíkové </a:t>
            </a:r>
            <a:r>
              <a:rPr lang="cs-CZ" b="1" dirty="0" err="1" smtClean="0"/>
              <a:t>HCl</a:t>
            </a:r>
            <a:endParaRPr lang="cs-CZ" b="1" dirty="0" smtClean="0"/>
          </a:p>
          <a:p>
            <a:r>
              <a:rPr lang="cs-CZ" b="1" dirty="0" smtClean="0"/>
              <a:t>Brom</a:t>
            </a:r>
            <a:r>
              <a:rPr lang="cs-CZ" dirty="0" smtClean="0"/>
              <a:t> – </a:t>
            </a:r>
            <a:r>
              <a:rPr lang="cs-CZ" b="1" dirty="0" smtClean="0"/>
              <a:t>výroba léčiv </a:t>
            </a:r>
            <a:r>
              <a:rPr lang="cs-CZ" dirty="0" smtClean="0"/>
              <a:t>a </a:t>
            </a:r>
            <a:r>
              <a:rPr lang="cs-CZ" b="1" dirty="0" smtClean="0"/>
              <a:t>halogenových žárovek</a:t>
            </a:r>
          </a:p>
          <a:p>
            <a:r>
              <a:rPr lang="cs-CZ" b="1" dirty="0" smtClean="0"/>
              <a:t>Jod </a:t>
            </a:r>
            <a:r>
              <a:rPr lang="cs-CZ" dirty="0" smtClean="0"/>
              <a:t>– </a:t>
            </a:r>
            <a:r>
              <a:rPr lang="cs-CZ" b="1" dirty="0" smtClean="0"/>
              <a:t>dezinfekce okolí ran </a:t>
            </a:r>
            <a:r>
              <a:rPr lang="cs-CZ" dirty="0" smtClean="0"/>
              <a:t>(jodová tinktura)</a:t>
            </a:r>
            <a:endParaRPr lang="cs-CZ" dirty="0"/>
          </a:p>
        </p:txBody>
      </p:sp>
    </p:spTree>
  </p:cSld>
  <p:clrMapOvr>
    <a:masterClrMapping/>
  </p:clrMapOvr>
  <p:transition spd="med">
    <p:pull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35200" t="44681" r="23200" b="16033"/>
          <a:stretch>
            <a:fillRect/>
          </a:stretch>
        </p:blipFill>
        <p:spPr>
          <a:xfrm rot="10800000">
            <a:off x="-3" y="0"/>
            <a:ext cx="9144002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69341" t="17306" b="64144"/>
          <a:stretch>
            <a:fillRect/>
          </a:stretch>
        </p:blipFill>
        <p:spPr>
          <a:xfrm rot="10800000">
            <a:off x="-5" y="0"/>
            <a:ext cx="9144003" cy="6858000"/>
          </a:xfrm>
          <a:prstGeom prst="rect">
            <a:avLst/>
          </a:prstGeom>
        </p:spPr>
      </p:pic>
    </p:spTree>
  </p:cSld>
  <p:clrMapOvr>
    <a:masterClrMapping/>
  </p:clrMapOvr>
  <p:transition spd="med">
    <p:pull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35968" t="9430" r="21516" b="58738"/>
          <a:stretch>
            <a:fillRect/>
          </a:stretch>
        </p:blipFill>
        <p:spPr>
          <a:xfrm rot="10800000"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med">
    <p:pull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sloučeniny halogenů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Soli</a:t>
            </a:r>
            <a:r>
              <a:rPr lang="cs-CZ" dirty="0" smtClean="0"/>
              <a:t> – sůl kamenná</a:t>
            </a:r>
          </a:p>
          <a:p>
            <a:r>
              <a:rPr lang="cs-CZ" b="1" dirty="0" smtClean="0"/>
              <a:t>Freony</a:t>
            </a:r>
            <a:r>
              <a:rPr lang="cs-CZ" dirty="0" smtClean="0"/>
              <a:t> – organické sloučeniny obsahující v molekule fluor a chlor</a:t>
            </a:r>
          </a:p>
          <a:p>
            <a:r>
              <a:rPr lang="cs-CZ" dirty="0" smtClean="0"/>
              <a:t>Freony </a:t>
            </a:r>
            <a:r>
              <a:rPr lang="cs-CZ" b="1" dirty="0" smtClean="0"/>
              <a:t>poškozují ozonovou vrstvu</a:t>
            </a:r>
          </a:p>
          <a:p>
            <a:r>
              <a:rPr lang="cs-CZ" dirty="0" smtClean="0"/>
              <a:t>Dříve se používaly jako náplň chladniček, klimatizací, aerosolů a jako hasicí a čistící látky</a:t>
            </a:r>
          </a:p>
          <a:p>
            <a:r>
              <a:rPr lang="cs-CZ" dirty="0" smtClean="0"/>
              <a:t>Dnes jsou nahrazeny jinými látkami</a:t>
            </a:r>
            <a:endParaRPr lang="cs-CZ" dirty="0"/>
          </a:p>
        </p:txBody>
      </p:sp>
    </p:spTree>
  </p:cSld>
  <p:clrMapOvr>
    <a:masterClrMapping/>
  </p:clrMapOvr>
  <p:transition spd="med">
    <p:pull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Úvod do obecné a anorganické chemie,  J. Mach, I. </a:t>
            </a:r>
            <a:r>
              <a:rPr lang="cs-CZ" sz="2400" dirty="0" err="1" smtClean="0"/>
              <a:t>Plucková</a:t>
            </a:r>
            <a:r>
              <a:rPr lang="cs-CZ" sz="2400" dirty="0" smtClean="0"/>
              <a:t>, J. </a:t>
            </a:r>
            <a:r>
              <a:rPr lang="cs-CZ" sz="2400" dirty="0" err="1" smtClean="0"/>
              <a:t>Šibor</a:t>
            </a:r>
            <a:r>
              <a:rPr lang="cs-CZ" sz="2400" dirty="0" smtClean="0"/>
              <a:t>, nakladatelství Nová </a:t>
            </a:r>
            <a:r>
              <a:rPr lang="cs-CZ" sz="2400" dirty="0" smtClean="0"/>
              <a:t>škola</a:t>
            </a:r>
          </a:p>
          <a:p>
            <a:r>
              <a:rPr lang="cs-CZ" sz="2400" dirty="0" smtClean="0"/>
              <a:t>Naskenované obrázky str. 51</a:t>
            </a:r>
            <a:endParaRPr lang="cs-CZ" sz="2400" dirty="0" smtClean="0"/>
          </a:p>
          <a:p>
            <a:r>
              <a:rPr lang="cs-CZ" sz="2400" dirty="0" smtClean="0"/>
              <a:t>Chemie 8, J. Škoda, P. </a:t>
            </a:r>
            <a:r>
              <a:rPr lang="cs-CZ" sz="2400" dirty="0" err="1" smtClean="0"/>
              <a:t>Doulík</a:t>
            </a:r>
            <a:r>
              <a:rPr lang="cs-CZ" sz="2400" dirty="0" smtClean="0"/>
              <a:t>, nakladatelství </a:t>
            </a:r>
            <a:r>
              <a:rPr lang="cs-CZ" sz="2400" dirty="0" err="1" smtClean="0"/>
              <a:t>Fraus</a:t>
            </a:r>
            <a:endParaRPr lang="cs-CZ" sz="2400" dirty="0" smtClean="0"/>
          </a:p>
          <a:p>
            <a:r>
              <a:rPr lang="cs-CZ" sz="2400" dirty="0" smtClean="0"/>
              <a:t>Naskenované obrázky str. 36 - 37</a:t>
            </a:r>
            <a:endParaRPr lang="cs-CZ" sz="2400" dirty="0" smtClean="0"/>
          </a:p>
          <a:p>
            <a:r>
              <a:rPr lang="cs-CZ" sz="2400" dirty="0" smtClean="0"/>
              <a:t>Základy chemie 1, P. </a:t>
            </a:r>
            <a:r>
              <a:rPr lang="cs-CZ" sz="2400" dirty="0"/>
              <a:t>B</a:t>
            </a:r>
            <a:r>
              <a:rPr lang="cs-CZ" sz="2400" dirty="0" smtClean="0"/>
              <a:t>eneš, V. </a:t>
            </a:r>
            <a:r>
              <a:rPr lang="cs-CZ" sz="2400" dirty="0" err="1" smtClean="0"/>
              <a:t>Pumpr</a:t>
            </a:r>
            <a:r>
              <a:rPr lang="cs-CZ" sz="2400" dirty="0" smtClean="0"/>
              <a:t>,    J. </a:t>
            </a:r>
            <a:r>
              <a:rPr lang="cs-CZ" sz="2400" dirty="0" err="1" smtClean="0"/>
              <a:t>Banýr</a:t>
            </a:r>
            <a:r>
              <a:rPr lang="cs-CZ" sz="2400" dirty="0" smtClean="0"/>
              <a:t>, nakladatelství </a:t>
            </a:r>
            <a:r>
              <a:rPr lang="cs-CZ" sz="2400" dirty="0" smtClean="0"/>
              <a:t>Fortuna</a:t>
            </a:r>
          </a:p>
          <a:p>
            <a:r>
              <a:rPr lang="cs-CZ" sz="2400" dirty="0" smtClean="0"/>
              <a:t>Naskenované obrázky str. 62</a:t>
            </a:r>
            <a:endParaRPr lang="cs-CZ" sz="2400" dirty="0"/>
          </a:p>
        </p:txBody>
      </p:sp>
    </p:spTree>
  </p:cSld>
  <p:clrMapOvr>
    <a:masterClrMapping/>
  </p:clrMapOvr>
  <p:transition spd="med">
    <p:pull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380</Words>
  <Application>Microsoft Office PowerPoint</Application>
  <PresentationFormat>Předvádění na obrazovce (4:3)</PresentationFormat>
  <Paragraphs>69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Anotace</vt:lpstr>
      <vt:lpstr>Halogeny</vt:lpstr>
      <vt:lpstr>Halogeny</vt:lpstr>
      <vt:lpstr>Výskyt halogenů</vt:lpstr>
      <vt:lpstr>        Vlastnosti halogenů</vt:lpstr>
      <vt:lpstr>Vlastnosti halogenů</vt:lpstr>
      <vt:lpstr>Snímek 8</vt:lpstr>
      <vt:lpstr>Snímek 9</vt:lpstr>
      <vt:lpstr>Snímek 10</vt:lpstr>
      <vt:lpstr>Výroba halogenů</vt:lpstr>
      <vt:lpstr>Využití halogenů</vt:lpstr>
      <vt:lpstr>Snímek 13</vt:lpstr>
      <vt:lpstr>Snímek 14</vt:lpstr>
      <vt:lpstr>Snímek 15</vt:lpstr>
      <vt:lpstr>Významné sloučeniny halogenů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Halogeny</dc:title>
  <dc:subject>Chemie 8</dc:subject>
  <dc:creator>Přibíková</dc:creator>
  <cp:lastModifiedBy>Aleš</cp:lastModifiedBy>
  <cp:revision>11</cp:revision>
  <dcterms:created xsi:type="dcterms:W3CDTF">2011-06-21T15:08:16Z</dcterms:created>
  <dcterms:modified xsi:type="dcterms:W3CDTF">2013-01-11T19:05:40Z</dcterms:modified>
</cp:coreProperties>
</file>