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1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18" autoAdjust="0"/>
    <p:restoredTop sz="94660" autoAdjust="0"/>
  </p:normalViewPr>
  <p:slideViewPr>
    <p:cSldViewPr>
      <p:cViewPr>
        <p:scale>
          <a:sx n="70" d="100"/>
          <a:sy n="70" d="100"/>
        </p:scale>
        <p:origin x="-60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43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9CB86E">
                <a:alpha val="23000"/>
              </a:srgbClr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95781-8DAE-40B9-960F-92E406E1568A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Kristi%C3%A1n_IV._D%C3%A1nsk%C3%BD" TargetMode="External"/><Relationship Id="rId2" Type="http://schemas.openxmlformats.org/officeDocument/2006/relationships/hyperlink" Target="http://cs.wikipedia.org/wiki/Fridrich_Falck%C3%B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HolyRomanEmpire_1618.pn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784976" cy="4608512"/>
          </a:xfrm>
        </p:spPr>
        <p:txBody>
          <a:bodyPr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Soukromé gymnázium AD FONTES, o.p.s.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Číslo programu: 	CZ.1.07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programu:	OP Vzdělávání pro konkurenceschopnost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projektu: 	Moderní škola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Název: 		I/2 – Inovace a zkvalitnění výuky směřující k rozvoji čtenářské a 			informační gramotnosti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Autor: 		Mgr. Vladimír Prošek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Téma:  		Dějiny novověku (počátek 17. století – 1. polovina 18. století)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		TŘICETILETÁ VÁLKA – FALCKÁ, DÁNSKÁ, ŠVÉDSKÁ, 			ŠVÉDSKO-FRANCOUZSKÁ VÁLKA, VESTFÁLSKÝ MÍR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6" descr="Logo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18002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864096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Tato prezentace (.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pptx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 je zaměřena na dějiny novověku, tématem je třicetiletá válka - falcká, dánská, švédská, švédsko-francouzská válka, vestfálský mír. Prezentace je určena pro septimu víceletého gymnázia a paralelní třetí ročník čtyřletého gymnázia. Jde o standardní učivo, které se skládá z textů, obrázků a animací.</a:t>
            </a:r>
          </a:p>
          <a:p>
            <a:pPr marL="0" indent="0">
              <a:spcBef>
                <a:spcPts val="1200"/>
              </a:spcBef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316835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sz="8000" b="1" dirty="0" smtClean="0">
                <a:latin typeface="Times New Roman" pitchFamily="18" charset="0"/>
                <a:cs typeface="Times New Roman" pitchFamily="18" charset="0"/>
              </a:rPr>
              <a:t>TŘICETILETÁ VÁLKA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8000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subTitle" idx="1"/>
          </p:nvPr>
        </p:nvSpPr>
        <p:spPr>
          <a:xfrm>
            <a:off x="179512" y="3356992"/>
            <a:ext cx="8712968" cy="331236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cs-CZ" sz="5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FALCKÁ, DÁNSKÁ, ŠVÉDSKÁ, ŠVÉDSKO-FRANCOUZSKÁ VÁLKA, VESTFÁLSKÝ MÍR</a:t>
            </a:r>
            <a:endParaRPr lang="cs-CZ" sz="5200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FALCKÁ VÁLKA 1621 - 1623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67944" y="836712"/>
            <a:ext cx="4896544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Poté co Habsburci získali kontrolu nad zeměmi Koruny české, postupovali proti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Fridrichovi Falckému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do jeho rodné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Falce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– odtud název konfliktu. 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Roku 1621 vypršelo dvanáctileté příměří mezi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Španělskem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Nizozemím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(Spojené provincie), Fridrich tím získal významného spojence a zároveň finance na další vedení boje proti Habsburkům a jejich spojencům.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Vojska vedená maršálem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Tillym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operovala v říši v součinnosti se španělskými jednotkami, které postupovaly ze španělského Nizozemí. Vojska hlásící se k Fridrichovi byla postupně likvidována a zpustošená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Falc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byla postupně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dobyta.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Roku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1623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byl Fridrich zbaven rodné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Falce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kurfiřtského hlasu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který za odměnu získal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Maximilián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Bavorský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Fridrich tak přišel o všechna území, uchýlil se do nizozemského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exilu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 poté do Mohuče (do 1632),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protestantská Unie přestala existovat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954" y="836712"/>
            <a:ext cx="3837982" cy="5832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DÁNSKÁ VÁLKA 1625 - 1629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23928" y="836712"/>
            <a:ext cx="5040560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Úspěchy katolické strany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vyvolaly u protestantů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obavy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– její vojska po záboru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Falce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operovala na hranicích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Nizozemí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Proto došlo k vytvoření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nové koalice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kde na sebe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vedoucí úlohu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vzal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dánský král Kristián IV.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podporovaný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nizozemskými, anglickými a francouzskými subsidiemi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Roku 1626 tak mohly v severním Německu operovat dvě armády na straně nekatolíků. Dánská na levém břehu Labe a žoldnéřské vojsko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Mansfeldovo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na pravém.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Císař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Ferdinand II.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poslal proti Dánům zkušeného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Tillyho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a proti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Mansfeldovi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Albrechta z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Valdštejna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Kristián byl roku 1626 poražen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Tillym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v bitvě u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Lutteru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Mansfeld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Valdštejnem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Dessavy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Tím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ztratili nekatolíci iniciativu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která přešla do rukou císařských. Dánové byli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Valdštejnem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vyhnáni z Německa až na ostrovy a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žádali o mír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1629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byl uzavřen mír v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Lübecku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jímž se Dánsko zavázalo, že nebude zasahovat do říšských záležitostí a naopak. Katolická strana se tak ocitla na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vrcholu moci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sah 5" descr="012 Kristián IV.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3" y="1081596"/>
            <a:ext cx="3672407" cy="515571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ŠVÉDSKÁ VÁLKA 1630 - 1632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23928" y="836712"/>
            <a:ext cx="5040560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Habsburské úspěchy a účinná francouzská diplomacie přiměly ke vstupu do konfliktu další zemi –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protestantské Švédsko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Švédský král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Gustav Adolf II.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ukončil roku 1629 válku s Polskem a mohl tak svoji výborně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vycvičenou a organizovanou armádu (branná povinnost)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obrátit proti katolíkům v říši. 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Roku 1630 se Švédi vylodili v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Pomořansku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vytlačili odtud císařské a přezimovali zde. Ve stejné době císař Ferdinand na nátlak svého okolí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sesadil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Valdštejna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z velení císařské armády.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1631 se Gustav Adolf  II. přesunul do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Saska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které se stalo jeho spojencem a zvítězil v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bitvě u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Breitenfeldu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nad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Tillym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Švédům se otevřela cesta do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středního Německa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 dále do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Bavorska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1632 překročili Švédi Dunaj a operovali v Bavorsku, kde bylo v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bitvě na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Rainu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císařské vojsko opět drtivě poraženo a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Tilly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padl. Gustav Adolf II. poté plánoval útok na Vídeň a císařská strana se dostala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do krize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Byl tu však ještě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3672408" cy="5829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Šipka doprava 4"/>
          <p:cNvSpPr/>
          <p:nvPr/>
        </p:nvSpPr>
        <p:spPr>
          <a:xfrm rot="7007667">
            <a:off x="3308482" y="1075701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 rot="6360043">
            <a:off x="3159754" y="1436858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5400000">
            <a:off x="3110665" y="1793991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6cípá hvězda 8"/>
          <p:cNvSpPr/>
          <p:nvPr/>
        </p:nvSpPr>
        <p:spPr>
          <a:xfrm>
            <a:off x="3203848" y="2060848"/>
            <a:ext cx="144016" cy="144016"/>
          </a:xfrm>
          <a:prstGeom prst="star6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7007667">
            <a:off x="3452499" y="787669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5400000">
            <a:off x="3110665" y="2370055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5400000">
            <a:off x="3110665" y="2730095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11437988">
            <a:off x="2919809" y="2967088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11062685">
            <a:off x="2558027" y="2934579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 rot="7958315">
            <a:off x="2251866" y="3079686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 rot="6016412">
            <a:off x="2124747" y="3382247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Čtyřcípá hvězda 17"/>
          <p:cNvSpPr/>
          <p:nvPr/>
        </p:nvSpPr>
        <p:spPr>
          <a:xfrm>
            <a:off x="2123728" y="3645024"/>
            <a:ext cx="144016" cy="144016"/>
          </a:xfrm>
          <a:prstGeom prst="star4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 rot="7628667">
            <a:off x="1908723" y="3958311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19"/>
          <p:cNvSpPr/>
          <p:nvPr/>
        </p:nvSpPr>
        <p:spPr>
          <a:xfrm rot="7628667">
            <a:off x="1668535" y="4309137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prava 20"/>
          <p:cNvSpPr/>
          <p:nvPr/>
        </p:nvSpPr>
        <p:spPr>
          <a:xfrm rot="7628667">
            <a:off x="1452510" y="4597168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21"/>
          <p:cNvSpPr/>
          <p:nvPr/>
        </p:nvSpPr>
        <p:spPr>
          <a:xfrm rot="7628667">
            <a:off x="1236487" y="4885199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prava 22"/>
          <p:cNvSpPr/>
          <p:nvPr/>
        </p:nvSpPr>
        <p:spPr>
          <a:xfrm rot="11526311">
            <a:off x="975967" y="4967148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 doprava 23"/>
          <p:cNvSpPr/>
          <p:nvPr/>
        </p:nvSpPr>
        <p:spPr>
          <a:xfrm rot="12227934">
            <a:off x="614576" y="4845693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prava 24"/>
          <p:cNvSpPr/>
          <p:nvPr/>
        </p:nvSpPr>
        <p:spPr>
          <a:xfrm rot="4916121">
            <a:off x="1184001" y="5181924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prava 25"/>
          <p:cNvSpPr/>
          <p:nvPr/>
        </p:nvSpPr>
        <p:spPr>
          <a:xfrm rot="3368595">
            <a:off x="1303682" y="5463909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26"/>
          <p:cNvSpPr/>
          <p:nvPr/>
        </p:nvSpPr>
        <p:spPr>
          <a:xfrm rot="5040614">
            <a:off x="1395593" y="5757318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Čtyřcípá hvězda 31"/>
          <p:cNvSpPr/>
          <p:nvPr/>
        </p:nvSpPr>
        <p:spPr>
          <a:xfrm>
            <a:off x="1475656" y="6021288"/>
            <a:ext cx="144016" cy="144016"/>
          </a:xfrm>
          <a:prstGeom prst="star4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Šipka doprava 32"/>
          <p:cNvSpPr/>
          <p:nvPr/>
        </p:nvSpPr>
        <p:spPr>
          <a:xfrm rot="14794364">
            <a:off x="1718378" y="5325525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Šipka doprava 33"/>
          <p:cNvSpPr/>
          <p:nvPr/>
        </p:nvSpPr>
        <p:spPr>
          <a:xfrm rot="1834103">
            <a:off x="1623863" y="6188768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doprava 36"/>
          <p:cNvSpPr/>
          <p:nvPr/>
        </p:nvSpPr>
        <p:spPr>
          <a:xfrm rot="18302887">
            <a:off x="1571537" y="5902061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Šipka doprava 37"/>
          <p:cNvSpPr/>
          <p:nvPr/>
        </p:nvSpPr>
        <p:spPr>
          <a:xfrm rot="17504274">
            <a:off x="1715294" y="5614066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6cípá hvězda 38"/>
          <p:cNvSpPr/>
          <p:nvPr/>
        </p:nvSpPr>
        <p:spPr>
          <a:xfrm>
            <a:off x="1619672" y="5085184"/>
            <a:ext cx="144016" cy="144016"/>
          </a:xfrm>
          <a:prstGeom prst="star6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Šipka doprava 39"/>
          <p:cNvSpPr/>
          <p:nvPr/>
        </p:nvSpPr>
        <p:spPr>
          <a:xfrm rot="1834103">
            <a:off x="2429778" y="5656756"/>
            <a:ext cx="972076" cy="51304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53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"/>
                            </p:stCondLst>
                            <p:childTnLst>
                              <p:par>
                                <p:cTn id="1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500"/>
                            </p:stCondLst>
                            <p:childTnLst>
                              <p:par>
                                <p:cTn id="131" presetID="53" presetClass="entr" presetSubtype="0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6500"/>
                            </p:stCondLst>
                            <p:childTnLst>
                              <p:par>
                                <p:cTn id="1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000"/>
                            </p:stCondLst>
                            <p:childTnLst>
                              <p:par>
                                <p:cTn id="1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8000"/>
                            </p:stCondLst>
                            <p:childTnLst>
                              <p:par>
                                <p:cTn id="1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500"/>
                            </p:stCondLst>
                            <p:childTnLst>
                              <p:par>
                                <p:cTn id="17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00"/>
                            </p:stCondLst>
                            <p:childTnLst>
                              <p:par>
                                <p:cTn id="197" presetID="53" presetClass="entr" presetSubtype="0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000"/>
                            </p:stCondLst>
                            <p:childTnLst>
                              <p:par>
                                <p:cTn id="20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3500"/>
                            </p:stCondLst>
                            <p:childTnLst>
                              <p:par>
                                <p:cTn id="2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26" presetID="53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53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500"/>
                            </p:stCondLst>
                            <p:childTnLst>
                              <p:par>
                                <p:cTn id="339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ŠVÉDSKÁ VÁLKA 1632 - 1635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23928" y="836712"/>
            <a:ext cx="5040560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byl opět postaven do čela císařské armády a vybaven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mimořádnými pravomocemi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Vyzbrojil nové vojsko a v létě 1632 vytáhl proti Švédům.</a:t>
            </a:r>
          </a:p>
          <a:p>
            <a:pPr marL="0" indent="0">
              <a:buNone/>
            </a:pP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donutil Švédy opustit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jižní Německo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 pronásledoval je na sever. V listopadu 1632 došlo k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bitvě u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Lützenu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kde sice Švédi získali jistou převahu, ale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Gustav Adolf II. padl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pak převzal iniciativu, přičemž ale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tajně vyjednával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s českými exulanty i švédskou stranou, což mu nakonec přineslo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násilnou smrt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Roku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1634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se Švédi opět objevili v Bavorsku, byli ale drtivě poraženi  v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bitvě u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Nördlingenu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 museli vyklidit jih i střed říše. 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Poté byl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30. května 1635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uzavřen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Pražský mír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mezi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Habsburky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Saskem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který vyřadil tuto protestantskou zemí z války. Sasko mírem zároveň získalo obojí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Lužici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Politická situace tak přivedla na válečná pole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Francii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a třicetiletá válka vstoupila do závěrečné fáze.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3672408" cy="5829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Šipka doprava 5"/>
          <p:cNvSpPr/>
          <p:nvPr/>
        </p:nvSpPr>
        <p:spPr>
          <a:xfrm rot="1834103">
            <a:off x="2429778" y="5656756"/>
            <a:ext cx="972076" cy="513040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6cípá hvězda 6"/>
          <p:cNvSpPr/>
          <p:nvPr/>
        </p:nvSpPr>
        <p:spPr>
          <a:xfrm>
            <a:off x="1619672" y="5085184"/>
            <a:ext cx="144016" cy="144016"/>
          </a:xfrm>
          <a:prstGeom prst="star6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419872" y="5229200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Šipka doprava 8"/>
          <p:cNvSpPr/>
          <p:nvPr/>
        </p:nvSpPr>
        <p:spPr>
          <a:xfrm rot="13326571">
            <a:off x="3566457" y="5207861"/>
            <a:ext cx="255058" cy="68693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13034485">
            <a:off x="3270638" y="4939334"/>
            <a:ext cx="255058" cy="68693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11471607">
            <a:off x="2920057" y="4821255"/>
            <a:ext cx="255058" cy="68693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1471607">
            <a:off x="2560017" y="4749246"/>
            <a:ext cx="255058" cy="68693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9579844">
            <a:off x="2199723" y="4767322"/>
            <a:ext cx="255058" cy="68693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8600274">
            <a:off x="1902983" y="4938512"/>
            <a:ext cx="255058" cy="68693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14767148">
            <a:off x="1431159" y="4893322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 rot="16932023">
            <a:off x="1408649" y="4534673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 rot="17917263">
            <a:off x="1552665" y="4174633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17"/>
          <p:cNvSpPr/>
          <p:nvPr/>
        </p:nvSpPr>
        <p:spPr>
          <a:xfrm rot="18618599">
            <a:off x="1768689" y="3886600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 rot="17765207">
            <a:off x="1696681" y="4822704"/>
            <a:ext cx="255058" cy="68693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19"/>
          <p:cNvSpPr/>
          <p:nvPr/>
        </p:nvSpPr>
        <p:spPr>
          <a:xfrm rot="16932023">
            <a:off x="1840696" y="4462665"/>
            <a:ext cx="255058" cy="68693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prava 20"/>
          <p:cNvSpPr/>
          <p:nvPr/>
        </p:nvSpPr>
        <p:spPr>
          <a:xfrm rot="16932023">
            <a:off x="1912705" y="4102625"/>
            <a:ext cx="255058" cy="68693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Čtyřcípá hvězda 21"/>
          <p:cNvSpPr/>
          <p:nvPr/>
        </p:nvSpPr>
        <p:spPr>
          <a:xfrm>
            <a:off x="2051720" y="3789040"/>
            <a:ext cx="144016" cy="144016"/>
          </a:xfrm>
          <a:prstGeom prst="star4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1979712" y="3429000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</a:t>
            </a: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195736" y="4509120"/>
            <a:ext cx="2880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  <a:sym typeface="Wingdings"/>
              </a:rPr>
              <a:t></a:t>
            </a: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Šipka doprava 24"/>
          <p:cNvSpPr/>
          <p:nvPr/>
        </p:nvSpPr>
        <p:spPr>
          <a:xfrm rot="5901816">
            <a:off x="1264634" y="5542785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prava 25"/>
          <p:cNvSpPr/>
          <p:nvPr/>
        </p:nvSpPr>
        <p:spPr>
          <a:xfrm rot="6472883">
            <a:off x="1347964" y="5182753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Čtyřcípá hvězda 26"/>
          <p:cNvSpPr/>
          <p:nvPr/>
        </p:nvSpPr>
        <p:spPr>
          <a:xfrm>
            <a:off x="1259632" y="5733256"/>
            <a:ext cx="144016" cy="144016"/>
          </a:xfrm>
          <a:prstGeom prst="star4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2483768" y="3140968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275856" y="3140968"/>
            <a:ext cx="5040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DL</a:t>
            </a: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347864" y="3717032"/>
            <a:ext cx="5040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HL</a:t>
            </a: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0" y="4509120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F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Šipka doprava 34"/>
          <p:cNvSpPr/>
          <p:nvPr/>
        </p:nvSpPr>
        <p:spPr>
          <a:xfrm rot="18912102">
            <a:off x="598725" y="4589005"/>
            <a:ext cx="255058" cy="68693"/>
          </a:xfrm>
          <a:prstGeom prst="rightArrow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Šipka doprava 35"/>
          <p:cNvSpPr/>
          <p:nvPr/>
        </p:nvSpPr>
        <p:spPr>
          <a:xfrm>
            <a:off x="683568" y="5013176"/>
            <a:ext cx="255058" cy="68693"/>
          </a:xfrm>
          <a:prstGeom prst="rightArrow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Šipka doprava 36"/>
          <p:cNvSpPr/>
          <p:nvPr/>
        </p:nvSpPr>
        <p:spPr>
          <a:xfrm rot="1928581">
            <a:off x="613506" y="5426438"/>
            <a:ext cx="255058" cy="68693"/>
          </a:xfrm>
          <a:prstGeom prst="rightArrow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"/>
                            </p:stCondLst>
                            <p:childTnLst>
                              <p:par>
                                <p:cTn id="10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500"/>
                            </p:stCondLst>
                            <p:childTnLst>
                              <p:par>
                                <p:cTn id="1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0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500"/>
                            </p:stCondLst>
                            <p:childTnLst>
                              <p:par>
                                <p:cTn id="138" presetID="53" presetClass="entr" presetSubtype="0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4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500"/>
                            </p:stCondLst>
                            <p:childTnLst>
                              <p:par>
                                <p:cTn id="202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00"/>
                            </p:stCondLst>
                            <p:childTnLst>
                              <p:par>
                                <p:cTn id="2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3" presetID="53" presetClass="entr" presetSubtype="0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000"/>
                            </p:stCondLst>
                            <p:childTnLst>
                              <p:par>
                                <p:cTn id="2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0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1500"/>
                            </p:stCondLst>
                            <p:childTnLst>
                              <p:par>
                                <p:cTn id="3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2000"/>
                            </p:stCondLst>
                            <p:childTnLst>
                              <p:par>
                                <p:cTn id="3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8" grpId="0"/>
      <p:bldP spid="8" grpId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/>
      <p:bldP spid="23" grpId="1"/>
      <p:bldP spid="24" grpId="0"/>
      <p:bldP spid="24" grpId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/>
      <p:bldP spid="28" grpId="1"/>
      <p:bldP spid="29" grpId="0"/>
      <p:bldP spid="29" grpId="1"/>
      <p:bldP spid="30" grpId="0"/>
      <p:bldP spid="30" grpId="1"/>
      <p:bldP spid="34" grpId="0"/>
      <p:bldP spid="35" grpId="1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20688"/>
          </a:xfrm>
        </p:spPr>
        <p:txBody>
          <a:bodyPr>
            <a:normAutofit/>
          </a:bodyPr>
          <a:lstStyle/>
          <a:p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ŠVÉDSKO-FRANCOUZSKÁ VÁLKA 1635 - 1648</a:t>
            </a:r>
            <a:endParaRPr lang="cs-CZ" sz="3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79512" y="692696"/>
            <a:ext cx="8784976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Kardinál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Richelieu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se po pádu švédské moci ve středním Německu rozhodl pro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vstup Francie do války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straně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protihabsburské koalice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Charakter války se tak změnil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již nešlo o boj katolíků s nekatolíky (Francie byla katolická), ale o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mocenský zápas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jehož cílem bylo nově uspořádat poměry v Evropě. Zvláště Francie se snažila vymanit z habsburského sevření.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Žoldnéřské armády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táhly Evropou a často bez peněz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rabovaly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plenily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obsazené oblasti a města. Délka konfliktu prodlužovala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utrpení obyvatelstva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způsobila jeho rozsáhlý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úbytek – celkově do 30%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některých oblastech až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65%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 V důsledku toho upadalo hospodářství, pole a usedlosti pustly a v řadě oblastí působily loupeživé bandy.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Válečné události přinesly oběma stranám řadu úspěchů i neúspěchů. Francouzské jednotky byly úspěšné ve vyhlazovací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bitvě u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Rocroi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1643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Švédi dosáhli úspěchů v bitvách u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Wittstocku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1636,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u Jankova 1645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císařští zase u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Tuttlingenu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1643. Švédští generálové opět hrozili útokem na Vídeň, když postoupili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hluboko do českých zemí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 tomu ale opět nedošlo.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Od roku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1645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se vedla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mírová jednání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Münsteru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(s Francií)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Osnabrücku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(se Švédy a protestanty)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přičemž zúčastněné strany se snažily dosáhnout co nejlepšího vojenského výsledku a ovlivnit tak mírové podmínky ve svůj prospěch.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VESTFÁLSKÝ MÍR 1648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79512" y="836712"/>
            <a:ext cx="8784976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Byl podepsán 24. října 1648 v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Münsteru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Náboženská ustanovení potvrdila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augsbuský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náboženský mír z roku 1555, přičemž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náboženské poměry se měly vrátit do roku 1624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Tím byl nejvíce postiženy zejména země Koruny české a česká emigrace.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Pozice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Svaté říše římské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byla nadále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oslabena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říšská knížata získala fakticky plnou suverenitu.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 mocenského hlediska se v Evropě objevily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tři mocnosti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Francie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která se posunula blíže k Rýnu a nadále válčila se Španěly.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Švédsko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které získalo rozsáhlá území na Baltu a v ústí Labe (Pomořany, Rujana, Brémy)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Habsburská monarchie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která uhájila císařský titul a české, rakouské a uherské země (s výjimkou Sedmihradska).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Naopak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Španělsko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které roku 1640 přestalo vládnout Portugalsku, bylo dále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oslabeno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mapě Evropy byly také definitivně potvrzeny dva nové nezávislé státy –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Nizozemí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Švýcarsko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KONTROLNÍ OTÁZKY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4316288" cy="5832648"/>
          </a:xfrm>
        </p:spPr>
        <p:txBody>
          <a:bodyPr>
            <a:normAutofit lnSpcReduction="10000"/>
          </a:bodyPr>
          <a:lstStyle/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Kdy proběhla Falcká válka?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Kdo získal falcký kurfiřtský hlas?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Kteří císařovi vojevůdci úspěšně zakončili dánskou válku?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Jak se jmenoval švédský král, který osobně vedl svá vojska?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Ve které bitvě padl?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Proč byl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Valdštejn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zavražděn?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Jak se třicetiletá válka změnila v poslední fázi?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8/ Kde se jednalo o uzavření míru?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9/ Vyjmenuj nové velmoci.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10/ Která země diplomaticky nejvíce zasahovala a prodlužovala tak válku?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316288" cy="583264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1621 – 1623.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Maximilián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Bavorský, Bavorsko.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Tilly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a Albrecht z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Valdštejna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.	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Gustav Adolf II.		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U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Lützenu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Vyjednával se všemi stranami.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Bojovalo se o moc nikoliv za víru.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8/ V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Münsteru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Osnabrücku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9/ Francie, Švédsko a Habsburská monarchie.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10/ Francie.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DOSTUPNÉ POD LICENCÍ PUBLIC DOMAIN WWW</a:t>
            </a: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hlinkClick r:id="rId2"/>
              </a:rPr>
              <a:t>http://cs.wikipedia.org/wiki/Fridrich_Falck%C3%BD</a:t>
            </a:r>
            <a:r>
              <a:rPr lang="cs-CZ" sz="2000" dirty="0" smtClean="0"/>
              <a:t>, ze dne 16. července 2012.</a:t>
            </a:r>
          </a:p>
          <a:p>
            <a:pPr marL="0" indent="0">
              <a:buNone/>
            </a:pPr>
            <a:r>
              <a:rPr lang="cs-CZ" sz="2000" dirty="0" smtClean="0">
                <a:hlinkClick r:id="rId3"/>
              </a:rPr>
              <a:t>http://cs.wikipedia.org/wiki/Kristi%C3%A1n_IV._D%C3%A1nsk%C3%BD</a:t>
            </a:r>
            <a:r>
              <a:rPr lang="cs-CZ" sz="2000" dirty="0" smtClean="0"/>
              <a:t>, ze dne 16. července 2012.</a:t>
            </a:r>
          </a:p>
          <a:p>
            <a:pPr marL="0" indent="0">
              <a:buNone/>
            </a:pPr>
            <a:r>
              <a:rPr lang="cs-CZ" sz="2000" dirty="0" smtClean="0">
                <a:hlinkClick r:id="rId4"/>
              </a:rPr>
              <a:t>http://commons.wikimedia.org/wiki/File:HolyRomanEmpire_1618.png</a:t>
            </a:r>
            <a:r>
              <a:rPr lang="cs-CZ" sz="2000" dirty="0" smtClean="0"/>
              <a:t> , ze dne 12. července 2012.</a:t>
            </a:r>
          </a:p>
          <a:p>
            <a:pPr marL="0" indent="0"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92088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ZHODNOCENÍ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1662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Zpětné ověřování znalostí u studentů prokázalo úspěšnost zpracovaného tématu.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Znalosti studentů, kterých dosáhli studiem materiálu, odpovídají standardu nebo jsou nadprůměrné. Jsou přiměřené vzhledem k použitému materiálu i věku studentů (septima osmiletého studijního cyklu).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1300</TotalTime>
  <Words>1251</Words>
  <Application>Microsoft Office PowerPoint</Application>
  <PresentationFormat>Předvádění na obrazovce (4:3)</PresentationFormat>
  <Paragraphs>81</Paragraphs>
  <Slides>12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Soukromé gymnázium AD FONTES, o.p.s. Číslo programu:  CZ.1.07 Název programu: OP Vzdělávání pro konkurenceschopnost Název projektu:  Moderní škola Název:   I/2 – Inovace a zkvalitnění výuky směřující k rozvoji čtenářské a    informační gramotnosti Autor:   Mgr. Vladimír Prošek Téma:    Dějiny novověku (počátek 17. století – 1. polovina 18. století)   TŘICETILETÁ VÁLKA – FALCKÁ, DÁNSKÁ, ŠVÉDSKÁ,    ŠVÉDSKO-FRANCOUZSKÁ VÁLKA, VESTFÁLSKÝ MÍR</vt:lpstr>
      <vt:lpstr>ANOTACE</vt:lpstr>
      <vt:lpstr>TŘICETILETÁ VÁLKA </vt:lpstr>
      <vt:lpstr>FALCKÁ VÁLKA 1621 - 1623</vt:lpstr>
      <vt:lpstr>DÁNSKÁ VÁLKA 1625 - 1629</vt:lpstr>
      <vt:lpstr>ŠVÉDSKÁ VÁLKA 1630 - 1632</vt:lpstr>
      <vt:lpstr>ŠVÉDSKÁ VÁLKA 1632 - 1635</vt:lpstr>
      <vt:lpstr>ŠVÉDSKO-FRANCOUZSKÁ VÁLKA 1635 - 1648</vt:lpstr>
      <vt:lpstr>VESTFÁLSKÝ MÍR 1648</vt:lpstr>
      <vt:lpstr>KONTROLNÍ OTÁZKY</vt:lpstr>
      <vt:lpstr>POUŽITÉ ZDROJE DOSTUPNÉ POD LICENCÍ PUBLIC DOMAIN WWW</vt:lpstr>
      <vt:lpstr>ZHODNOCENÍ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vladimir.prosek</dc:creator>
  <cp:lastModifiedBy>Administrator</cp:lastModifiedBy>
  <cp:revision>78</cp:revision>
  <dcterms:created xsi:type="dcterms:W3CDTF">2012-05-10T11:19:50Z</dcterms:created>
  <dcterms:modified xsi:type="dcterms:W3CDTF">2012-11-20T12:36:39Z</dcterms:modified>
</cp:coreProperties>
</file>