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5" r:id="rId8"/>
    <p:sldId id="266" r:id="rId9"/>
    <p:sldId id="260" r:id="rId10"/>
    <p:sldId id="261" r:id="rId11"/>
    <p:sldId id="262" r:id="rId12"/>
    <p:sldId id="263" r:id="rId13"/>
    <p:sldId id="264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034C5-39DF-4A7D-9962-667A7A78CC84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070FF-116F-439C-87CC-6BE2F42E4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z.cz/edee/content/microsites/elektrina/2-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probíhají chemické reakce?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reakce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Zavedení pojmů – chemická reakce, reaktant, produkt</a:t>
            </a:r>
          </a:p>
          <a:p>
            <a:r>
              <a:rPr lang="cs-CZ" dirty="0" smtClean="0"/>
              <a:t>Exotermické a endotermické reakce</a:t>
            </a:r>
          </a:p>
          <a:p>
            <a:r>
              <a:rPr lang="cs-CZ" dirty="0" smtClean="0"/>
              <a:t>Co ovlivňuje  průběh reakce</a:t>
            </a:r>
            <a:endParaRPr lang="cs-CZ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Chemické reakce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Chemie</a:t>
            </a:r>
            <a:r>
              <a:rPr lang="cs-CZ" dirty="0" smtClean="0"/>
              <a:t> je přírodní věda, která zkoumá </a:t>
            </a:r>
            <a:r>
              <a:rPr lang="cs-CZ" b="1" dirty="0" smtClean="0"/>
              <a:t>složení </a:t>
            </a:r>
            <a:r>
              <a:rPr lang="cs-CZ" dirty="0" smtClean="0"/>
              <a:t>a </a:t>
            </a:r>
            <a:r>
              <a:rPr lang="cs-CZ" b="1" dirty="0" smtClean="0"/>
              <a:t>vlastnosti látek </a:t>
            </a:r>
            <a:r>
              <a:rPr lang="cs-CZ" dirty="0" smtClean="0"/>
              <a:t>a jejich </a:t>
            </a:r>
            <a:r>
              <a:rPr lang="cs-CZ" b="1" dirty="0" smtClean="0"/>
              <a:t>přeměny na jiné látky</a:t>
            </a:r>
          </a:p>
          <a:p>
            <a:r>
              <a:rPr lang="cs-CZ" b="1" u="sng" dirty="0" smtClean="0"/>
              <a:t>Chemická reakce </a:t>
            </a:r>
            <a:r>
              <a:rPr lang="cs-CZ" dirty="0" smtClean="0"/>
              <a:t>= </a:t>
            </a:r>
            <a:r>
              <a:rPr lang="cs-CZ" b="1" dirty="0" smtClean="0"/>
              <a:t>děj</a:t>
            </a:r>
            <a:r>
              <a:rPr lang="cs-CZ" dirty="0" smtClean="0"/>
              <a:t>, při kterém </a:t>
            </a:r>
            <a:r>
              <a:rPr lang="cs-CZ" b="1" dirty="0" smtClean="0"/>
              <a:t>z výchozích látek vznikají jiné chemické látky</a:t>
            </a:r>
          </a:p>
          <a:p>
            <a:r>
              <a:rPr lang="cs-CZ" dirty="0" smtClean="0"/>
              <a:t>Při chemických reakcích </a:t>
            </a:r>
            <a:r>
              <a:rPr lang="cs-CZ" b="1" dirty="0" smtClean="0"/>
              <a:t>zanikají původní chemické vazby </a:t>
            </a:r>
            <a:r>
              <a:rPr lang="cs-CZ" dirty="0" smtClean="0"/>
              <a:t>mezi atomy a </a:t>
            </a:r>
            <a:r>
              <a:rPr lang="cs-CZ" b="1" dirty="0" smtClean="0"/>
              <a:t>vznikají nové chemické vazby </a:t>
            </a:r>
            <a:r>
              <a:rPr lang="cs-CZ" dirty="0" smtClean="0"/>
              <a:t>mezi atomy</a:t>
            </a:r>
            <a:endParaRPr lang="cs-CZ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</a:t>
            </a:r>
            <a:r>
              <a:rPr lang="cs-CZ" sz="3600" dirty="0" smtClean="0"/>
              <a:t>C         +        O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		           CO</a:t>
            </a:r>
            <a:r>
              <a:rPr lang="cs-CZ" sz="3600" baseline="-25000" dirty="0" smtClean="0"/>
              <a:t>2</a:t>
            </a:r>
          </a:p>
          <a:p>
            <a:pPr>
              <a:buNone/>
            </a:pPr>
            <a:endParaRPr lang="cs-CZ" baseline="-25000" dirty="0"/>
          </a:p>
          <a:p>
            <a:pPr>
              <a:buNone/>
            </a:pPr>
            <a:r>
              <a:rPr lang="cs-CZ" baseline="-25000" dirty="0" smtClean="0"/>
              <a:t>                             </a:t>
            </a:r>
            <a:r>
              <a:rPr lang="cs-CZ" sz="3600" dirty="0" smtClean="0"/>
              <a:t>+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reaktanty                             produkt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Reaktanty </a:t>
            </a:r>
            <a:r>
              <a:rPr lang="cs-CZ" dirty="0" smtClean="0"/>
              <a:t>= výchozí chemické látky</a:t>
            </a:r>
          </a:p>
          <a:p>
            <a:pPr>
              <a:buNone/>
            </a:pPr>
            <a:r>
              <a:rPr lang="cs-CZ" b="1" u="sng" dirty="0" smtClean="0"/>
              <a:t>Produkt</a:t>
            </a:r>
            <a:r>
              <a:rPr lang="cs-CZ" dirty="0" smtClean="0"/>
              <a:t> = vzniklé chemické látky</a:t>
            </a:r>
            <a:endParaRPr lang="cs-CZ" dirty="0"/>
          </a:p>
        </p:txBody>
      </p:sp>
      <p:grpSp>
        <p:nvGrpSpPr>
          <p:cNvPr id="55" name="Skupina 54"/>
          <p:cNvGrpSpPr/>
          <p:nvPr/>
        </p:nvGrpSpPr>
        <p:grpSpPr>
          <a:xfrm>
            <a:off x="714348" y="2571744"/>
            <a:ext cx="642942" cy="642942"/>
            <a:chOff x="714348" y="2571744"/>
            <a:chExt cx="642942" cy="642942"/>
          </a:xfrm>
        </p:grpSpPr>
        <p:sp>
          <p:nvSpPr>
            <p:cNvPr id="4" name="Elipsa 3"/>
            <p:cNvSpPr/>
            <p:nvPr/>
          </p:nvSpPr>
          <p:spPr>
            <a:xfrm>
              <a:off x="714348" y="2571744"/>
              <a:ext cx="642942" cy="642942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C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Elipsa 9"/>
            <p:cNvSpPr/>
            <p:nvPr/>
          </p:nvSpPr>
          <p:spPr>
            <a:xfrm>
              <a:off x="785786" y="2786058"/>
              <a:ext cx="45719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785786" y="2928934"/>
              <a:ext cx="45719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1214414" y="2786058"/>
              <a:ext cx="45719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1214414" y="2928934"/>
              <a:ext cx="45719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3000364" y="2500306"/>
            <a:ext cx="1285884" cy="642942"/>
            <a:chOff x="3000364" y="2500306"/>
            <a:chExt cx="1285884" cy="642942"/>
          </a:xfrm>
        </p:grpSpPr>
        <p:sp>
          <p:nvSpPr>
            <p:cNvPr id="49" name="Elipsa 48"/>
            <p:cNvSpPr/>
            <p:nvPr/>
          </p:nvSpPr>
          <p:spPr>
            <a:xfrm>
              <a:off x="3000364" y="2500306"/>
              <a:ext cx="642942" cy="64294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O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50" name="Elipsa 49"/>
            <p:cNvSpPr/>
            <p:nvPr/>
          </p:nvSpPr>
          <p:spPr>
            <a:xfrm>
              <a:off x="3643306" y="2500306"/>
              <a:ext cx="642942" cy="64294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O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3500430" y="2786058"/>
              <a:ext cx="285752" cy="1588"/>
            </a:xfrm>
            <a:prstGeom prst="line">
              <a:avLst/>
            </a:prstGeom>
            <a:ln w="38100" cap="rnd">
              <a:solidFill>
                <a:schemeClr val="tx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>
              <a:off x="3500430" y="2928934"/>
              <a:ext cx="285752" cy="1588"/>
            </a:xfrm>
            <a:prstGeom prst="line">
              <a:avLst/>
            </a:prstGeom>
            <a:ln w="38100" cap="rnd">
              <a:solidFill>
                <a:schemeClr val="tx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5572132" y="2428868"/>
            <a:ext cx="1928826" cy="642942"/>
            <a:chOff x="5357818" y="2428868"/>
            <a:chExt cx="1928826" cy="642942"/>
          </a:xfrm>
        </p:grpSpPr>
        <p:sp>
          <p:nvSpPr>
            <p:cNvPr id="51" name="Elipsa 50"/>
            <p:cNvSpPr/>
            <p:nvPr/>
          </p:nvSpPr>
          <p:spPr>
            <a:xfrm>
              <a:off x="5357818" y="2428868"/>
              <a:ext cx="642942" cy="64294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O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52" name="Elipsa 51"/>
            <p:cNvSpPr/>
            <p:nvPr/>
          </p:nvSpPr>
          <p:spPr>
            <a:xfrm>
              <a:off x="6643702" y="2428868"/>
              <a:ext cx="642942" cy="64294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O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48" name="Elipsa 47"/>
            <p:cNvSpPr/>
            <p:nvPr/>
          </p:nvSpPr>
          <p:spPr>
            <a:xfrm>
              <a:off x="6000760" y="2428868"/>
              <a:ext cx="642942" cy="642942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C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44" name="Přímá spojovací čára 43"/>
            <p:cNvCxnSpPr/>
            <p:nvPr/>
          </p:nvCxnSpPr>
          <p:spPr>
            <a:xfrm>
              <a:off x="5857884" y="2714620"/>
              <a:ext cx="285752" cy="1588"/>
            </a:xfrm>
            <a:prstGeom prst="line">
              <a:avLst/>
            </a:prstGeom>
            <a:ln w="38100" cap="rnd">
              <a:solidFill>
                <a:schemeClr val="tx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>
              <a:off x="5857884" y="2857496"/>
              <a:ext cx="285752" cy="1588"/>
            </a:xfrm>
            <a:prstGeom prst="line">
              <a:avLst/>
            </a:prstGeom>
            <a:ln w="38100" cap="rnd">
              <a:solidFill>
                <a:schemeClr val="tx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6500826" y="2714620"/>
              <a:ext cx="285752" cy="1588"/>
            </a:xfrm>
            <a:prstGeom prst="line">
              <a:avLst/>
            </a:prstGeom>
            <a:ln w="38100" cap="rnd">
              <a:solidFill>
                <a:schemeClr val="tx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6500826" y="2857496"/>
              <a:ext cx="285752" cy="1588"/>
            </a:xfrm>
            <a:prstGeom prst="line">
              <a:avLst/>
            </a:prstGeom>
            <a:ln w="38100" cap="rnd">
              <a:solidFill>
                <a:schemeClr val="tx1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7" name="Přímá spojovací šipka 56"/>
          <p:cNvCxnSpPr/>
          <p:nvPr/>
        </p:nvCxnSpPr>
        <p:spPr>
          <a:xfrm>
            <a:off x="4429124" y="1928802"/>
            <a:ext cx="121444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>
            <a:off x="4429124" y="2786058"/>
            <a:ext cx="1071570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Pravá složená závorka 59"/>
          <p:cNvSpPr/>
          <p:nvPr/>
        </p:nvSpPr>
        <p:spPr>
          <a:xfrm rot="5400000">
            <a:off x="2214546" y="2285992"/>
            <a:ext cx="500066" cy="2500330"/>
          </a:xfrm>
          <a:prstGeom prst="rightBrac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ravá složená závorka 60"/>
          <p:cNvSpPr/>
          <p:nvPr/>
        </p:nvSpPr>
        <p:spPr>
          <a:xfrm rot="5400000">
            <a:off x="6322231" y="2464587"/>
            <a:ext cx="500066" cy="1857388"/>
          </a:xfrm>
          <a:prstGeom prst="rightBrac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z uvedených dějů jsou chemické reakce?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643050"/>
            <a:ext cx="4038600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Sněžení</a:t>
            </a:r>
          </a:p>
          <a:p>
            <a:r>
              <a:rPr lang="cs-CZ" sz="3200" dirty="0" smtClean="0"/>
              <a:t>Trávení potravy</a:t>
            </a:r>
          </a:p>
          <a:p>
            <a:r>
              <a:rPr lang="cs-CZ" sz="3200" dirty="0" smtClean="0"/>
              <a:t>Solení polévky</a:t>
            </a:r>
          </a:p>
          <a:p>
            <a:r>
              <a:rPr lang="cs-CZ" sz="3200" dirty="0" smtClean="0"/>
              <a:t>Broušení nože</a:t>
            </a:r>
          </a:p>
          <a:p>
            <a:r>
              <a:rPr lang="cs-CZ" sz="3200" dirty="0" smtClean="0"/>
              <a:t>Dýchání</a:t>
            </a:r>
          </a:p>
          <a:p>
            <a:r>
              <a:rPr lang="cs-CZ" sz="3200" dirty="0" smtClean="0"/>
              <a:t>Fotosyntéza</a:t>
            </a:r>
          </a:p>
          <a:p>
            <a:r>
              <a:rPr lang="cs-CZ" sz="3200" dirty="0" smtClean="0"/>
              <a:t>Hoření uhlí</a:t>
            </a:r>
          </a:p>
          <a:p>
            <a:r>
              <a:rPr lang="cs-CZ" sz="3200" dirty="0" smtClean="0"/>
              <a:t>Tání ledu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2" y="1785926"/>
            <a:ext cx="4324352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Kynutí těsta</a:t>
            </a:r>
          </a:p>
          <a:p>
            <a:r>
              <a:rPr lang="cs-CZ" sz="3200" dirty="0" smtClean="0"/>
              <a:t>Spalování benzínu          v motoru</a:t>
            </a:r>
          </a:p>
          <a:p>
            <a:r>
              <a:rPr lang="cs-CZ" sz="3200" dirty="0" smtClean="0"/>
              <a:t>Rezavění auta</a:t>
            </a:r>
          </a:p>
          <a:p>
            <a:r>
              <a:rPr lang="cs-CZ" sz="3200" dirty="0" smtClean="0"/>
              <a:t>Pečení chleba</a:t>
            </a:r>
          </a:p>
          <a:p>
            <a:r>
              <a:rPr lang="cs-CZ" sz="3200" dirty="0" smtClean="0"/>
              <a:t>Schnutí vypraného prádla</a:t>
            </a:r>
          </a:p>
          <a:p>
            <a:r>
              <a:rPr lang="cs-CZ" sz="3200" dirty="0" smtClean="0"/>
              <a:t>Stříhání papíru</a:t>
            </a:r>
            <a:endParaRPr lang="cs-CZ" sz="3200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3571868" y="2214554"/>
            <a:ext cx="857256" cy="523220"/>
            <a:chOff x="3643306" y="2071678"/>
            <a:chExt cx="857256" cy="523220"/>
          </a:xfrm>
        </p:grpSpPr>
        <p:sp>
          <p:nvSpPr>
            <p:cNvPr id="27" name="Obdélník 26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sp>
        <p:nvSpPr>
          <p:cNvPr id="17" name="Obdélník 16"/>
          <p:cNvSpPr/>
          <p:nvPr/>
        </p:nvSpPr>
        <p:spPr>
          <a:xfrm>
            <a:off x="3571868" y="1714488"/>
            <a:ext cx="86594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Není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571868" y="2786058"/>
            <a:ext cx="86594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Není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571868" y="3357562"/>
            <a:ext cx="86594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Není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571868" y="5715016"/>
            <a:ext cx="86594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Není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8143900" y="5143512"/>
            <a:ext cx="86594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Není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143900" y="5786454"/>
            <a:ext cx="86594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Není</a:t>
            </a:r>
          </a:p>
        </p:txBody>
      </p:sp>
      <p:grpSp>
        <p:nvGrpSpPr>
          <p:cNvPr id="29" name="Skupina 28"/>
          <p:cNvGrpSpPr/>
          <p:nvPr/>
        </p:nvGrpSpPr>
        <p:grpSpPr>
          <a:xfrm>
            <a:off x="8143900" y="2928934"/>
            <a:ext cx="857256" cy="523220"/>
            <a:chOff x="3643306" y="2071678"/>
            <a:chExt cx="857256" cy="523220"/>
          </a:xfrm>
        </p:grpSpPr>
        <p:sp>
          <p:nvSpPr>
            <p:cNvPr id="30" name="Obdélník 29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8143900" y="1857364"/>
            <a:ext cx="857256" cy="523220"/>
            <a:chOff x="3643306" y="2071678"/>
            <a:chExt cx="857256" cy="523220"/>
          </a:xfrm>
        </p:grpSpPr>
        <p:sp>
          <p:nvSpPr>
            <p:cNvPr id="33" name="Obdélník 32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71868" y="3929066"/>
            <a:ext cx="857256" cy="523220"/>
            <a:chOff x="3643306" y="2071678"/>
            <a:chExt cx="857256" cy="523220"/>
          </a:xfrm>
        </p:grpSpPr>
        <p:sp>
          <p:nvSpPr>
            <p:cNvPr id="36" name="Obdélník 35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571868" y="4500570"/>
            <a:ext cx="857256" cy="523220"/>
            <a:chOff x="3643306" y="2071678"/>
            <a:chExt cx="857256" cy="523220"/>
          </a:xfrm>
        </p:grpSpPr>
        <p:sp>
          <p:nvSpPr>
            <p:cNvPr id="39" name="Obdélník 38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571868" y="5072074"/>
            <a:ext cx="857256" cy="523220"/>
            <a:chOff x="3643306" y="2071678"/>
            <a:chExt cx="857256" cy="523220"/>
          </a:xfrm>
        </p:grpSpPr>
        <p:sp>
          <p:nvSpPr>
            <p:cNvPr id="42" name="Obdélník 41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8143900" y="3500438"/>
            <a:ext cx="857256" cy="523220"/>
            <a:chOff x="3643306" y="2071678"/>
            <a:chExt cx="857256" cy="523220"/>
          </a:xfrm>
        </p:grpSpPr>
        <p:sp>
          <p:nvSpPr>
            <p:cNvPr id="45" name="Obdélník 44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8143900" y="4143380"/>
            <a:ext cx="857256" cy="523220"/>
            <a:chOff x="3643306" y="2071678"/>
            <a:chExt cx="857256" cy="523220"/>
          </a:xfrm>
        </p:grpSpPr>
        <p:sp>
          <p:nvSpPr>
            <p:cNvPr id="48" name="Obdélník 47"/>
            <p:cNvSpPr/>
            <p:nvPr/>
          </p:nvSpPr>
          <p:spPr>
            <a:xfrm>
              <a:off x="3643306" y="2143116"/>
              <a:ext cx="85725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3786182" y="2071678"/>
              <a:ext cx="64294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Je</a:t>
              </a:r>
            </a:p>
          </p:txBody>
        </p:sp>
      </p:grpSp>
      <p:sp>
        <p:nvSpPr>
          <p:cNvPr id="50" name="Obdélník 49"/>
          <p:cNvSpPr/>
          <p:nvPr/>
        </p:nvSpPr>
        <p:spPr>
          <a:xfrm>
            <a:off x="3500430" y="1428736"/>
            <a:ext cx="1000132" cy="521497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8072462" y="1428736"/>
            <a:ext cx="928662" cy="521497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Hoření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50072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</a:t>
            </a:r>
            <a:r>
              <a:rPr lang="cs-CZ" b="1" dirty="0" smtClean="0"/>
              <a:t>chemická reakce</a:t>
            </a:r>
            <a:r>
              <a:rPr lang="cs-CZ" dirty="0" smtClean="0"/>
              <a:t>, která probíhá obvykle na vzduchu</a:t>
            </a:r>
          </a:p>
          <a:p>
            <a:r>
              <a:rPr lang="cs-CZ" dirty="0" smtClean="0"/>
              <a:t>Je to děj, při kterém </a:t>
            </a:r>
            <a:r>
              <a:rPr lang="cs-CZ" b="1" dirty="0" smtClean="0"/>
              <a:t>se uvolňuje tepelná </a:t>
            </a:r>
            <a:r>
              <a:rPr lang="cs-CZ" dirty="0" smtClean="0"/>
              <a:t>a </a:t>
            </a:r>
            <a:r>
              <a:rPr lang="cs-CZ" b="1" dirty="0" smtClean="0"/>
              <a:t>světelná energie</a:t>
            </a:r>
          </a:p>
          <a:p>
            <a:pPr>
              <a:buNone/>
            </a:pPr>
            <a:r>
              <a:rPr lang="cs-CZ" b="1" u="sng" dirty="0" err="1" smtClean="0"/>
              <a:t>Exotemická</a:t>
            </a:r>
            <a:r>
              <a:rPr lang="cs-CZ" b="1" u="sng" dirty="0" smtClean="0"/>
              <a:t> </a:t>
            </a:r>
            <a:r>
              <a:rPr lang="cs-CZ" b="1" u="sng" dirty="0" smtClean="0"/>
              <a:t>reakce</a:t>
            </a:r>
          </a:p>
          <a:p>
            <a:pPr>
              <a:buNone/>
            </a:pPr>
            <a:r>
              <a:rPr lang="cs-CZ" dirty="0" smtClean="0"/>
              <a:t>= reakce, při které </a:t>
            </a:r>
            <a:r>
              <a:rPr lang="cs-CZ" b="1" dirty="0" smtClean="0"/>
              <a:t>se teplo uvolňuje </a:t>
            </a:r>
          </a:p>
          <a:p>
            <a:r>
              <a:rPr lang="cs-CZ" dirty="0" smtClean="0"/>
              <a:t>Hoření, hašení vápna, dýchání, exploze</a:t>
            </a:r>
          </a:p>
          <a:p>
            <a:pPr>
              <a:buNone/>
            </a:pPr>
            <a:r>
              <a:rPr lang="cs-CZ" b="1" u="sng" dirty="0" smtClean="0"/>
              <a:t>Endotermická reakce</a:t>
            </a:r>
          </a:p>
          <a:p>
            <a:pPr>
              <a:buNone/>
            </a:pPr>
            <a:r>
              <a:rPr lang="cs-CZ" dirty="0" smtClean="0"/>
              <a:t>= reakce, při které </a:t>
            </a:r>
            <a:r>
              <a:rPr lang="cs-CZ" b="1" dirty="0" smtClean="0"/>
              <a:t>se teplo spotřebovává</a:t>
            </a:r>
          </a:p>
          <a:p>
            <a:r>
              <a:rPr lang="cs-CZ" dirty="0" smtClean="0"/>
              <a:t>Vypařování, fotosyntéza, rozklad vápence</a:t>
            </a:r>
            <a:endParaRPr lang="cs-CZ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Probíhají různou rychlostí</a:t>
            </a:r>
            <a:r>
              <a:rPr lang="cs-CZ" dirty="0" smtClean="0"/>
              <a:t>, od zlomků sekundy (exploze) až po celé roky (rezivění)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857496"/>
            <a:ext cx="5143536" cy="3690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Průběh chemické reakce ovlivňuje: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Druh látek</a:t>
            </a:r>
          </a:p>
          <a:p>
            <a:r>
              <a:rPr lang="cs-CZ" sz="3200" dirty="0" smtClean="0"/>
              <a:t>Reakce kyseliny chlorovodíkové                   s kovy </a:t>
            </a:r>
          </a:p>
          <a:p>
            <a:r>
              <a:rPr lang="cs-CZ" sz="3200" dirty="0" smtClean="0"/>
              <a:t>Mají různou stavbu atomů, a proto reagují různě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162" t="6109" r="65959" b="74334"/>
          <a:stretch>
            <a:fillRect/>
          </a:stretch>
        </p:blipFill>
        <p:spPr>
          <a:xfrm>
            <a:off x="4143372" y="1500174"/>
            <a:ext cx="4614560" cy="4572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Průběh chemické reakce ovlivňuje: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Koncentrace látek</a:t>
            </a:r>
          </a:p>
          <a:p>
            <a:r>
              <a:rPr lang="cs-CZ" sz="3200" dirty="0" smtClean="0"/>
              <a:t>Koncentrovanější roztok reaguje výrazněji než roztok zředěný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t="29326" r="65973" b="55073"/>
          <a:stretch>
            <a:fillRect/>
          </a:stretch>
        </p:blipFill>
        <p:spPr>
          <a:xfrm>
            <a:off x="4286248" y="1928802"/>
            <a:ext cx="4714908" cy="3571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Průběh chemické reakce ovlivňuje: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Teplota výchozí látky</a:t>
            </a:r>
          </a:p>
          <a:p>
            <a:r>
              <a:rPr lang="cs-CZ" sz="3200" dirty="0" smtClean="0"/>
              <a:t>V chlazeném roztoku neprobíhá reakce tak zřetelně jak v zahřátém roztoku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t="46678" r="66509" b="39230"/>
          <a:stretch>
            <a:fillRect/>
          </a:stretch>
        </p:blipFill>
        <p:spPr>
          <a:xfrm>
            <a:off x="4714876" y="1714488"/>
            <a:ext cx="4210080" cy="4500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Průběh chemické reakce ovlivňuje: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Plošný obsah pevných reagujících látek</a:t>
            </a:r>
          </a:p>
          <a:p>
            <a:r>
              <a:rPr lang="cs-CZ" sz="3200" dirty="0" smtClean="0"/>
              <a:t>Práškový zinek </a:t>
            </a:r>
            <a:r>
              <a:rPr lang="cs-CZ" sz="3200" dirty="0" err="1" smtClean="0"/>
              <a:t>zreaguje</a:t>
            </a:r>
            <a:r>
              <a:rPr lang="cs-CZ" sz="3200" dirty="0" smtClean="0"/>
              <a:t> dříve než kusový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3365" t="62827" r="68278" b="13299"/>
          <a:stretch>
            <a:fillRect/>
          </a:stretch>
        </p:blipFill>
        <p:spPr>
          <a:xfrm>
            <a:off x="4786314" y="1428736"/>
            <a:ext cx="3857652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Průběh chemické reakce ovlivňuje: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Katalyzátor</a:t>
            </a:r>
          </a:p>
          <a:p>
            <a:pPr>
              <a:buNone/>
            </a:pPr>
            <a:r>
              <a:rPr lang="cs-CZ" sz="3200" dirty="0" smtClean="0"/>
              <a:t>= látka, která zvyšuje rychlost chemické reakce, ale po jejím ukončení zůstává nezměněna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506" r="27127" b="2418"/>
          <a:stretch>
            <a:fillRect/>
          </a:stretch>
        </p:blipFill>
        <p:spPr>
          <a:xfrm rot="10800000">
            <a:off x="4786313" y="1285860"/>
            <a:ext cx="3643338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Úvod do obecné a anorganické chemie, J. Mach,        I. </a:t>
            </a:r>
            <a:r>
              <a:rPr lang="cs-CZ" sz="2800" dirty="0" err="1" smtClean="0"/>
              <a:t>Plucková</a:t>
            </a:r>
            <a:r>
              <a:rPr lang="cs-CZ" sz="2800" dirty="0" smtClean="0"/>
              <a:t>, J. </a:t>
            </a:r>
            <a:r>
              <a:rPr lang="cs-CZ" sz="2800" dirty="0" err="1" smtClean="0"/>
              <a:t>Šibor</a:t>
            </a:r>
            <a:r>
              <a:rPr lang="cs-CZ" sz="2800" dirty="0" smtClean="0"/>
              <a:t>, nakladatelství Nová škola</a:t>
            </a:r>
          </a:p>
          <a:p>
            <a:r>
              <a:rPr lang="cs-CZ" sz="2800" dirty="0" smtClean="0"/>
              <a:t>Základy chemie 1, P. Beneš, V. </a:t>
            </a:r>
            <a:r>
              <a:rPr lang="cs-CZ" sz="2800" dirty="0" err="1" smtClean="0"/>
              <a:t>Pumpr</a:t>
            </a:r>
            <a:r>
              <a:rPr lang="cs-CZ" sz="2800" dirty="0" smtClean="0"/>
              <a:t>, J. </a:t>
            </a:r>
            <a:r>
              <a:rPr lang="cs-CZ" sz="2800" dirty="0" err="1" smtClean="0"/>
              <a:t>Banýr</a:t>
            </a:r>
            <a:r>
              <a:rPr lang="cs-CZ" sz="2800" dirty="0" smtClean="0"/>
              <a:t>, nakladatelství </a:t>
            </a:r>
            <a:r>
              <a:rPr lang="cs-CZ" sz="2800" dirty="0" smtClean="0"/>
              <a:t>Fortuna</a:t>
            </a:r>
          </a:p>
          <a:p>
            <a:r>
              <a:rPr lang="cs-CZ" sz="2800" dirty="0" smtClean="0"/>
              <a:t>Naskenované obrázky str. 74 - 75</a:t>
            </a:r>
            <a:endParaRPr lang="cs-CZ" sz="2800" dirty="0" smtClean="0"/>
          </a:p>
          <a:p>
            <a:r>
              <a:rPr lang="cs-CZ" sz="2800" dirty="0" smtClean="0"/>
              <a:t>Chemie 8, J. Škoda, P. </a:t>
            </a:r>
            <a:r>
              <a:rPr lang="cs-CZ" sz="2800" dirty="0" err="1" smtClean="0"/>
              <a:t>Doulík</a:t>
            </a:r>
            <a:r>
              <a:rPr lang="cs-CZ" sz="2800" dirty="0" smtClean="0"/>
              <a:t>, nakladatelství </a:t>
            </a:r>
            <a:r>
              <a:rPr lang="cs-CZ" sz="2800" dirty="0" err="1" smtClean="0"/>
              <a:t>Fraus</a:t>
            </a:r>
            <a:endParaRPr lang="cs-CZ" sz="2800" dirty="0" smtClean="0"/>
          </a:p>
          <a:p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cez.cz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edee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content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microsites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elektrina</a:t>
            </a:r>
            <a:r>
              <a:rPr lang="cs-CZ" sz="2800" dirty="0" smtClean="0">
                <a:hlinkClick r:id="rId2"/>
              </a:rPr>
              <a:t>/2-2.htm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422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Chemické reakce</vt:lpstr>
      <vt:lpstr>Chemické reakce</vt:lpstr>
      <vt:lpstr>Chemická reakce</vt:lpstr>
      <vt:lpstr>Které z uvedených dějů jsou chemické reakce?</vt:lpstr>
      <vt:lpstr>Hoření</vt:lpstr>
      <vt:lpstr>Chemické reakce</vt:lpstr>
      <vt:lpstr>Průběh chemické reakce ovlivňuje:</vt:lpstr>
      <vt:lpstr>Průběh chemické reakce ovlivňuje:</vt:lpstr>
      <vt:lpstr>Průběh chemické reakce ovlivňuje:</vt:lpstr>
      <vt:lpstr>Průběh chemické reakce ovlivňuje: </vt:lpstr>
      <vt:lpstr>Průběh chemické reakce ovlivňuje: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</dc:title>
  <dc:subject>Chemie 8</dc:subject>
  <dc:creator>Přibíková</dc:creator>
  <cp:lastModifiedBy>Aleš</cp:lastModifiedBy>
  <cp:revision>21</cp:revision>
  <dcterms:created xsi:type="dcterms:W3CDTF">2011-06-24T12:45:20Z</dcterms:created>
  <dcterms:modified xsi:type="dcterms:W3CDTF">2013-01-11T19:12:58Z</dcterms:modified>
</cp:coreProperties>
</file>