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8" r:id="rId2"/>
    <p:sldId id="265" r:id="rId3"/>
    <p:sldId id="259" r:id="rId4"/>
    <p:sldId id="260" r:id="rId5"/>
    <p:sldId id="261" r:id="rId6"/>
    <p:sldId id="262" r:id="rId7"/>
    <p:sldId id="263" r:id="rId8"/>
    <p:sldId id="267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4480" autoAdjust="0"/>
  </p:normalViewPr>
  <p:slideViewPr>
    <p:cSldViewPr>
      <p:cViewPr>
        <p:scale>
          <a:sx n="70" d="100"/>
          <a:sy n="70" d="100"/>
        </p:scale>
        <p:origin x="-7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CF8901-F1E9-4946-B819-EA27659D355C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A3523B-9F52-4DFC-87D3-CDCF36401EE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A3523B-9F52-4DFC-87D3-CDCF36401EE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A3523B-9F52-4DFC-87D3-CDCF36401EE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A3523B-9F52-4DFC-87D3-CDCF36401EE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9CB86E">
                <a:alpha val="24000"/>
              </a:srgbClr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95781-8DAE-40B9-960F-92E406E1568A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rmordung-wallensteins-in-eger-anonymer-kupferstich_1-640x370.jpg" TargetMode="External"/><Relationship Id="rId2" Type="http://schemas.openxmlformats.org/officeDocument/2006/relationships/hyperlink" Target="http://cs.wikipedia.org/wiki/Soubor:Albrecht_von_waldstei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Jan_Amos_Komensk%C3%BD" TargetMode="External"/><Relationship Id="rId5" Type="http://schemas.openxmlformats.org/officeDocument/2006/relationships/hyperlink" Target="http://cs.wikipedia.org/wiki/Soubor:Praha_CoA_CZ.svg" TargetMode="External"/><Relationship Id="rId4" Type="http://schemas.openxmlformats.org/officeDocument/2006/relationships/hyperlink" Target="http://commons.wikimedia.org/wiki/File:Die_Gartenlaube_(1887)_b_721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060848"/>
            <a:ext cx="8784976" cy="4608512"/>
          </a:xfrm>
        </p:spPr>
        <p:txBody>
          <a:bodyPr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Soukromé gymnázium AD FONTES, o.p.s.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Číslo programu: 	CZ.1.07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programu:	OP Vzdělávání pro konkurenceschopnost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projektu: 	Moderní škola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Název: 		I/2 – Inovace a zkvalitnění výuky směřující k rozvoji čtenářské a 			informační gramotnosti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Autor: 		Mgr. Vladimír Prošek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Téma:  		Dějiny novověku (počátek 17. století – 1. polovina 18. století)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		ČESKÉ ZEMĚ V DOBĚ TŘICETILETÉ VÁLKY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6" descr="Logo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18002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864096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Tato prezentace (.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pptx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) je zaměřena na dějiny novověku, tématem je třicetiletá válka a české země v době třicetileté války. Prezentace je určena pro septimu víceletého gymnázia a paralelní třetí ročník čtyřletého gymnázia. Jde o standardní učivo, které se skládá z textů, obrázků a animací.</a:t>
            </a:r>
          </a:p>
          <a:p>
            <a:pPr marL="0" indent="0">
              <a:spcBef>
                <a:spcPts val="1200"/>
              </a:spcBef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4807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ČESKÉ ZEMĚ V DOBĚ TŘICETILETÉ VÁLKY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9269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DOBA PO BĚLOHORSKÉ PORÁŽCE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904656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V letech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1621 – 1622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kapitulovaly poslední stavovské posádky. Země byla zcela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vyčerpána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a na mnoha místech značně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zpustošena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plenícími stavovskými i císařskými vojáky.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Habsburci se stali pány celé země a zahájili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násilnou rekatolizaci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Byli vypovězeni nekatoličtí duchovní, vrátili se Jezuité, byly uvedeny nové řády. Při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rekatolizaci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často asistovalo vojsko, což vedlo k řadě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povstání a nepokojům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Emigrace započatá po Bílé hoře tak pokračovala.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Císař roku 1622 uzavřel smlouvu se soukromým konsorciem (Karel z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Lichtenštejna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Albrecht z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Valdštejna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de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Witte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Bassewi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) a předal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mincovnictví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do jeho rukou. Členové však pouštěli do oběhu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tzv. „dlouhou minci“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jíž platili své dluhy a získávali konfiskáty. Roku 1623, poté, co císař převzal mincovnictví zpět, došlo k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tzv.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kaladě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bankrotu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hodnota mince 12,5%).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V letech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1627/1628/1696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byla vydána nová zemská ústava –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tzv. Obnovené zřízení zemské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Mezi její hlavní zásady patřily: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1/ Stavovský stát byl nahrazen absolutní vládou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2/ Česká koruna se stala dědičnou v habsburském rodě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3/ Katolická víra byla jedinou povolenou vírou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4/ Čeština byla zrovnoprávněna s němčinou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5/ Duchovenstvo zasedlo opět na zemském sněmu, naproti tomu města získala jen jeden hlas.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6/ Zemské úředníky jmenuje pouze panovník.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Habsburci tak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upevnili svoji moc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Přijetím OZZ se počet exulantů ještě zvýšil. </a:t>
            </a:r>
            <a:endParaRPr lang="cs-CZ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9269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ALBRECHT Z VALDŠTEJNA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79512" y="764704"/>
            <a:ext cx="8784976" cy="59046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Narozen 1583 v chudé šlechtické rodině hlásící se k Jednotě bratrské. Jako šlechtic studoval a cestoval. Někdy po roce 1602 přešel na katolickou víru. Od 1604 sloužil ve vojsku v Uhrách a na Moravě.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Na vrchol se dostal v době třicetileté války. Od 1619 byl na straně císaře Ferdinanda II. Po Bílé hoře získal obrovské majetky, v Praze si nechal vybudovat honosnou rezidenci.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Od roku 1625 se stal vrchním velitelem císařské armády. Porazil Dány a pronikl k Baltu. Postupně získal tituly: vévoda frýdlantský, zaháňský, meklenburský a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hlohovský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Frýdlantsko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v severozápadních Čechách bylo jádrem jeho moci a financí.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Roku 1630 po nátlaku kurfiřtů ho Ferdinand zbavil velení. Zhrzený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Valdštejn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začal vyjednávat i s protivníky, jeho záměrem bylo získat českou korunu. Švédové však vítězili a roku 1631 do Čech vpadli Sasové a s nimi přicházeli čeští exulanti.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Porážky od Švédů mu opět přinesly Ferdinandovu přízeň – opět se stal vrchním velitelem a měl vyzbrojit armádu. S vojskem poté napadl Sasy a vytlačil je z Čech, poté bojoval se Švédy. Byl obávaným velitelem a z jeho vojska šel strach. Vymáhal totiž vysoké kontribuce a jeho vojáci zrekvírovali vše, na co přišli.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1633 opět navázal dřívější kontakty s císařovými protivníky, ty však nezůstaly bez utajení a ve Vídni narůstala nespokojenost s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Valdštejnovým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velením. 1634 byl prohlášen za zrádce a na ústupu/útěku byl 25. února 1634 zavražděn vlastními důstojníky v Chebu. Jeho majetek byl zkonfiskován a přešel do ruku jeho vrahů.</a:t>
            </a:r>
          </a:p>
        </p:txBody>
      </p:sp>
      <p:pic>
        <p:nvPicPr>
          <p:cNvPr id="8194" name="Picture 2" descr="Soubor:Ermordung-wallensteins-in-eger-anonymer-kupferstich 1-640x3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92696"/>
            <a:ext cx="6624736" cy="3829926"/>
          </a:xfrm>
          <a:prstGeom prst="rect">
            <a:avLst/>
          </a:prstGeom>
          <a:noFill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348880"/>
            <a:ext cx="2060726" cy="2520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pro obsah 4" descr="013 Albrecht z Valdštejna.jpg"/>
          <p:cNvPicPr>
            <a:picLocks noGrp="1" noChangeAspect="1"/>
          </p:cNvPicPr>
          <p:nvPr>
            <p:ph sz="half" idx="1"/>
          </p:nvPr>
        </p:nvPicPr>
        <p:blipFill>
          <a:blip r:embed="rId5" cstate="print"/>
          <a:stretch>
            <a:fillRect/>
          </a:stretch>
        </p:blipFill>
        <p:spPr>
          <a:xfrm>
            <a:off x="7020272" y="1412776"/>
            <a:ext cx="1935440" cy="252028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92696"/>
          </a:xfrm>
        </p:spPr>
        <p:txBody>
          <a:bodyPr>
            <a:normAutofit/>
          </a:bodyPr>
          <a:lstStyle/>
          <a:p>
            <a:r>
              <a:rPr lang="cs-CZ" sz="3500" b="1" dirty="0" smtClean="0">
                <a:latin typeface="Times New Roman" pitchFamily="18" charset="0"/>
                <a:cs typeface="Times New Roman" pitchFamily="18" charset="0"/>
              </a:rPr>
              <a:t>POSLEDNÍ FÁZE TŘICETILETÉ VÁLKY</a:t>
            </a:r>
            <a:endParaRPr lang="cs-CZ" sz="3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692696"/>
            <a:ext cx="4388296" cy="59766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Nejhorší obdobím byly roky 1642 – 1648.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Švédská armáda nejprve roku 1642 pronikla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na Moravu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kde se zmocnila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Olomouce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1645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pak Švédi vstoupili do západních Čech a opět postupovali na jih. Došlo k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bitvě u Jankova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nejkrvavějšímu střetnutí na našem území za třicetileté války.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Švédská armáda zvítězila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a pak postoupila na východ a zmocnila se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Jihlavy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Obě tyto výpravy měly směřovat na Vídeň, tu se však nepodařilo dobýt.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Osudovým pak byl rok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1648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Švédi pod vedením generála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Königsmarcka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 oblehli Prahu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Podařilo se jim zmocnit se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Pražského hradu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ale Staré a Nové město díky úporné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obraně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Pražanů nedobyli. Obléhání trvalo od července do 31. října, kdy přišla zpráva o uzavření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míru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Zásadní událostí bylo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uloupení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cenných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rudolfínských sbírek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a dalších kulturních památek, které putovaly do Švédska a dodnes nebyly vráceny.</a:t>
            </a:r>
          </a:p>
          <a:p>
            <a:pPr marL="0" indent="0"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V Čechách tak skončily válečné operace, které zde před třiceti lety začaly.</a:t>
            </a:r>
          </a:p>
          <a:p>
            <a:pPr>
              <a:buNone/>
            </a:pPr>
            <a:endParaRPr lang="cs-CZ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179512" y="3861048"/>
            <a:ext cx="4316288" cy="2808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Švédsko-francouzská válka byla pro země Koruny české tím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nejhorším obdobím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Švédové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se v českých zemích objevili v letech 1636, 1639, 1640 a trvale zde válčili v letech 1642 – 1648.</a:t>
            </a:r>
          </a:p>
          <a:p>
            <a:pPr marL="0" indent="0"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Obyvatelstvo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bylo vystaveno zvůli a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plenění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všech zúčastněných stran. Hospodářství přestalo téměř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fungovat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bída, nouze a epidemie nemocí byly součástí běžného života. Celé kraje se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vylidnily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1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92696"/>
            <a:ext cx="4309026" cy="309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92696"/>
            <a:ext cx="3168352" cy="3095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9269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JAN AMOS KOMENSKÝ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764704"/>
            <a:ext cx="4316288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Kdy žil Jan Amos Komenský?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Čím je významný?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Jak je spojen s třicetiletou válkou?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Jaké měl názory na válku?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Ve kterých dílech je vyjádřen tento vztah?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Kde pobýval v době třicetileté války?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Kde zemřel?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Zformulujte jeho odkaz.</a:t>
            </a:r>
          </a:p>
          <a:p>
            <a:pPr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772335"/>
            <a:ext cx="4316412" cy="5889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KONTROLNÍ OTÁZKY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836712"/>
            <a:ext cx="4316288" cy="5832648"/>
          </a:xfrm>
        </p:spPr>
        <p:txBody>
          <a:bodyPr>
            <a:normAutofit/>
          </a:bodyPr>
          <a:lstStyle/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Co znamená slovo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alada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Jak se jmenovala nová zemská ústava?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3/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Čím byla nahrazena stavovská vláda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4/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Čím se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Valdštejn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obohatil?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5/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Kdy a kde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Valdštejn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zemřel?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6/ Proč byl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Valdštejn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zavražděn?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7/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Nejkrvavější střet třicetileté války na našem území?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316288" cy="583264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Bankrot.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Obnovené zřízení zemské.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3/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Absolutismem.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4/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Konfiskacemi a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„dlouhou mincí“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5/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25. února 1634 v Chebu.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6/ Vyjednával se všemi stranami.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7/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Bitva u Jankova 1645.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600" b="1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DOSTUPNÉ POD LICENCÍ PUBLIC DOMAIN WWW</a:t>
            </a:r>
            <a:endParaRPr lang="cs-CZ" sz="27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hlinkClick r:id="rId2"/>
              </a:rPr>
              <a:t>http://cs.wikipedia.org/wiki/Soubor:Albrecht_von_waldstein.jpg</a:t>
            </a:r>
            <a:r>
              <a:rPr lang="cs-CZ" sz="2000" dirty="0" smtClean="0"/>
              <a:t>, ze dne 20. července 2012.</a:t>
            </a:r>
          </a:p>
          <a:p>
            <a:pPr marL="0" indent="0">
              <a:buNone/>
            </a:pPr>
            <a:r>
              <a:rPr lang="cs-CZ" sz="2000" dirty="0" smtClean="0">
                <a:hlinkClick r:id="rId3"/>
              </a:rPr>
              <a:t>http://cs.wikipedia.org/wiki/Soubor:Ermordung-wallensteins-in-eger-anonymer-kupferstich_1-640x370.jpg</a:t>
            </a:r>
            <a:r>
              <a:rPr lang="cs-CZ" sz="2000" dirty="0" smtClean="0"/>
              <a:t>, ze dne 20. července 2012.</a:t>
            </a:r>
          </a:p>
          <a:p>
            <a:pPr marL="0" indent="0">
              <a:buNone/>
            </a:pPr>
            <a:r>
              <a:rPr lang="cs-CZ" sz="2000" dirty="0" smtClean="0">
                <a:hlinkClick r:id="rId4"/>
              </a:rPr>
              <a:t>http://commons.wikimedia.org/wiki/File:Die_Gartenlaube_(1887)_b_721.jpg</a:t>
            </a:r>
            <a:r>
              <a:rPr lang="cs-CZ" sz="2000" dirty="0" smtClean="0"/>
              <a:t>, ze dne 20. července 2012.</a:t>
            </a:r>
          </a:p>
          <a:p>
            <a:pPr marL="0" indent="0">
              <a:buNone/>
            </a:pPr>
            <a:r>
              <a:rPr lang="cs-CZ" sz="2000" dirty="0" smtClean="0">
                <a:hlinkClick r:id="rId5"/>
              </a:rPr>
              <a:t>http://cs.wikipedia.org/wiki/Soubor:Praha_CoA_CZ.svg</a:t>
            </a:r>
            <a:r>
              <a:rPr lang="cs-CZ" sz="2000" dirty="0" smtClean="0"/>
              <a:t>, ze dne 20. července 2012. </a:t>
            </a:r>
          </a:p>
          <a:p>
            <a:pPr marL="0" indent="0">
              <a:buNone/>
            </a:pPr>
            <a:r>
              <a:rPr lang="cs-CZ" sz="2000" dirty="0" smtClean="0">
                <a:hlinkClick r:id="rId6"/>
              </a:rPr>
              <a:t>http://cs.wikipedia.org/wiki/Jan_Amos_Komensk%C3%BD</a:t>
            </a:r>
            <a:r>
              <a:rPr lang="cs-CZ" sz="2000" dirty="0" smtClean="0"/>
              <a:t>, ze dne 20. července 2012. 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792088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ZHODNOCENÍ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61662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Zpětné ověřování znalostí u studentů prokázalo úspěšnost zpracovaného tématu.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Znalosti studentů, kterých dosáhli studiem materiálu, odpovídají standardu nebo jsou nadprůměrné. Jsou přiměřené vzhledem k použitému materiálu i věku studentů (septima osmiletého studijního cyklu).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742</TotalTime>
  <Words>1014</Words>
  <Application>Microsoft Office PowerPoint</Application>
  <PresentationFormat>Předvádění na obrazovce (4:3)</PresentationFormat>
  <Paragraphs>67</Paragraphs>
  <Slides>10</Slides>
  <Notes>3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Soukromé gymnázium AD FONTES, o.p.s. Číslo programu:  CZ.1.07 Název programu: OP Vzdělávání pro konkurenceschopnost Název projektu:  Moderní škola Název:   I/2 – Inovace a zkvalitnění výuky směřující k rozvoji čtenářské a    informační gramotnosti Autor:   Mgr. Vladimír Prošek Téma:    Dějiny novověku (počátek 17. století – 1. polovina 18. století)   ČESKÉ ZEMĚ V DOBĚ TŘICETILETÉ VÁLKY</vt:lpstr>
      <vt:lpstr>ANOTACE</vt:lpstr>
      <vt:lpstr>ČESKÉ ZEMĚ V DOBĚ TŘICETILETÉ VÁLKY</vt:lpstr>
      <vt:lpstr>DOBA PO BĚLOHORSKÉ PORÁŽCE</vt:lpstr>
      <vt:lpstr>ALBRECHT Z VALDŠTEJNA</vt:lpstr>
      <vt:lpstr>POSLEDNÍ FÁZE TŘICETILETÉ VÁLKY</vt:lpstr>
      <vt:lpstr>JAN AMOS KOMENSKÝ</vt:lpstr>
      <vt:lpstr>KONTROLNÍ OTÁZKY</vt:lpstr>
      <vt:lpstr>POUŽITÉ ZDROJE DOSTUPNÉ POD LICENCÍ PUBLIC DOMAIN WWW</vt:lpstr>
      <vt:lpstr>ZHODNOCENÍ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vladimir.prosek</dc:creator>
  <cp:lastModifiedBy>Administrator</cp:lastModifiedBy>
  <cp:revision>55</cp:revision>
  <dcterms:created xsi:type="dcterms:W3CDTF">2012-05-10T11:19:50Z</dcterms:created>
  <dcterms:modified xsi:type="dcterms:W3CDTF">2013-01-09T08:17:07Z</dcterms:modified>
</cp:coreProperties>
</file>