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  <p:sldMasterId id="2147483660" r:id="rId2"/>
  </p:sldMasterIdLst>
  <p:notesMasterIdLst>
    <p:notesMasterId r:id="rId22"/>
  </p:notesMasterIdLst>
  <p:sldIdLst>
    <p:sldId id="262" r:id="rId3"/>
    <p:sldId id="264" r:id="rId4"/>
    <p:sldId id="265" r:id="rId5"/>
    <p:sldId id="266" r:id="rId6"/>
    <p:sldId id="267" r:id="rId7"/>
    <p:sldId id="257" r:id="rId8"/>
    <p:sldId id="260" r:id="rId9"/>
    <p:sldId id="259" r:id="rId10"/>
    <p:sldId id="269" r:id="rId11"/>
    <p:sldId id="270" r:id="rId12"/>
    <p:sldId id="271" r:id="rId13"/>
    <p:sldId id="272" r:id="rId14"/>
    <p:sldId id="273" r:id="rId15"/>
    <p:sldId id="275" r:id="rId16"/>
    <p:sldId id="276" r:id="rId17"/>
    <p:sldId id="274" r:id="rId18"/>
    <p:sldId id="278" r:id="rId19"/>
    <p:sldId id="258" r:id="rId20"/>
    <p:sldId id="268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6E62F"/>
    <a:srgbClr val="FBC99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8401" autoAdjust="0"/>
  </p:normalViewPr>
  <p:slideViewPr>
    <p:cSldViewPr>
      <p:cViewPr>
        <p:scale>
          <a:sx n="70" d="100"/>
          <a:sy n="70" d="100"/>
        </p:scale>
        <p:origin x="-618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C3246-D384-498B-989C-3DC45B8DB905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056B6B-72AA-474F-9AFF-054462092D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11814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50830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29426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12427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54271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129136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968664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161187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947232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955552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865865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63429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">
              <a:schemeClr val="accent3">
                <a:lumMod val="40000"/>
                <a:lumOff val="60000"/>
              </a:schemeClr>
            </a:gs>
            <a:gs pos="54000">
              <a:srgbClr val="C00000">
                <a:lumMod val="6000"/>
                <a:lumOff val="94000"/>
              </a:srgbClr>
            </a:gs>
            <a:gs pos="100000">
              <a:schemeClr val="accent3">
                <a:lumMod val="67000"/>
                <a:lumOff val="33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FBC5-A51B-4AE9-BCF8-11242E73D2D7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">
              <a:schemeClr val="accent3">
                <a:lumMod val="40000"/>
                <a:lumOff val="60000"/>
              </a:schemeClr>
            </a:gs>
            <a:gs pos="54000">
              <a:srgbClr val="C00000">
                <a:lumMod val="6000"/>
                <a:lumOff val="94000"/>
              </a:srgbClr>
            </a:gs>
            <a:gs pos="100000">
              <a:schemeClr val="accent3">
                <a:lumMod val="67000"/>
                <a:lumOff val="33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15981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Plazi" TargetMode="External"/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cs.wikipedia.org/wiki/Je%C5%A1t%C4%9B%C5%99i" TargetMode="External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hyperlink" Target="http://cs.wikipedia.org/wiki/Je%C5%A1t%C4%9Brka_zelen%C3%A1" TargetMode="External"/><Relationship Id="rId7" Type="http://schemas.openxmlformats.org/officeDocument/2006/relationships/image" Target="../media/image9.jpeg"/><Relationship Id="rId2" Type="http://schemas.openxmlformats.org/officeDocument/2006/relationships/hyperlink" Target="http://cs.wikipedia.org/wiki/Je%C5%A1t%C4%9Brka_obecn%C3%A1" TargetMode="Externa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5" Type="http://schemas.openxmlformats.org/officeDocument/2006/relationships/hyperlink" Target="http://cs.wikipedia.org/wiki/Je%C5%A1t%C4%9Brka_zedn%C3%AD" TargetMode="External"/><Relationship Id="rId4" Type="http://schemas.openxmlformats.org/officeDocument/2006/relationships/hyperlink" Target="http://cs.wikipedia.org/wiki/Je%C5%A1t%C4%9Brka_%C5%BEivorod%C3%A1" TargetMode="External"/><Relationship Id="rId9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cs.wikipedia.org/wiki/Slep%C3%BD%C5%A1_k%C5%99ehk%C3%BD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Hadi" TargetMode="External"/><Relationship Id="rId2" Type="http://schemas.openxmlformats.org/officeDocument/2006/relationships/hyperlink" Target="http://cs.wikipedia.org/wiki/Je%C5%A1t%C4%9B%C5%99i" TargetMode="Externa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1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Zmije" TargetMode="External"/><Relationship Id="rId2" Type="http://schemas.openxmlformats.org/officeDocument/2006/relationships/hyperlink" Target="http://cs.wikipedia.org/wiki/U%C5%BEovka_obojkov%C3%A1" TargetMode="External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slide" Target="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slide" Target="slide12.xml"/><Relationship Id="rId1" Type="http://schemas.openxmlformats.org/officeDocument/2006/relationships/slideLayout" Target="../slideLayouts/slideLayout18.xml"/><Relationship Id="rId4" Type="http://schemas.openxmlformats.org/officeDocument/2006/relationships/slide" Target="slide13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1.jpeg"/><Relationship Id="rId7" Type="http://schemas.openxmlformats.org/officeDocument/2006/relationships/image" Target="../media/image25.wmf"/><Relationship Id="rId2" Type="http://schemas.openxmlformats.org/officeDocument/2006/relationships/slide" Target="slide13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24.jpeg"/><Relationship Id="rId5" Type="http://schemas.openxmlformats.org/officeDocument/2006/relationships/image" Target="../media/image23.png"/><Relationship Id="rId10" Type="http://schemas.openxmlformats.org/officeDocument/2006/relationships/slide" Target="slide12.xml"/><Relationship Id="rId4" Type="http://schemas.openxmlformats.org/officeDocument/2006/relationships/image" Target="../media/image22.jpeg"/><Relationship Id="rId9" Type="http://schemas.openxmlformats.org/officeDocument/2006/relationships/image" Target="../media/image27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Lvo0thim8YA" TargetMode="External"/><Relationship Id="rId2" Type="http://schemas.openxmlformats.org/officeDocument/2006/relationships/hyperlink" Target="http://cs.wikipedia.org/wiki/Je%C5%A1t%C4%9B%C5%99i" TargetMode="External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28.jpeg"/><Relationship Id="rId4" Type="http://schemas.openxmlformats.org/officeDocument/2006/relationships/hyperlink" Target="http://cs.wikipedia.org/wiki/%C5%BDelvy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rokod%C3%BDli" TargetMode="External"/><Relationship Id="rId2" Type="http://schemas.openxmlformats.org/officeDocument/2006/relationships/hyperlink" Target="http://cs.wikipedia.org/wiki/Je%C5%A1t%C4%9B%C5%99i" TargetMode="Externa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29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2" Type="http://schemas.openxmlformats.org/officeDocument/2006/relationships/slide" Target="slide16.xml"/><Relationship Id="rId1" Type="http://schemas.openxmlformats.org/officeDocument/2006/relationships/slideLayout" Target="../slideLayouts/slideLayout18.xml"/><Relationship Id="rId5" Type="http://schemas.openxmlformats.org/officeDocument/2006/relationships/slide" Target="slide18.xml"/><Relationship Id="rId4" Type="http://schemas.openxmlformats.org/officeDocument/2006/relationships/image" Target="../media/image30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slide" Target="slide17.xml"/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2007-05_Eidechse_02.jpg?uselang=cs" TargetMode="External"/><Relationship Id="rId2" Type="http://schemas.openxmlformats.org/officeDocument/2006/relationships/hyperlink" Target="http://commons.wikimedia.org/wiki/File:M_Zauneidechse1_Edit1.jpg?uselang=cs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ommons.wikimedia.org/wiki/File:Zootoca_vivipara-jaszczurka1.jpg?uselang=cs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Natrix_natrix_20060810_002.jpg?uselang=cs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Plazi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VY_52_INOVACE_1A_27</a:t>
            </a:r>
            <a:br>
              <a:rPr lang="cs-CZ" dirty="0" smtClean="0"/>
            </a:br>
            <a:r>
              <a:rPr lang="cs-CZ" sz="3100" dirty="0" smtClean="0"/>
              <a:t>Číslo projektu: CZ.1.07/1.5.00/34.1056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1</a:t>
            </a:r>
            <a:endParaRPr lang="cs-CZ" dirty="0"/>
          </a:p>
          <a:p>
            <a:r>
              <a:rPr lang="cs-CZ" dirty="0" smtClean="0"/>
              <a:t>Člověk a příroda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20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31544171"/>
              </p:ext>
            </p:extLst>
          </p:nvPr>
        </p:nvGraphicFramePr>
        <p:xfrm>
          <a:off x="251520" y="620688"/>
          <a:ext cx="8784976" cy="5892648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43682"/>
                <a:gridCol w="674129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Žáci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jsou v úvodní části seznámeni se základními znaky 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plazů, 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jejich 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dělením 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a 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zástupci. Následují podrobné informace k jednotlivým skupinám. Fotografie jednotlivých druhů slouží pro názornost a jako aktivní odkaz na podrobnější informace na webu, 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kde je možno podrobněji prostudovat jednotlivé zástupce a dohledat řadu zajímavostí. 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Celá prezentace je doplněna aktivujícími činnostmi, kde je třeba, pomocí skrytého pera, zodpovědět pár jednoduchých dotazů. 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Součástí je i jednoduchý test, který je 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možné 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snadno (bez složitějších barevných úprav) vytisknout. </a:t>
                      </a:r>
                      <a:endParaRPr lang="cs-CZ" sz="1400" b="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Miroslav </a:t>
                      </a:r>
                      <a:r>
                        <a:rPr lang="cs-CZ" sz="1400" baseline="0" dirty="0" err="1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Kruba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Srpen 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559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 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7197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příroda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Přírodopis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Očekávaný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výstup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Žáci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získají základní informace o dělení a zástupcích 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plazů. Měli by být schopni rozlišit užovku obojkovou od zmije obecné.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tabule, hypertextových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odkazů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PC.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 je použitelný pro výuku v online prostředí sdíleném žáky i rodiči.</a:t>
                      </a:r>
                    </a:p>
                    <a:p>
                      <a:pPr marL="82550" marR="0" indent="-8255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 Možnost dopisovat rukopisné poznámky přes skrytá tlačítka v rámci nového  softwaru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–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2.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14 – 15. let, 8.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8161" y="159818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Identifikátor materiálu: 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V/2 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Inovace a zkvalitnění výuky 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 oblasti přírodních věd, 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27</a:t>
            </a:r>
            <a:endParaRPr lang="cs-CZ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7585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rgbClr val="FBC99F"/>
          </a:solidFill>
        </p:spPr>
        <p:style>
          <a:lnRef idx="0">
            <a:schemeClr val="accent3"/>
          </a:lnRef>
          <a:fillRef idx="1002">
            <a:schemeClr val="dk2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  <a:effectLst>
                  <a:glow rad="101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Základní znaky plazů</a:t>
            </a:r>
            <a:endParaRPr lang="cs-CZ" dirty="0">
              <a:solidFill>
                <a:schemeClr val="tx1"/>
              </a:solidFill>
              <a:effectLst>
                <a:glow rad="101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31886" y="1844824"/>
            <a:ext cx="7992887" cy="3416320"/>
          </a:xfrm>
          <a:prstGeom prst="rect">
            <a:avLst/>
          </a:prstGeom>
          <a:noFill/>
          <a:ln>
            <a:solidFill>
              <a:srgbClr val="00B050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</a:rPr>
              <a:t>Ke svému vývoji nepotřebují vodní prostředí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</a:rPr>
              <a:t>Dýchají plícemi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</a:rPr>
              <a:t>Teplota těla je proměnlivá a je </a:t>
            </a:r>
          </a:p>
          <a:p>
            <a:pPr>
              <a:lnSpc>
                <a:spcPct val="150000"/>
              </a:lnSpc>
            </a:pP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smtClean="0">
                <a:solidFill>
                  <a:prstClr val="black"/>
                </a:solidFill>
              </a:rPr>
              <a:t>   tedy závislá na teplotě prostředí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</a:rPr>
              <a:t>Rozmnožují se vejci, která mohou mít tvrdou nebo kožovitou skořápku</a:t>
            </a:r>
          </a:p>
        </p:txBody>
      </p:sp>
      <p:grpSp>
        <p:nvGrpSpPr>
          <p:cNvPr id="6" name="Skupina 5"/>
          <p:cNvGrpSpPr/>
          <p:nvPr/>
        </p:nvGrpSpPr>
        <p:grpSpPr>
          <a:xfrm>
            <a:off x="6156176" y="2296181"/>
            <a:ext cx="2208476" cy="1784719"/>
            <a:chOff x="6156176" y="2296181"/>
            <a:chExt cx="2208476" cy="1784719"/>
          </a:xfrm>
        </p:grpSpPr>
        <p:pic>
          <p:nvPicPr>
            <p:cNvPr id="4" name="Picture 2" descr="C:\Users\uzivatel\AppData\Local\Microsoft\Windows\Temporary Internet Files\Content.IE5\16UXLQ8S\MP900406961[1].jp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56176" y="2609158"/>
              <a:ext cx="2208476" cy="147174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7746021" y="2296181"/>
              <a:ext cx="618631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dirty="0" smtClean="0"/>
                <a:t>Obr. 1</a:t>
              </a:r>
              <a:endParaRPr lang="cs-CZ" sz="1400" dirty="0"/>
            </a:p>
          </p:txBody>
        </p:sp>
      </p:grpSp>
    </p:spTree>
    <p:extLst>
      <p:ext uri="{BB962C8B-B14F-4D97-AF65-F5344CB8AC3E}">
        <p14:creationId xmlns:p14="http://schemas.microsoft.com/office/powerpoint/2010/main" val="1165405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rgbClr val="FBC99F"/>
          </a:solidFill>
        </p:spPr>
        <p:style>
          <a:lnRef idx="0">
            <a:schemeClr val="accent3"/>
          </a:lnRef>
          <a:fillRef idx="1002">
            <a:schemeClr val="dk2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  <a:effectLst>
                  <a:glow rad="101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Rozdělení plazů</a:t>
            </a:r>
            <a:endParaRPr lang="cs-CZ" dirty="0">
              <a:solidFill>
                <a:schemeClr val="tx1"/>
              </a:solidFill>
              <a:effectLst>
                <a:glow rad="101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331640" y="1816195"/>
            <a:ext cx="6992442" cy="646331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 anchor="t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400" dirty="0" smtClean="0">
                <a:solidFill>
                  <a:prstClr val="black"/>
                </a:solidFill>
              </a:rPr>
              <a:t>My se budeme bavit pouze o 4 základních skupinách</a:t>
            </a:r>
          </a:p>
        </p:txBody>
      </p:sp>
      <p:sp>
        <p:nvSpPr>
          <p:cNvPr id="5" name="TextovéPole 4">
            <a:hlinkClick r:id="rId2" action="ppaction://hlinksldjump"/>
          </p:cNvPr>
          <p:cNvSpPr txBox="1"/>
          <p:nvPr/>
        </p:nvSpPr>
        <p:spPr>
          <a:xfrm>
            <a:off x="3059832" y="2924944"/>
            <a:ext cx="3168352" cy="181588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800" b="1" dirty="0" smtClean="0"/>
              <a:t>Ještěři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b="1" dirty="0" smtClean="0"/>
              <a:t>Hadi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b="1" dirty="0" smtClean="0"/>
              <a:t>Želvy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b="1" dirty="0"/>
              <a:t>K</a:t>
            </a:r>
            <a:r>
              <a:rPr lang="cs-CZ" sz="2800" b="1" dirty="0" smtClean="0"/>
              <a:t>rokodýlové</a:t>
            </a:r>
            <a:endParaRPr lang="cs-CZ" sz="2800" b="1" dirty="0"/>
          </a:p>
        </p:txBody>
      </p:sp>
      <p:grpSp>
        <p:nvGrpSpPr>
          <p:cNvPr id="7" name="Skupina 6"/>
          <p:cNvGrpSpPr/>
          <p:nvPr/>
        </p:nvGrpSpPr>
        <p:grpSpPr>
          <a:xfrm>
            <a:off x="683568" y="2924944"/>
            <a:ext cx="1621463" cy="2747542"/>
            <a:chOff x="683568" y="2924944"/>
            <a:chExt cx="1621463" cy="2747542"/>
          </a:xfrm>
        </p:grpSpPr>
        <p:pic>
          <p:nvPicPr>
            <p:cNvPr id="2052" name="Picture 4" descr="C:\Users\uzivatel\AppData\Local\Microsoft\Windows\Temporary Internet Files\Content.IE5\9BRHG7ZI\MP900405020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3568" y="2924944"/>
              <a:ext cx="1621463" cy="2432193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683568" y="5364709"/>
              <a:ext cx="618631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dirty="0" smtClean="0"/>
                <a:t>Obr. 2</a:t>
              </a:r>
              <a:endParaRPr lang="cs-CZ" sz="1400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6605269" y="2829832"/>
            <a:ext cx="2200395" cy="1789714"/>
            <a:chOff x="6605269" y="2829832"/>
            <a:chExt cx="2200395" cy="1789714"/>
          </a:xfrm>
        </p:grpSpPr>
        <p:pic>
          <p:nvPicPr>
            <p:cNvPr id="2050" name="Picture 2" descr="C:\Users\uzivatel\AppData\Local\Microsoft\Windows\Temporary Internet Files\Content.IE5\GFHMNZ7G\MP900255583[1]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05269" y="2829832"/>
              <a:ext cx="2200395" cy="1463263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ovéPole 11"/>
            <p:cNvSpPr txBox="1"/>
            <p:nvPr/>
          </p:nvSpPr>
          <p:spPr>
            <a:xfrm>
              <a:off x="6605269" y="4311769"/>
              <a:ext cx="618631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dirty="0" smtClean="0"/>
                <a:t>Obr. 5</a:t>
              </a:r>
              <a:endParaRPr lang="cs-CZ" sz="1400" dirty="0"/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5652119" y="5085184"/>
            <a:ext cx="2842372" cy="1478863"/>
            <a:chOff x="5652119" y="5085184"/>
            <a:chExt cx="2842372" cy="1478863"/>
          </a:xfrm>
        </p:grpSpPr>
        <p:pic>
          <p:nvPicPr>
            <p:cNvPr id="2051" name="Picture 3" descr="C:\Users\uzivatel\AppData\Local\Microsoft\Windows\Temporary Internet Files\Content.IE5\9BRHG7ZI\MP900255577[1].jp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52119" y="5085184"/>
              <a:ext cx="2223741" cy="1478634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3" name="TextovéPole 12"/>
            <p:cNvSpPr txBox="1"/>
            <p:nvPr/>
          </p:nvSpPr>
          <p:spPr>
            <a:xfrm>
              <a:off x="7875860" y="6256270"/>
              <a:ext cx="618631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dirty="0" smtClean="0"/>
                <a:t>Obr. 4</a:t>
              </a:r>
              <a:endParaRPr lang="cs-CZ" sz="1400" dirty="0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1950544" y="5085184"/>
            <a:ext cx="2870298" cy="1478634"/>
            <a:chOff x="1950544" y="5085184"/>
            <a:chExt cx="2870298" cy="1478634"/>
          </a:xfrm>
        </p:grpSpPr>
        <p:pic>
          <p:nvPicPr>
            <p:cNvPr id="2053" name="Picture 5" descr="C:\Users\uzivatel\AppData\Local\Microsoft\Windows\Temporary Internet Files\Content.IE5\02KQOVLI\MP900180710[1].jp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69175" y="5085184"/>
              <a:ext cx="2251667" cy="1478634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1950544" y="6256041"/>
              <a:ext cx="618631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dirty="0" smtClean="0"/>
                <a:t>Obr. 3</a:t>
              </a:r>
              <a:endParaRPr lang="cs-CZ" sz="1400" dirty="0"/>
            </a:p>
          </p:txBody>
        </p:sp>
      </p:grpSp>
    </p:spTree>
    <p:extLst>
      <p:ext uri="{BB962C8B-B14F-4D97-AF65-F5344CB8AC3E}">
        <p14:creationId xmlns:p14="http://schemas.microsoft.com/office/powerpoint/2010/main" val="3723604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rgbClr val="FBC99F"/>
          </a:solidFill>
        </p:spPr>
        <p:style>
          <a:lnRef idx="0">
            <a:schemeClr val="accent3"/>
          </a:lnRef>
          <a:fillRef idx="1002">
            <a:schemeClr val="dk2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  <a:effectLst>
                  <a:glow rad="101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Ještěři</a:t>
            </a:r>
            <a:endParaRPr lang="cs-CZ" dirty="0">
              <a:solidFill>
                <a:schemeClr val="tx1"/>
              </a:solidFill>
              <a:effectLst>
                <a:glow rad="101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1763524"/>
            <a:ext cx="4727704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Tvoří asi nejpočetnější skupinu plazů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2604772"/>
            <a:ext cx="5904656" cy="1569660"/>
          </a:xfrm>
          <a:prstGeom prst="rect">
            <a:avLst/>
          </a:prstGeom>
          <a:noFill/>
          <a:ln>
            <a:solidFill>
              <a:schemeClr val="accent4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400" dirty="0" smtClean="0"/>
              <a:t>Mají plně vyvinuty končetiny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400" dirty="0" smtClean="0"/>
              <a:t>V ČR žije jen několik málo druhů ještěrek, a proto jsou chráněné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400" dirty="0" smtClean="0"/>
              <a:t>Mezi skupinu ještěrů patří i slepýš křehký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4653135"/>
            <a:ext cx="5511381" cy="83099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Mezi známé ještěrky u nás patří:</a:t>
            </a:r>
          </a:p>
          <a:p>
            <a:r>
              <a:rPr lang="cs-CZ" sz="2400" dirty="0" smtClean="0"/>
              <a:t>Ještěrka – obecná, zelená, živorodá a zední</a:t>
            </a:r>
            <a:endParaRPr lang="cs-CZ" sz="2400" dirty="0"/>
          </a:p>
        </p:txBody>
      </p:sp>
      <p:pic>
        <p:nvPicPr>
          <p:cNvPr id="3075" name="Picture 3" descr="C:\Users\uzivatel\AppData\Local\Microsoft\Windows\Temporary Internet Files\Content.IE5\8YKHHWPL\MP900182514[1]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8569" y="1827531"/>
            <a:ext cx="2092001" cy="311367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Popisek se šipkou nahoru 7">
            <a:hlinkClick r:id="rId2"/>
          </p:cNvPr>
          <p:cNvSpPr/>
          <p:nvPr/>
        </p:nvSpPr>
        <p:spPr>
          <a:xfrm>
            <a:off x="6778569" y="4941207"/>
            <a:ext cx="2185919" cy="1080081"/>
          </a:xfrm>
          <a:prstGeom prst="upArrowCallou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Pro odkaz na web klikni na obrázek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876256" y="1609635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5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691780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hlinkClick r:id="rId2"/>
          </p:cNvPr>
          <p:cNvSpPr txBox="1"/>
          <p:nvPr/>
        </p:nvSpPr>
        <p:spPr>
          <a:xfrm>
            <a:off x="1331640" y="426730"/>
            <a:ext cx="1728192" cy="36933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Ještěrka obecná</a:t>
            </a:r>
            <a:endParaRPr lang="cs-CZ" dirty="0"/>
          </a:p>
        </p:txBody>
      </p:sp>
      <p:sp>
        <p:nvSpPr>
          <p:cNvPr id="4" name="TextovéPole 3">
            <a:hlinkClick r:id="rId3"/>
          </p:cNvPr>
          <p:cNvSpPr txBox="1"/>
          <p:nvPr/>
        </p:nvSpPr>
        <p:spPr>
          <a:xfrm>
            <a:off x="5830569" y="426730"/>
            <a:ext cx="1728192" cy="36933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Ještěrka zelená</a:t>
            </a:r>
            <a:endParaRPr lang="cs-CZ" dirty="0"/>
          </a:p>
        </p:txBody>
      </p:sp>
      <p:sp>
        <p:nvSpPr>
          <p:cNvPr id="5" name="TextovéPole 4">
            <a:hlinkClick r:id="rId4"/>
          </p:cNvPr>
          <p:cNvSpPr txBox="1"/>
          <p:nvPr/>
        </p:nvSpPr>
        <p:spPr>
          <a:xfrm>
            <a:off x="5939950" y="3561403"/>
            <a:ext cx="2016224" cy="36933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Ještěrka živorodá</a:t>
            </a:r>
            <a:endParaRPr lang="cs-CZ" dirty="0"/>
          </a:p>
        </p:txBody>
      </p:sp>
      <p:sp>
        <p:nvSpPr>
          <p:cNvPr id="6" name="TextovéPole 5">
            <a:hlinkClick r:id="rId5"/>
          </p:cNvPr>
          <p:cNvSpPr txBox="1"/>
          <p:nvPr/>
        </p:nvSpPr>
        <p:spPr>
          <a:xfrm>
            <a:off x="1132420" y="3561403"/>
            <a:ext cx="1728192" cy="36933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Ještěrka zední</a:t>
            </a:r>
            <a:endParaRPr lang="cs-CZ" dirty="0"/>
          </a:p>
        </p:txBody>
      </p:sp>
      <p:grpSp>
        <p:nvGrpSpPr>
          <p:cNvPr id="7" name="Skupina 6"/>
          <p:cNvGrpSpPr/>
          <p:nvPr/>
        </p:nvGrpSpPr>
        <p:grpSpPr>
          <a:xfrm>
            <a:off x="647563" y="996427"/>
            <a:ext cx="3096345" cy="2437466"/>
            <a:chOff x="971599" y="1567598"/>
            <a:chExt cx="2901928" cy="2241187"/>
          </a:xfrm>
        </p:grpSpPr>
        <p:pic>
          <p:nvPicPr>
            <p:cNvPr id="4100" name="Picture 4" descr="File:M Zauneidechse1 Edit1.jp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71600" y="1567598"/>
              <a:ext cx="2901927" cy="193341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>
              <a:off x="971599" y="3501008"/>
              <a:ext cx="618631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dirty="0" smtClean="0"/>
                <a:t>Obr. 6</a:t>
              </a:r>
              <a:endParaRPr lang="cs-CZ" sz="1400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5076055" y="996427"/>
            <a:ext cx="3237219" cy="2564976"/>
            <a:chOff x="5076055" y="996427"/>
            <a:chExt cx="3237219" cy="2564976"/>
          </a:xfrm>
        </p:grpSpPr>
        <p:pic>
          <p:nvPicPr>
            <p:cNvPr id="4102" name="Picture 6" descr="File:2007-05 Eidechse 02.jpg">
              <a:hlinkClick r:id="rId3"/>
            </p:cNvPr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76055" y="996427"/>
              <a:ext cx="3237219" cy="227010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ovéPole 7"/>
            <p:cNvSpPr txBox="1"/>
            <p:nvPr/>
          </p:nvSpPr>
          <p:spPr>
            <a:xfrm>
              <a:off x="5076055" y="3253626"/>
              <a:ext cx="618631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dirty="0" smtClean="0"/>
                <a:t>Obr. 7</a:t>
              </a:r>
              <a:endParaRPr lang="cs-CZ" sz="1400" dirty="0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755576" y="4211215"/>
            <a:ext cx="3069646" cy="2218632"/>
            <a:chOff x="755576" y="4365104"/>
            <a:chExt cx="3069646" cy="2218632"/>
          </a:xfrm>
        </p:grpSpPr>
        <p:pic>
          <p:nvPicPr>
            <p:cNvPr id="4104" name="Picture 8" descr="File:Eidechse 080707.jpg">
              <a:hlinkClick r:id="rId5"/>
            </p:cNvPr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5576" y="4365104"/>
              <a:ext cx="3069646" cy="1910855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ovéPole 11"/>
            <p:cNvSpPr txBox="1"/>
            <p:nvPr/>
          </p:nvSpPr>
          <p:spPr>
            <a:xfrm>
              <a:off x="755576" y="6275959"/>
              <a:ext cx="618631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dirty="0" smtClean="0"/>
                <a:t>Obr. 8</a:t>
              </a:r>
              <a:endParaRPr lang="cs-CZ" sz="1400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5684230" y="4211215"/>
            <a:ext cx="2530745" cy="2233128"/>
            <a:chOff x="5684230" y="4365104"/>
            <a:chExt cx="2530745" cy="2233128"/>
          </a:xfrm>
        </p:grpSpPr>
        <p:pic>
          <p:nvPicPr>
            <p:cNvPr id="4106" name="Picture 10" descr="File:Zootoca vivipara-jaszczurka1.jpg">
              <a:hlinkClick r:id="rId4"/>
            </p:cNvPr>
            <p:cNvPicPr>
              <a:picLocks noChangeAspect="1" noChangeArrowheads="1"/>
            </p:cNvPicPr>
            <p:nvPr/>
          </p:nvPicPr>
          <p:blipFill rotWithShape="1"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2229" t="13879" r="13885" b="11429"/>
            <a:stretch/>
          </p:blipFill>
          <p:spPr bwMode="auto">
            <a:xfrm>
              <a:off x="5694686" y="4365104"/>
              <a:ext cx="2520289" cy="1910855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" name="TextovéPole 17"/>
            <p:cNvSpPr txBox="1"/>
            <p:nvPr/>
          </p:nvSpPr>
          <p:spPr>
            <a:xfrm>
              <a:off x="5684230" y="6290455"/>
              <a:ext cx="618631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dirty="0" smtClean="0"/>
                <a:t>Obr. 9</a:t>
              </a:r>
              <a:endParaRPr lang="cs-CZ" sz="1400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25353" y="1211170"/>
            <a:ext cx="6222911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slepýš </a:t>
            </a:r>
            <a:r>
              <a:rPr lang="cs-CZ" sz="2400" dirty="0"/>
              <a:t>je zcela neškodná </a:t>
            </a:r>
            <a:r>
              <a:rPr lang="cs-CZ" sz="2400" dirty="0" smtClean="0"/>
              <a:t>ještěrka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je </a:t>
            </a:r>
            <a:r>
              <a:rPr lang="cs-CZ" sz="2400" dirty="0"/>
              <a:t>chráněn jako silně ohrožený </a:t>
            </a:r>
            <a:r>
              <a:rPr lang="cs-CZ" sz="2400" dirty="0" smtClean="0"/>
              <a:t>druh</a:t>
            </a:r>
            <a:endParaRPr lang="cs-CZ" sz="2400" dirty="0"/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dorůstá </a:t>
            </a:r>
            <a:r>
              <a:rPr lang="cs-CZ" sz="2400" dirty="0"/>
              <a:t>obvykle délky 30 cm</a:t>
            </a:r>
          </a:p>
        </p:txBody>
      </p:sp>
      <p:sp>
        <p:nvSpPr>
          <p:cNvPr id="3" name="TextovéPole 2">
            <a:hlinkClick r:id="rId2"/>
          </p:cNvPr>
          <p:cNvSpPr txBox="1"/>
          <p:nvPr/>
        </p:nvSpPr>
        <p:spPr>
          <a:xfrm>
            <a:off x="755576" y="533871"/>
            <a:ext cx="2448272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Slepýš křehký</a:t>
            </a:r>
            <a:endParaRPr lang="cs-CZ" sz="2400" b="1" dirty="0"/>
          </a:p>
        </p:txBody>
      </p:sp>
      <p:grpSp>
        <p:nvGrpSpPr>
          <p:cNvPr id="5" name="Skupina 4"/>
          <p:cNvGrpSpPr/>
          <p:nvPr/>
        </p:nvGrpSpPr>
        <p:grpSpPr>
          <a:xfrm>
            <a:off x="3059832" y="2601275"/>
            <a:ext cx="5603776" cy="3662772"/>
            <a:chOff x="3059832" y="2601275"/>
            <a:chExt cx="5603776" cy="3662772"/>
          </a:xfrm>
        </p:grpSpPr>
        <p:pic>
          <p:nvPicPr>
            <p:cNvPr id="5122" name="Picture 2" descr="File:Anguis fragilis.jpe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79912" y="2601275"/>
              <a:ext cx="4883696" cy="3662772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3059832" y="5956270"/>
              <a:ext cx="72008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 smtClean="0"/>
                <a:t>Obr. 10</a:t>
              </a:r>
              <a:endParaRPr lang="cs-CZ" sz="1400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lačítko akce: Vlastní 1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>
            <a:hlinkClick r:id="rId2" action="ppaction://hlinksldjump"/>
          </p:cNvPr>
          <p:cNvSpPr txBox="1"/>
          <p:nvPr/>
        </p:nvSpPr>
        <p:spPr>
          <a:xfrm>
            <a:off x="539552" y="535737"/>
            <a:ext cx="3888432" cy="58477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Cizokrajní ještěři</a:t>
            </a:r>
            <a:endParaRPr lang="cs-CZ" sz="3200" dirty="0"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3" name="TextovéPole 2">
            <a:hlinkClick r:id="rId2" action="ppaction://hlinksldjump"/>
          </p:cNvPr>
          <p:cNvSpPr txBox="1"/>
          <p:nvPr/>
        </p:nvSpPr>
        <p:spPr>
          <a:xfrm>
            <a:off x="539552" y="1525405"/>
            <a:ext cx="3744416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Dopiš některé cizokrajné ještěry.</a:t>
            </a:r>
            <a:endParaRPr lang="cs-CZ" sz="2000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539552" y="2420888"/>
            <a:ext cx="3744416" cy="792088"/>
          </a:xfrm>
          <a:prstGeom prst="rect">
            <a:avLst/>
          </a:prstGeom>
          <a:ln w="127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ln w="9525">
                <a:solidFill>
                  <a:schemeClr val="tx1"/>
                </a:solidFill>
              </a:ln>
            </a:endParaRPr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539552" y="5364535"/>
            <a:ext cx="3744416" cy="792088"/>
          </a:xfrm>
          <a:prstGeom prst="rect">
            <a:avLst/>
          </a:prstGeom>
          <a:ln w="127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ln w="9525">
                <a:solidFill>
                  <a:schemeClr val="tx1"/>
                </a:solidFill>
              </a:ln>
            </a:endParaRPr>
          </a:p>
        </p:txBody>
      </p:sp>
      <p:sp>
        <p:nvSpPr>
          <p:cNvPr id="6" name="Obdélník 5">
            <a:hlinkClick r:id="rId2" action="ppaction://hlinksldjump"/>
          </p:cNvPr>
          <p:cNvSpPr/>
          <p:nvPr/>
        </p:nvSpPr>
        <p:spPr>
          <a:xfrm>
            <a:off x="539552" y="3925287"/>
            <a:ext cx="3744416" cy="792088"/>
          </a:xfrm>
          <a:prstGeom prst="rect">
            <a:avLst/>
          </a:prstGeom>
          <a:ln w="127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ln w="9525">
                <a:solidFill>
                  <a:schemeClr val="tx1"/>
                </a:solidFill>
              </a:ln>
            </a:endParaRPr>
          </a:p>
        </p:txBody>
      </p:sp>
      <p:sp>
        <p:nvSpPr>
          <p:cNvPr id="9" name="Tlačítko akce: Informace 8">
            <a:hlinkClick r:id="" action="ppaction://noaction" highlightClick="1"/>
          </p:cNvPr>
          <p:cNvSpPr/>
          <p:nvPr/>
        </p:nvSpPr>
        <p:spPr>
          <a:xfrm>
            <a:off x="7308304" y="480410"/>
            <a:ext cx="1440160" cy="695428"/>
          </a:xfrm>
          <a:prstGeom prst="actionButtonInformation">
            <a:avLst/>
          </a:prstGeom>
          <a:solidFill>
            <a:srgbClr val="26E62F"/>
          </a:solidFill>
          <a:ln w="6350">
            <a:solidFill>
              <a:schemeClr val="bg1"/>
            </a:solidFill>
          </a:ln>
          <a:effectLst>
            <a:softEdge rad="12700"/>
          </a:effectLst>
          <a:scene3d>
            <a:camera prst="orthographicFront"/>
            <a:lightRig rig="soft" dir="t">
              <a:rot lat="0" lon="0" rev="10800000"/>
            </a:lightRig>
          </a:scene3d>
          <a:sp3d>
            <a:bevelT w="82550" h="6985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Klikni pro nápovědu</a:t>
            </a:r>
            <a:endParaRPr lang="cs-CZ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4553902" y="921287"/>
            <a:ext cx="2448272" cy="2008455"/>
            <a:chOff x="4860032" y="2292719"/>
            <a:chExt cx="2526026" cy="2148291"/>
          </a:xfrm>
        </p:grpSpPr>
        <p:pic>
          <p:nvPicPr>
            <p:cNvPr id="6146" name="Picture 2" descr="Soubor:Varanus komodoensis.jpg">
              <a:hlinkClick r:id="rId2" action="ppaction://hlinksldjump"/>
            </p:cNvPr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32040" y="2292719"/>
              <a:ext cx="2454018" cy="1840514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TextovéPole 9"/>
            <p:cNvSpPr txBox="1"/>
            <p:nvPr/>
          </p:nvSpPr>
          <p:spPr>
            <a:xfrm>
              <a:off x="4860032" y="4133233"/>
              <a:ext cx="710003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dirty="0" smtClean="0"/>
                <a:t>Obr. 11</a:t>
              </a:r>
              <a:endParaRPr lang="cs-CZ" sz="1400" dirty="0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6588223" y="2785870"/>
            <a:ext cx="2307605" cy="1815657"/>
            <a:chOff x="6588224" y="2816932"/>
            <a:chExt cx="2307605" cy="1815657"/>
          </a:xfrm>
        </p:grpSpPr>
        <p:pic>
          <p:nvPicPr>
            <p:cNvPr id="6147" name="Picture 3" descr="C:\Users\uzivatel\AppData\Local\Microsoft\Windows\Temporary Internet Files\Content.IE5\16UXLQ8S\MP900407114[1].jpg">
              <a:hlinkClick r:id="rId2" action="ppaction://hlinksldjump"/>
            </p:cNvPr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88224" y="2816932"/>
              <a:ext cx="2307605" cy="1537777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6588224" y="4324812"/>
              <a:ext cx="710003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dirty="0" smtClean="0"/>
                <a:t>Obr. 12</a:t>
              </a:r>
              <a:endParaRPr lang="cs-CZ" sz="1400" dirty="0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4620571" y="4723615"/>
            <a:ext cx="3032657" cy="1725945"/>
            <a:chOff x="4620571" y="4723615"/>
            <a:chExt cx="3032657" cy="1725945"/>
          </a:xfrm>
        </p:grpSpPr>
        <p:pic>
          <p:nvPicPr>
            <p:cNvPr id="6149" name="Picture 5" descr="Soubor:MC Siedleragame.jpg">
              <a:hlinkClick r:id="rId2" action="ppaction://hlinksldjump"/>
            </p:cNvPr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20571" y="4723615"/>
              <a:ext cx="2301260" cy="1725945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TextovéPole 16"/>
            <p:cNvSpPr txBox="1"/>
            <p:nvPr/>
          </p:nvSpPr>
          <p:spPr>
            <a:xfrm>
              <a:off x="6943225" y="6141783"/>
              <a:ext cx="710003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dirty="0" smtClean="0"/>
                <a:t>Obr. 13</a:t>
              </a:r>
              <a:endParaRPr lang="cs-CZ" sz="1400" dirty="0"/>
            </a:p>
          </p:txBody>
        </p:sp>
      </p:grpSp>
      <p:sp>
        <p:nvSpPr>
          <p:cNvPr id="20" name="Šipka doleva 19">
            <a:hlinkClick r:id="rId2" action="ppaction://hlinksldjump"/>
          </p:cNvPr>
          <p:cNvSpPr/>
          <p:nvPr/>
        </p:nvSpPr>
        <p:spPr>
          <a:xfrm>
            <a:off x="1403648" y="6453336"/>
            <a:ext cx="1944216" cy="404664"/>
          </a:xfrm>
          <a:prstGeom prst="lef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Použij skryté pero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15" name="Ovál 14">
            <a:hlinkClick r:id="rId2" action="ppaction://hlinksldjump"/>
          </p:cNvPr>
          <p:cNvSpPr/>
          <p:nvPr/>
        </p:nvSpPr>
        <p:spPr>
          <a:xfrm>
            <a:off x="7308304" y="1781643"/>
            <a:ext cx="344924" cy="351213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22" name="Ovál 21">
            <a:hlinkClick r:id="rId2" action="ppaction://hlinksldjump"/>
          </p:cNvPr>
          <p:cNvSpPr/>
          <p:nvPr/>
        </p:nvSpPr>
        <p:spPr>
          <a:xfrm>
            <a:off x="5812934" y="3431430"/>
            <a:ext cx="344924" cy="351213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2</a:t>
            </a:r>
          </a:p>
        </p:txBody>
      </p:sp>
      <p:sp>
        <p:nvSpPr>
          <p:cNvPr id="23" name="Ovál 22">
            <a:hlinkClick r:id="rId2" action="ppaction://hlinksldjump"/>
          </p:cNvPr>
          <p:cNvSpPr/>
          <p:nvPr/>
        </p:nvSpPr>
        <p:spPr>
          <a:xfrm>
            <a:off x="7268180" y="5364535"/>
            <a:ext cx="344924" cy="351213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3</a:t>
            </a:r>
          </a:p>
        </p:txBody>
      </p:sp>
      <p:sp>
        <p:nvSpPr>
          <p:cNvPr id="18" name="Tlačítko akce: Dopředu nebo Další 17">
            <a:hlinkClick r:id="" action="ppaction://hlinkshowjump?jump=nextslide" highlightClick="1"/>
          </p:cNvPr>
          <p:cNvSpPr/>
          <p:nvPr/>
        </p:nvSpPr>
        <p:spPr>
          <a:xfrm>
            <a:off x="8028384" y="6392914"/>
            <a:ext cx="720080" cy="408440"/>
          </a:xfrm>
          <a:prstGeom prst="actionButtonForwardNex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Další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75869" y="260648"/>
            <a:ext cx="8229600" cy="114300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Hadi</a:t>
            </a:r>
            <a:endParaRPr lang="cs-CZ" sz="4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99395" y="1960476"/>
            <a:ext cx="5904656" cy="2308324"/>
          </a:xfrm>
          <a:prstGeom prst="rect">
            <a:avLst/>
          </a:prstGeom>
          <a:noFill/>
          <a:ln>
            <a:solidFill>
              <a:schemeClr val="accent4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400" dirty="0" smtClean="0"/>
              <a:t>Mají dlouhé tělo bez končetin a vynikající čich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400" dirty="0" smtClean="0"/>
              <a:t>V ČR jsou nejznámějšími druhy užovka obojková a zmije obecná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400" dirty="0" smtClean="0"/>
              <a:t>Nejčastější potravou hadů jsou hlodavci, rybky, žáby nebo ptáci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9592" y="4801694"/>
            <a:ext cx="5009711" cy="830997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u="sng" dirty="0" smtClean="0"/>
              <a:t>V tropických oblastech se vyskytují:</a:t>
            </a:r>
          </a:p>
          <a:p>
            <a:pPr algn="ctr"/>
            <a:r>
              <a:rPr lang="cs-CZ" sz="2400" dirty="0" smtClean="0"/>
              <a:t>Kobra, chřestýš, anakonda, </a:t>
            </a:r>
            <a:r>
              <a:rPr lang="cs-CZ" sz="2400" dirty="0" err="1" smtClean="0"/>
              <a:t>taipan</a:t>
            </a:r>
            <a:endParaRPr lang="cs-CZ" sz="2400" dirty="0" smtClean="0"/>
          </a:p>
        </p:txBody>
      </p:sp>
      <p:sp>
        <p:nvSpPr>
          <p:cNvPr id="8" name="Popisek se šipkou nahoru 7">
            <a:hlinkClick r:id="rId2"/>
          </p:cNvPr>
          <p:cNvSpPr/>
          <p:nvPr/>
        </p:nvSpPr>
        <p:spPr>
          <a:xfrm>
            <a:off x="6660232" y="4941207"/>
            <a:ext cx="2185919" cy="1080081"/>
          </a:xfrm>
          <a:prstGeom prst="upArrowCallou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Pro odkaz na web klikni na obrázek</a:t>
            </a:r>
            <a:endParaRPr lang="cs-CZ" dirty="0"/>
          </a:p>
        </p:txBody>
      </p:sp>
      <p:grpSp>
        <p:nvGrpSpPr>
          <p:cNvPr id="2" name="Skupina 1"/>
          <p:cNvGrpSpPr/>
          <p:nvPr/>
        </p:nvGrpSpPr>
        <p:grpSpPr>
          <a:xfrm>
            <a:off x="6660232" y="1652699"/>
            <a:ext cx="1981830" cy="3288508"/>
            <a:chOff x="6792314" y="1609635"/>
            <a:chExt cx="1981830" cy="3288508"/>
          </a:xfrm>
        </p:grpSpPr>
        <p:sp>
          <p:nvSpPr>
            <p:cNvPr id="15" name="TextovéPole 14"/>
            <p:cNvSpPr txBox="1"/>
            <p:nvPr/>
          </p:nvSpPr>
          <p:spPr>
            <a:xfrm>
              <a:off x="6792314" y="1609635"/>
              <a:ext cx="710003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dirty="0" smtClean="0"/>
                <a:t>Obr. 14</a:t>
              </a:r>
              <a:endParaRPr lang="cs-CZ" sz="1400" dirty="0"/>
            </a:p>
          </p:txBody>
        </p:sp>
        <p:pic>
          <p:nvPicPr>
            <p:cNvPr id="7170" name="Picture 2" descr="C:\Users\uzivatel\AppData\Local\Microsoft\Windows\Temporary Internet Files\Content.IE5\8YKHHWPL\MP900313903[1].jpg">
              <a:hlinkClick r:id="rId3"/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6200000">
              <a:off x="6334836" y="2458834"/>
              <a:ext cx="2980730" cy="1897887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402929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>
            <a:hlinkClick r:id="rId2"/>
          </p:cNvPr>
          <p:cNvSpPr txBox="1"/>
          <p:nvPr/>
        </p:nvSpPr>
        <p:spPr>
          <a:xfrm>
            <a:off x="683569" y="494279"/>
            <a:ext cx="2952327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Užovka obojková</a:t>
            </a:r>
          </a:p>
        </p:txBody>
      </p:sp>
      <p:sp>
        <p:nvSpPr>
          <p:cNvPr id="11" name="TextovéPole 10">
            <a:hlinkClick r:id="rId3"/>
          </p:cNvPr>
          <p:cNvSpPr txBox="1"/>
          <p:nvPr/>
        </p:nvSpPr>
        <p:spPr>
          <a:xfrm>
            <a:off x="4887451" y="494279"/>
            <a:ext cx="2952327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Zmije obecná</a:t>
            </a:r>
          </a:p>
        </p:txBody>
      </p:sp>
      <p:sp>
        <p:nvSpPr>
          <p:cNvPr id="5" name="TextovéPole 4">
            <a:hlinkClick r:id="rId4" action="ppaction://hlinksldjump"/>
          </p:cNvPr>
          <p:cNvSpPr txBox="1"/>
          <p:nvPr/>
        </p:nvSpPr>
        <p:spPr>
          <a:xfrm>
            <a:off x="5664067" y="1165415"/>
            <a:ext cx="1399093" cy="338554"/>
          </a:xfrm>
          <a:prstGeom prst="rect">
            <a:avLst/>
          </a:prstGeom>
          <a:gradFill>
            <a:gsLst>
              <a:gs pos="7000">
                <a:srgbClr val="FF0000">
                  <a:lumMod val="86000"/>
                </a:srgbClr>
              </a:gs>
              <a:gs pos="100000">
                <a:srgbClr val="FF0000">
                  <a:lumMod val="29000"/>
                  <a:lumOff val="71000"/>
                </a:srgbClr>
              </a:gs>
            </a:gsLst>
          </a:gra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!!!Jedovatá!!!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79110" y="4969142"/>
            <a:ext cx="2448272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Rozlišovací znaky</a:t>
            </a:r>
            <a:endParaRPr lang="cs-CZ" dirty="0"/>
          </a:p>
        </p:txBody>
      </p:sp>
      <p:grpSp>
        <p:nvGrpSpPr>
          <p:cNvPr id="12" name="Skupina 11"/>
          <p:cNvGrpSpPr/>
          <p:nvPr/>
        </p:nvGrpSpPr>
        <p:grpSpPr>
          <a:xfrm>
            <a:off x="683569" y="2165189"/>
            <a:ext cx="3144818" cy="2666391"/>
            <a:chOff x="779110" y="2127686"/>
            <a:chExt cx="3144818" cy="2666391"/>
          </a:xfrm>
        </p:grpSpPr>
        <p:pic>
          <p:nvPicPr>
            <p:cNvPr id="8197" name="Picture 5" descr="File:Natrix natrix 20060810 002.jp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79110" y="2127686"/>
              <a:ext cx="3144818" cy="2358614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TextovéPole 9"/>
            <p:cNvSpPr txBox="1"/>
            <p:nvPr/>
          </p:nvSpPr>
          <p:spPr>
            <a:xfrm>
              <a:off x="779110" y="4486300"/>
              <a:ext cx="840562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 smtClean="0"/>
                <a:t>Obr. 15</a:t>
              </a:r>
              <a:endParaRPr lang="cs-CZ" sz="1400" dirty="0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4887451" y="2843728"/>
            <a:ext cx="3137925" cy="2661221"/>
            <a:chOff x="4887451" y="2132856"/>
            <a:chExt cx="3137925" cy="2661221"/>
          </a:xfrm>
        </p:grpSpPr>
        <p:pic>
          <p:nvPicPr>
            <p:cNvPr id="8195" name="Picture 3">
              <a:hlinkClick r:id="rId3"/>
            </p:cNvPr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87451" y="2132856"/>
              <a:ext cx="3137925" cy="2353444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8" name="TextovéPole 17"/>
            <p:cNvSpPr txBox="1"/>
            <p:nvPr/>
          </p:nvSpPr>
          <p:spPr>
            <a:xfrm>
              <a:off x="4887451" y="4486300"/>
              <a:ext cx="840562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 smtClean="0"/>
                <a:t>Obr. 16</a:t>
              </a:r>
              <a:endParaRPr lang="cs-CZ" sz="1400" dirty="0"/>
            </a:p>
          </p:txBody>
        </p:sp>
      </p:grpSp>
      <p:sp>
        <p:nvSpPr>
          <p:cNvPr id="14" name="TextovéPole 13"/>
          <p:cNvSpPr txBox="1"/>
          <p:nvPr/>
        </p:nvSpPr>
        <p:spPr>
          <a:xfrm>
            <a:off x="779111" y="5476582"/>
            <a:ext cx="7465298" cy="70788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Užovka má za hlavou žluté (bělavé až oranžové) půlměsíce, kdežto zmije má na hřbetě klikatou čáru.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83569" y="1172293"/>
            <a:ext cx="2878737" cy="707886"/>
          </a:xfrm>
          <a:prstGeom prst="rect">
            <a:avLst/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Umí dobře plavat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Zdržuje se často u vody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780738" y="1657358"/>
            <a:ext cx="3669265" cy="1015663"/>
          </a:xfrm>
          <a:prstGeom prst="rect">
            <a:avLst/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Je plachá, ale když nemá kam utéct nebo střeží vejce, tak může zaútočit.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5229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/>
          <p:cNvGrpSpPr/>
          <p:nvPr/>
        </p:nvGrpSpPr>
        <p:grpSpPr>
          <a:xfrm>
            <a:off x="755576" y="3356992"/>
            <a:ext cx="3816424" cy="2870730"/>
            <a:chOff x="971600" y="3068960"/>
            <a:chExt cx="3621940" cy="2674168"/>
          </a:xfrm>
        </p:grpSpPr>
        <p:pic>
          <p:nvPicPr>
            <p:cNvPr id="9218" name="Picture 2" descr="File:Ringelnatter im Wald.JPG"/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8202" t="8739" r="41201" b="71212"/>
            <a:stretch/>
          </p:blipFill>
          <p:spPr bwMode="auto">
            <a:xfrm>
              <a:off x="971600" y="3068960"/>
              <a:ext cx="3621940" cy="236213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ovéPole 1"/>
            <p:cNvSpPr txBox="1"/>
            <p:nvPr/>
          </p:nvSpPr>
          <p:spPr>
            <a:xfrm>
              <a:off x="971600" y="5435351"/>
              <a:ext cx="1008112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 smtClean="0"/>
                <a:t>Obr. 17</a:t>
              </a:r>
              <a:endParaRPr lang="cs-CZ" sz="1400" dirty="0"/>
            </a:p>
          </p:txBody>
        </p:sp>
      </p:grpSp>
      <p:sp>
        <p:nvSpPr>
          <p:cNvPr id="4" name="TextovéPole 3"/>
          <p:cNvSpPr txBox="1"/>
          <p:nvPr/>
        </p:nvSpPr>
        <p:spPr>
          <a:xfrm>
            <a:off x="773704" y="2655976"/>
            <a:ext cx="2088232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Oko užovky</a:t>
            </a:r>
            <a:endParaRPr lang="cs-CZ" sz="2400" dirty="0"/>
          </a:p>
        </p:txBody>
      </p:sp>
      <p:grpSp>
        <p:nvGrpSpPr>
          <p:cNvPr id="5" name="Skupina 4"/>
          <p:cNvGrpSpPr/>
          <p:nvPr/>
        </p:nvGrpSpPr>
        <p:grpSpPr>
          <a:xfrm>
            <a:off x="4860032" y="1559456"/>
            <a:ext cx="3944846" cy="2962483"/>
            <a:chOff x="4566533" y="3573016"/>
            <a:chExt cx="3944846" cy="2962483"/>
          </a:xfrm>
        </p:grpSpPr>
        <p:pic>
          <p:nvPicPr>
            <p:cNvPr id="9219" name="Picture 3"/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6030" t="42299" r="35492" b="32149"/>
            <a:stretch/>
          </p:blipFill>
          <p:spPr bwMode="auto">
            <a:xfrm>
              <a:off x="4566533" y="3573016"/>
              <a:ext cx="3944846" cy="265470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7" name="TextovéPole 6"/>
            <p:cNvSpPr txBox="1"/>
            <p:nvPr/>
          </p:nvSpPr>
          <p:spPr>
            <a:xfrm>
              <a:off x="4566533" y="6227722"/>
              <a:ext cx="840562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 smtClean="0"/>
                <a:t>Obr. 16</a:t>
              </a:r>
              <a:endParaRPr lang="cs-CZ" sz="1400" dirty="0"/>
            </a:p>
          </p:txBody>
        </p:sp>
      </p:grpSp>
      <p:sp>
        <p:nvSpPr>
          <p:cNvPr id="9" name="TextovéPole 8"/>
          <p:cNvSpPr txBox="1"/>
          <p:nvPr/>
        </p:nvSpPr>
        <p:spPr>
          <a:xfrm>
            <a:off x="4860032" y="878258"/>
            <a:ext cx="2088232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Oko zmije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55576" y="620523"/>
            <a:ext cx="2876243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Další rozdíly jsou oči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7968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539552" y="404664"/>
            <a:ext cx="2808312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Doplň informace</a:t>
            </a:r>
            <a:endParaRPr lang="cs-CZ" sz="2400" dirty="0"/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611560" y="1124744"/>
            <a:ext cx="8280920" cy="45458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300000"/>
              </a:lnSpc>
            </a:pPr>
            <a:r>
              <a:rPr lang="cs-CZ" sz="2000" dirty="0" smtClean="0"/>
              <a:t>Hadi se živí nejčastěji malými ………………………………Pohybují se po …………………. Užovku poznám tak, že má za hlavou velké ……………………………… Zmije má na zádech velkou ………………………. Čáru a musím se mít před ní na pozoru, protože, když se bojí tak může …………………………Do lesa bych měl proto nosit vysoké ………………………..a dlouhé ………………………….</a:t>
            </a:r>
            <a:endParaRPr lang="cs-CZ" sz="2000" dirty="0"/>
          </a:p>
        </p:txBody>
      </p:sp>
      <p:sp>
        <p:nvSpPr>
          <p:cNvPr id="5" name="Tlačítko akce: Dopředu nebo Další 4">
            <a:hlinkClick r:id="rId3" action="ppaction://hlinksldjump" highlightClick="1"/>
          </p:cNvPr>
          <p:cNvSpPr/>
          <p:nvPr/>
        </p:nvSpPr>
        <p:spPr>
          <a:xfrm>
            <a:off x="7318307" y="6066286"/>
            <a:ext cx="1296144" cy="576064"/>
          </a:xfrm>
          <a:prstGeom prst="actionButtonForwardNex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b"/>
          <a:lstStyle/>
          <a:p>
            <a:pPr algn="ctr"/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Další str.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1403648" y="6453336"/>
            <a:ext cx="1944216" cy="404664"/>
          </a:xfrm>
          <a:prstGeom prst="lef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Použij skryté pero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8" name="Popisek se šipkou doprava 7">
            <a:hlinkClick r:id="rId4" action="ppaction://hlinksldjump"/>
          </p:cNvPr>
          <p:cNvSpPr/>
          <p:nvPr/>
        </p:nvSpPr>
        <p:spPr>
          <a:xfrm>
            <a:off x="7092280" y="483790"/>
            <a:ext cx="1512168" cy="765078"/>
          </a:xfrm>
          <a:prstGeom prst="rightArrowCallout">
            <a:avLst>
              <a:gd name="adj1" fmla="val 17865"/>
              <a:gd name="adj2" fmla="val 25000"/>
              <a:gd name="adj3" fmla="val 25000"/>
              <a:gd name="adj4" fmla="val 80085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b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Nápověda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91784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>
            <a:hlinkClick r:id="rId2" action="ppaction://hlinksldjump"/>
          </p:cNvPr>
          <p:cNvSpPr txBox="1"/>
          <p:nvPr/>
        </p:nvSpPr>
        <p:spPr>
          <a:xfrm>
            <a:off x="539552" y="404664"/>
            <a:ext cx="2808312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Doplň informace</a:t>
            </a:r>
            <a:endParaRPr lang="cs-CZ" sz="2400" dirty="0"/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539552" y="1124744"/>
            <a:ext cx="8280920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300000"/>
              </a:lnSpc>
            </a:pPr>
            <a:r>
              <a:rPr lang="cs-CZ" sz="2000" dirty="0" smtClean="0"/>
              <a:t>Hadi se živí nejčastěji malými ………………………………Pohybují se po …………………. Užovku poznám tak, že má za hlavou velké ……………………………… Zmije má na zádech velkou ………………………. čáru a musím se mít před ní na pozoru, protože, když se bojí, tak může …………………………Do lesa bych měl proto nosit vysoké ………………………..a dlouhé ………………………….</a:t>
            </a:r>
            <a:endParaRPr lang="cs-CZ" sz="2000" dirty="0"/>
          </a:p>
        </p:txBody>
      </p:sp>
      <p:pic>
        <p:nvPicPr>
          <p:cNvPr id="10242" name="Picture 2" descr="C:\Users\uzivatel\AppData\Local\Microsoft\Windows\Temporary Internet Files\Content.IE5\GFHMNZ7G\MP900406707[1].jpg">
            <a:hlinkClick r:id="rId2" action="ppaction://hlinksldjump"/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926" t="14301" r="52751" b="23700"/>
          <a:stretch/>
        </p:blipFill>
        <p:spPr bwMode="auto">
          <a:xfrm>
            <a:off x="4499992" y="866329"/>
            <a:ext cx="848613" cy="965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3" name="Picture 3" descr="C:\Users\uzivatel\AppData\Local\Microsoft\Windows\Temporary Internet Files\Content.IE5\GFHMNZ7G\MP900402322[1].jpg">
            <a:hlinkClick r:id="rId2" action="ppaction://hlinksldjump"/>
          </p:cNvPr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807" t="52572" r="3302" b="5525"/>
          <a:stretch/>
        </p:blipFill>
        <p:spPr bwMode="auto">
          <a:xfrm>
            <a:off x="7524327" y="866329"/>
            <a:ext cx="1156631" cy="906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5" name="Picture 5" descr="C:\Users\uzivatel\AppData\Local\Microsoft\Windows\Temporary Internet Files\Content.IE5\GFHMNZ7G\MC900432592[1].png">
            <a:hlinkClick r:id="rId2" action="ppaction://hlinksldjump"/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52" r="8159" b="50000"/>
          <a:stretch/>
        </p:blipFill>
        <p:spPr bwMode="auto">
          <a:xfrm>
            <a:off x="5076056" y="2048517"/>
            <a:ext cx="943000" cy="600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6" name="Picture 6" descr="C:\Users\uzivatel\AppData\Local\Microsoft\Windows\Temporary Internet Files\Content.IE5\16UXLQ8S\MP900438492[1].jpg">
            <a:hlinkClick r:id="rId2" action="ppaction://hlinksldjump"/>
          </p:cNvPr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246" t="32750" r="25386" b="24736"/>
          <a:stretch/>
        </p:blipFill>
        <p:spPr bwMode="auto">
          <a:xfrm rot="5400000">
            <a:off x="2590274" y="2818438"/>
            <a:ext cx="663108" cy="1020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8" name="Picture 8" descr="C:\Program Files (x86)\Microsoft Office\MEDIA\CAGCAT10\j0298653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3885" y="3861047"/>
            <a:ext cx="1084821" cy="645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9" name="Picture 9" descr="C:\Users\uzivatel\AppData\Local\Microsoft\Windows\Temporary Internet Files\Content.IE5\HXF7LY24\MC900440408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100" y="4725144"/>
            <a:ext cx="721320" cy="721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0" name="Picture 10" descr="C:\Users\uzivatel\AppData\Local\Microsoft\Windows\Temporary Internet Files\Content.IE5\ZOW1DX4L\MC900013096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6295" y="4779176"/>
            <a:ext cx="529273" cy="734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5" descr="C:\Users\uzivatel\AppData\Local\Microsoft\Windows\Temporary Internet Files\Content.IE5\GFHMNZ7G\MC900432592[1].png">
            <a:hlinkClick r:id="rId2" action="ppaction://hlinksldjump"/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52" r="8159" b="50000"/>
          <a:stretch/>
        </p:blipFill>
        <p:spPr bwMode="auto">
          <a:xfrm>
            <a:off x="6019056" y="2048517"/>
            <a:ext cx="943000" cy="600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Popisek se šipkou doleva 5">
            <a:hlinkClick r:id="rId10" action="ppaction://hlinksldjump"/>
          </p:cNvPr>
          <p:cNvSpPr/>
          <p:nvPr/>
        </p:nvSpPr>
        <p:spPr>
          <a:xfrm>
            <a:off x="7236296" y="5833725"/>
            <a:ext cx="1444662" cy="691619"/>
          </a:xfrm>
          <a:prstGeom prst="leftArrowCallou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test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8880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75869" y="260648"/>
            <a:ext cx="8229600" cy="1143000"/>
          </a:xfr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4800" b="1" dirty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Ž</a:t>
            </a:r>
            <a:r>
              <a:rPr lang="cs-CZ" sz="48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elvy</a:t>
            </a:r>
            <a:endParaRPr lang="cs-CZ" sz="48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99395" y="1960476"/>
            <a:ext cx="5296741" cy="1938992"/>
          </a:xfrm>
          <a:prstGeom prst="rect">
            <a:avLst/>
          </a:prstGeom>
          <a:noFill/>
          <a:ln>
            <a:solidFill>
              <a:schemeClr val="accent4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400" dirty="0" smtClean="0"/>
              <a:t>Mají tělo pokryté krunýřem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400" dirty="0" smtClean="0"/>
              <a:t>Mají bezzubé čelisti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400" dirty="0" smtClean="0"/>
              <a:t>Existují vodní i suchozemské želvy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400" dirty="0" smtClean="0"/>
              <a:t>Jejich teplota je závislá na teplotě okolí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400" dirty="0" smtClean="0"/>
              <a:t>Kladou vejce do písku</a:t>
            </a:r>
          </a:p>
        </p:txBody>
      </p:sp>
      <p:sp>
        <p:nvSpPr>
          <p:cNvPr id="8" name="Popisek se šipkou nahoru 7">
            <a:hlinkClick r:id="rId2"/>
          </p:cNvPr>
          <p:cNvSpPr/>
          <p:nvPr/>
        </p:nvSpPr>
        <p:spPr>
          <a:xfrm>
            <a:off x="6660232" y="4941168"/>
            <a:ext cx="2185919" cy="1080081"/>
          </a:xfrm>
          <a:prstGeom prst="upArrowCallou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Pro odkaz na web klikni na obrázek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99393" y="4221088"/>
            <a:ext cx="5512765" cy="830997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Vodní želvy se živí převážně živočišnou potravou, suchozemské většinou rostlinou.</a:t>
            </a:r>
            <a:endParaRPr lang="cs-CZ" sz="2400" dirty="0"/>
          </a:p>
        </p:txBody>
      </p:sp>
      <p:sp>
        <p:nvSpPr>
          <p:cNvPr id="5" name="Tlačítko akce: Video 4">
            <a:hlinkClick r:id="" action="ppaction://noaction" highlightClick="1"/>
            <a:hlinkHover r:id="rId3"/>
          </p:cNvPr>
          <p:cNvSpPr/>
          <p:nvPr/>
        </p:nvSpPr>
        <p:spPr>
          <a:xfrm>
            <a:off x="2643707" y="5778254"/>
            <a:ext cx="1224136" cy="648072"/>
          </a:xfrm>
          <a:prstGeom prst="actionButtonMovi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Krmení želv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6763762" y="1929054"/>
            <a:ext cx="1932875" cy="3149600"/>
            <a:chOff x="6763762" y="1929054"/>
            <a:chExt cx="1932875" cy="3149600"/>
          </a:xfrm>
        </p:grpSpPr>
        <p:pic>
          <p:nvPicPr>
            <p:cNvPr id="11266" name="Picture 2" descr="C:\Users\uzivatel\AppData\Local\Microsoft\Windows\Temporary Internet Files\Content.IE5\ZOW1DX4L\MP900431769[1].jpg">
              <a:hlinkClick r:id="rId4"/>
            </p:cNvPr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95613" y="1929054"/>
              <a:ext cx="1901024" cy="2841823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>
              <a:off x="6763762" y="4770877"/>
              <a:ext cx="710003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dirty="0" smtClean="0"/>
                <a:t>Obr. 18</a:t>
              </a:r>
              <a:endParaRPr lang="cs-CZ" sz="1400" dirty="0"/>
            </a:p>
          </p:txBody>
        </p:sp>
      </p:grpSp>
    </p:spTree>
    <p:extLst>
      <p:ext uri="{BB962C8B-B14F-4D97-AF65-F5344CB8AC3E}">
        <p14:creationId xmlns:p14="http://schemas.microsoft.com/office/powerpoint/2010/main" val="2084953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75869" y="260648"/>
            <a:ext cx="8229600" cy="1143000"/>
          </a:xfr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48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Krokodýlové</a:t>
            </a:r>
            <a:endParaRPr lang="cs-CZ" sz="48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99395" y="1960476"/>
            <a:ext cx="5296741" cy="2308324"/>
          </a:xfrm>
          <a:prstGeom prst="rect">
            <a:avLst/>
          </a:prstGeom>
          <a:noFill/>
          <a:ln>
            <a:solidFill>
              <a:schemeClr val="accent4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400" dirty="0" smtClean="0"/>
              <a:t>Mají tělo pokryté tvrdými šupinami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400" dirty="0" smtClean="0"/>
              <a:t>Mají ostré špičaté zuby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400" dirty="0" smtClean="0"/>
              <a:t>Živí se převážně rybami, ale uloví i větší savce (antilopy, pakoně) a bez problémů napadne i člověka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400" dirty="0" smtClean="0"/>
              <a:t>Pro kladení vajec si staví hnízda</a:t>
            </a:r>
          </a:p>
        </p:txBody>
      </p:sp>
      <p:sp>
        <p:nvSpPr>
          <p:cNvPr id="8" name="Popisek se šipkou nahoru 7">
            <a:hlinkClick r:id="rId2"/>
          </p:cNvPr>
          <p:cNvSpPr/>
          <p:nvPr/>
        </p:nvSpPr>
        <p:spPr>
          <a:xfrm>
            <a:off x="6667291" y="3861087"/>
            <a:ext cx="2185919" cy="1080081"/>
          </a:xfrm>
          <a:prstGeom prst="upArrowCallou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Pro odkaz na web klikni na obrázek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99393" y="4653136"/>
            <a:ext cx="5512765" cy="1200329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Mezi nejznámější zástupce krokodýlů patří:</a:t>
            </a:r>
          </a:p>
          <a:p>
            <a:pPr algn="ctr"/>
            <a:r>
              <a:rPr lang="cs-CZ" sz="2400" b="1" dirty="0" smtClean="0"/>
              <a:t>Krokodýl nilský, aligátor severoamerický, kajman černý</a:t>
            </a:r>
            <a:endParaRPr lang="cs-CZ" sz="2400" b="1" dirty="0"/>
          </a:p>
        </p:txBody>
      </p:sp>
      <p:pic>
        <p:nvPicPr>
          <p:cNvPr id="12291" name="Picture 3" descr="C:\Users\uzivatel\AppData\Local\Microsoft\Windows\Temporary Internet Files\Content.IE5\02KQOVLI\MP900180535[1]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6711" y="1960476"/>
            <a:ext cx="2797043" cy="183677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012158" y="3789871"/>
            <a:ext cx="9361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19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805546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297522"/>
            <a:ext cx="1512168" cy="646331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TEST</a:t>
            </a:r>
            <a:endParaRPr lang="cs-CZ" sz="3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TextovéPole 2">
            <a:hlinkClick r:id="rId2" action="ppaction://hlinksldjump"/>
          </p:cNvPr>
          <p:cNvSpPr txBox="1"/>
          <p:nvPr/>
        </p:nvSpPr>
        <p:spPr>
          <a:xfrm>
            <a:off x="251520" y="1196751"/>
            <a:ext cx="864096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/>
              <a:t>Plazi se dělí na: 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 …………………………     ………………</a:t>
            </a:r>
            <a:r>
              <a:rPr lang="cs-CZ" sz="2400" dirty="0"/>
              <a:t> </a:t>
            </a:r>
            <a:r>
              <a:rPr lang="cs-CZ" sz="2400" dirty="0" smtClean="0"/>
              <a:t> .....................     ……………………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Slepýš křehký patří do skupiny? …………………………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Napiš  jména dvou našich nejznámějších hadů.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………………………………...		………………………………….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Jakou potravou se převážně živí suchozemské želvy?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……………………………………………….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Napiš v jakých světadílech se můžeš v přírodě setkat s krokodýlem.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……………………………………..	……………………………………….</a:t>
            </a:r>
            <a:endParaRPr lang="cs-CZ" sz="2400" dirty="0"/>
          </a:p>
        </p:txBody>
      </p:sp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1403648" y="6453336"/>
            <a:ext cx="1944216" cy="404664"/>
          </a:xfrm>
          <a:prstGeom prst="lef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Použij skryté pero</a:t>
            </a:r>
            <a:endParaRPr lang="cs-CZ" sz="1400" b="1" dirty="0">
              <a:solidFill>
                <a:schemeClr val="tx1"/>
              </a:solidFill>
            </a:endParaRPr>
          </a:p>
        </p:txBody>
      </p:sp>
      <p:pic>
        <p:nvPicPr>
          <p:cNvPr id="13314" name="Picture 2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297522"/>
            <a:ext cx="1006475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pisek se šipkou doprava 4">
            <a:hlinkClick r:id="rId5" action="ppaction://hlinksldjump"/>
          </p:cNvPr>
          <p:cNvSpPr/>
          <p:nvPr/>
        </p:nvSpPr>
        <p:spPr>
          <a:xfrm>
            <a:off x="7380312" y="6275065"/>
            <a:ext cx="1629406" cy="582935"/>
          </a:xfrm>
          <a:prstGeom prst="rightArrowCallout">
            <a:avLst>
              <a:gd name="adj1" fmla="val 25000"/>
              <a:gd name="adj2" fmla="val 25000"/>
              <a:gd name="adj3" fmla="val 25000"/>
              <a:gd name="adj4" fmla="val 78378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KONEC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2904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297522"/>
            <a:ext cx="1512168" cy="64633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TEST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>
            <a:hlinkClick r:id="rId2" action="ppaction://hlinksldjump"/>
          </p:cNvPr>
          <p:cNvSpPr txBox="1"/>
          <p:nvPr/>
        </p:nvSpPr>
        <p:spPr>
          <a:xfrm>
            <a:off x="368758" y="1196752"/>
            <a:ext cx="864096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/>
              <a:t>Plazi se dělí na: 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 …………………………     ………………</a:t>
            </a:r>
            <a:r>
              <a:rPr lang="cs-CZ" sz="2400" dirty="0"/>
              <a:t> </a:t>
            </a:r>
            <a:r>
              <a:rPr lang="cs-CZ" sz="2400" dirty="0" smtClean="0"/>
              <a:t> .....................     ……………………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Slepýš křehký patří do skupiny? …………………………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Napiš  jména dvou našich nejznámějších hadů.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………………………………...		………………………………….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Jakou potravou se převážně živí suchozemské želvy?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……………………………………………….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Napiš v jakých světadílech se můžeš v přírodě setkat s krokodýlem.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……………………………………..	……………………………………….</a:t>
            </a:r>
            <a:endParaRPr lang="cs-CZ" sz="2400" dirty="0"/>
          </a:p>
        </p:txBody>
      </p:sp>
      <p:sp>
        <p:nvSpPr>
          <p:cNvPr id="5" name="Popisek se šipkou doleva 4">
            <a:hlinkClick r:id="rId3" action="ppaction://hlinksldjump"/>
          </p:cNvPr>
          <p:cNvSpPr/>
          <p:nvPr/>
        </p:nvSpPr>
        <p:spPr>
          <a:xfrm>
            <a:off x="7283598" y="6275065"/>
            <a:ext cx="1701414" cy="476672"/>
          </a:xfrm>
          <a:prstGeom prst="leftArrowCallout">
            <a:avLst>
              <a:gd name="adj1" fmla="val 25000"/>
              <a:gd name="adj2" fmla="val 25000"/>
              <a:gd name="adj3" fmla="val 25000"/>
              <a:gd name="adj4" fmla="val 80484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test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9641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1523127"/>
            <a:ext cx="8280920" cy="51706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Obr. 6</a:t>
            </a:r>
          </a:p>
          <a:p>
            <a:r>
              <a:rPr lang="cs-CZ" dirty="0" smtClean="0"/>
              <a:t>BÖHRINGER</a:t>
            </a:r>
            <a:r>
              <a:rPr lang="cs-CZ" dirty="0"/>
              <a:t>, Friedrich. </a:t>
            </a:r>
            <a:r>
              <a:rPr lang="cs-CZ" i="1" dirty="0"/>
              <a:t>Wikipedia.org</a:t>
            </a:r>
            <a:r>
              <a:rPr lang="cs-CZ" dirty="0"/>
              <a:t> [online]. [cit. </a:t>
            </a:r>
            <a:r>
              <a:rPr lang="cs-CZ" dirty="0" smtClean="0"/>
              <a:t>10.8.2011]. </a:t>
            </a:r>
            <a:r>
              <a:rPr lang="cs-CZ" dirty="0"/>
              <a:t>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commons.wikimedia.org/wiki/File:M_Zauneidechse1_Edit1.jpg?uselang=cs</a:t>
            </a:r>
            <a:endParaRPr lang="cs-CZ" dirty="0" smtClean="0"/>
          </a:p>
          <a:p>
            <a:endParaRPr lang="cs-CZ" sz="1200" dirty="0"/>
          </a:p>
          <a:p>
            <a:r>
              <a:rPr lang="cs-CZ" dirty="0" smtClean="0"/>
              <a:t>Obr. 7</a:t>
            </a:r>
          </a:p>
          <a:p>
            <a:r>
              <a:rPr lang="cs-CZ" dirty="0"/>
              <a:t>LOTYS, Ralf. </a:t>
            </a:r>
            <a:r>
              <a:rPr lang="cs-CZ" i="1" dirty="0"/>
              <a:t>Wikipedia.org</a:t>
            </a:r>
            <a:r>
              <a:rPr lang="cs-CZ" dirty="0"/>
              <a:t> [online]. [cit. </a:t>
            </a:r>
            <a:r>
              <a:rPr lang="cs-CZ" dirty="0" smtClean="0"/>
              <a:t>10.8.2011]. </a:t>
            </a:r>
            <a:r>
              <a:rPr lang="cs-CZ" dirty="0"/>
              <a:t>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commons.wikimedia.org/wiki/File:2007-05_Eidechse_02.jpg?uselang=cs</a:t>
            </a:r>
            <a:endParaRPr lang="cs-CZ" dirty="0" smtClean="0"/>
          </a:p>
          <a:p>
            <a:endParaRPr lang="cs-CZ" sz="1200" dirty="0"/>
          </a:p>
          <a:p>
            <a:r>
              <a:rPr lang="cs-CZ" dirty="0" smtClean="0"/>
              <a:t>Obr. 8</a:t>
            </a:r>
          </a:p>
          <a:p>
            <a:r>
              <a:rPr lang="en-US" dirty="0"/>
              <a:t>HAYNOLD, Bernd. </a:t>
            </a:r>
            <a:r>
              <a:rPr lang="en-US" i="1" dirty="0"/>
              <a:t>Wikipedia.org</a:t>
            </a:r>
            <a:r>
              <a:rPr lang="en-US" dirty="0"/>
              <a:t> [online]. [cit. </a:t>
            </a:r>
            <a:r>
              <a:rPr lang="cs-CZ" dirty="0" smtClean="0"/>
              <a:t>10</a:t>
            </a:r>
            <a:r>
              <a:rPr lang="en-US" dirty="0" smtClean="0"/>
              <a:t>.</a:t>
            </a:r>
            <a:r>
              <a:rPr lang="cs-CZ" dirty="0" smtClean="0"/>
              <a:t>8</a:t>
            </a:r>
            <a:r>
              <a:rPr lang="en-US" dirty="0" smtClean="0"/>
              <a:t>.201</a:t>
            </a:r>
            <a:r>
              <a:rPr lang="cs-CZ" dirty="0" smtClean="0"/>
              <a:t>1</a:t>
            </a:r>
            <a:r>
              <a:rPr lang="en-US" dirty="0" smtClean="0"/>
              <a:t>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http://commons.wikimedia.org/wiki/File:Eidechse_080707.jpg?uselang=cs </a:t>
            </a:r>
            <a:endParaRPr lang="cs-CZ" dirty="0" smtClean="0"/>
          </a:p>
          <a:p>
            <a:endParaRPr lang="cs-CZ" sz="1200" dirty="0" smtClean="0"/>
          </a:p>
          <a:p>
            <a:r>
              <a:rPr lang="cs-CZ" dirty="0" smtClean="0"/>
              <a:t>Obr. 9</a:t>
            </a:r>
            <a:endParaRPr lang="cs-CZ" dirty="0"/>
          </a:p>
          <a:p>
            <a:r>
              <a:rPr lang="cs-CZ" dirty="0"/>
              <a:t>SZYDLO, Stanislaw. </a:t>
            </a:r>
            <a:r>
              <a:rPr lang="cs-CZ" i="1" dirty="0"/>
              <a:t>Wikipedia.org</a:t>
            </a:r>
            <a:r>
              <a:rPr lang="cs-CZ" dirty="0"/>
              <a:t> [online]. [cit. </a:t>
            </a:r>
            <a:r>
              <a:rPr lang="cs-CZ" dirty="0" smtClean="0"/>
              <a:t>10.8.2011]. </a:t>
            </a:r>
            <a:r>
              <a:rPr lang="cs-CZ" dirty="0"/>
              <a:t>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commons.wikimedia.org/wiki/File:Zootoca_vivipara-jaszczurka1.jpg?uselang=cs</a:t>
            </a:r>
            <a:endParaRPr lang="cs-CZ" dirty="0" smtClean="0"/>
          </a:p>
          <a:p>
            <a:endParaRPr lang="cs-CZ" sz="1200" dirty="0" smtClean="0"/>
          </a:p>
          <a:p>
            <a:r>
              <a:rPr lang="cs-CZ" dirty="0" smtClean="0"/>
              <a:t>Obr. 10</a:t>
            </a:r>
          </a:p>
          <a:p>
            <a:r>
              <a:rPr lang="cs-CZ" dirty="0" smtClean="0"/>
              <a:t>PETERS</a:t>
            </a:r>
            <a:r>
              <a:rPr lang="cs-CZ" dirty="0"/>
              <a:t>, Kristian. </a:t>
            </a:r>
            <a:r>
              <a:rPr lang="cs-CZ" i="1" dirty="0"/>
              <a:t>Wikipedia.org</a:t>
            </a:r>
            <a:r>
              <a:rPr lang="cs-CZ" dirty="0"/>
              <a:t> [online]. [cit. </a:t>
            </a:r>
            <a:r>
              <a:rPr lang="cs-CZ" dirty="0" smtClean="0"/>
              <a:t>10.8.2011]. </a:t>
            </a:r>
            <a:r>
              <a:rPr lang="cs-CZ" dirty="0"/>
              <a:t>Dostupný na WWW: http://commons.wikimedia.org/wiki/File:Anguis_fragilis.jpeg?uselang=cs </a:t>
            </a:r>
            <a:endParaRPr lang="cs-CZ" dirty="0" smtClean="0"/>
          </a:p>
        </p:txBody>
      </p:sp>
      <p:sp>
        <p:nvSpPr>
          <p:cNvPr id="3" name="Obdélník 2"/>
          <p:cNvSpPr/>
          <p:nvPr/>
        </p:nvSpPr>
        <p:spPr>
          <a:xfrm>
            <a:off x="539552" y="836712"/>
            <a:ext cx="344075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Obr.: 1, 2, 3, 4, 5, 12, 14, 18, 19</a:t>
            </a:r>
          </a:p>
          <a:p>
            <a:r>
              <a:rPr lang="cs-CZ" dirty="0" smtClean="0"/>
              <a:t>http</a:t>
            </a:r>
            <a:r>
              <a:rPr lang="cs-CZ" dirty="0"/>
              <a:t>://office.microsoft.com/klipart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242387" y="188640"/>
            <a:ext cx="2160240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Zdroje a citace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548680"/>
            <a:ext cx="8352928" cy="60324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Obr. 11</a:t>
            </a:r>
          </a:p>
          <a:p>
            <a:r>
              <a:rPr lang="cs-CZ" dirty="0" smtClean="0"/>
              <a:t>BODLINA</a:t>
            </a:r>
            <a:r>
              <a:rPr lang="cs-CZ" dirty="0"/>
              <a:t>. </a:t>
            </a:r>
            <a:r>
              <a:rPr lang="cs-CZ" i="1" dirty="0"/>
              <a:t>Wikipedia.org</a:t>
            </a:r>
            <a:r>
              <a:rPr lang="cs-CZ" dirty="0"/>
              <a:t> [online]. [cit. </a:t>
            </a:r>
            <a:r>
              <a:rPr lang="cs-CZ" dirty="0" smtClean="0"/>
              <a:t>10.8.2011]. </a:t>
            </a:r>
            <a:r>
              <a:rPr lang="cs-CZ" dirty="0"/>
              <a:t>Dostupný na WWW: http://cs.wikipedia.org/wiki/Soubor:Varanus_komodoensis.jpg </a:t>
            </a:r>
            <a:endParaRPr lang="cs-CZ" dirty="0" smtClean="0"/>
          </a:p>
          <a:p>
            <a:endParaRPr lang="cs-CZ" sz="1200" dirty="0"/>
          </a:p>
          <a:p>
            <a:r>
              <a:rPr lang="cs-CZ" dirty="0" smtClean="0"/>
              <a:t>Obr. 13</a:t>
            </a:r>
          </a:p>
          <a:p>
            <a:r>
              <a:rPr lang="cs-CZ" dirty="0"/>
              <a:t>MEHLFÜHRER, Christian. </a:t>
            </a:r>
            <a:r>
              <a:rPr lang="cs-CZ" i="1" dirty="0"/>
              <a:t>Wikipedia.org</a:t>
            </a:r>
            <a:r>
              <a:rPr lang="cs-CZ" dirty="0"/>
              <a:t> [online]. [cit. </a:t>
            </a:r>
            <a:r>
              <a:rPr lang="cs-CZ" dirty="0" smtClean="0"/>
              <a:t>10.8.2011]. </a:t>
            </a:r>
            <a:r>
              <a:rPr lang="cs-CZ" dirty="0"/>
              <a:t>Dostupný na WWW: http://cs.wikipedia.org/wiki/Soubor:MC_Siedleragame.jpg </a:t>
            </a:r>
            <a:endParaRPr lang="cs-CZ" dirty="0" smtClean="0"/>
          </a:p>
          <a:p>
            <a:endParaRPr lang="cs-CZ" sz="1400" dirty="0" smtClean="0"/>
          </a:p>
          <a:p>
            <a:r>
              <a:rPr lang="cs-CZ" dirty="0" smtClean="0"/>
              <a:t>Obr. 15</a:t>
            </a:r>
            <a:endParaRPr lang="cs-CZ" dirty="0"/>
          </a:p>
          <a:p>
            <a:r>
              <a:rPr lang="nl-NL" dirty="0"/>
              <a:t>BERGSTEN, Jonas. </a:t>
            </a:r>
            <a:r>
              <a:rPr lang="nl-NL" i="1" dirty="0"/>
              <a:t>Wikipedia.org</a:t>
            </a:r>
            <a:r>
              <a:rPr lang="nl-NL" dirty="0"/>
              <a:t> [online]. [cit. </a:t>
            </a:r>
            <a:r>
              <a:rPr lang="nl-NL" dirty="0" smtClean="0"/>
              <a:t>1</a:t>
            </a:r>
            <a:r>
              <a:rPr lang="cs-CZ" dirty="0" smtClean="0"/>
              <a:t>0</a:t>
            </a:r>
            <a:r>
              <a:rPr lang="nl-NL" dirty="0" smtClean="0"/>
              <a:t>.</a:t>
            </a:r>
            <a:r>
              <a:rPr lang="cs-CZ" dirty="0" smtClean="0"/>
              <a:t>8</a:t>
            </a:r>
            <a:r>
              <a:rPr lang="nl-NL" dirty="0" smtClean="0"/>
              <a:t>.201</a:t>
            </a:r>
            <a:r>
              <a:rPr lang="cs-CZ" dirty="0" smtClean="0"/>
              <a:t>1</a:t>
            </a:r>
            <a:r>
              <a:rPr lang="nl-NL" dirty="0" smtClean="0"/>
              <a:t>]. </a:t>
            </a:r>
            <a:r>
              <a:rPr lang="nl-NL" dirty="0"/>
              <a:t>Dostupný na WWW: </a:t>
            </a:r>
            <a:r>
              <a:rPr lang="nl-NL" dirty="0">
                <a:hlinkClick r:id="rId2"/>
              </a:rPr>
              <a:t>http://</a:t>
            </a:r>
            <a:r>
              <a:rPr lang="nl-NL" dirty="0" smtClean="0">
                <a:hlinkClick r:id="rId2"/>
              </a:rPr>
              <a:t>commons.wikimedia.org/wiki/File:Natrix_natrix_20060810_002.jpg?uselang=cs</a:t>
            </a:r>
            <a:endParaRPr lang="cs-CZ" dirty="0" smtClean="0"/>
          </a:p>
          <a:p>
            <a:endParaRPr lang="cs-CZ" sz="1400" dirty="0"/>
          </a:p>
          <a:p>
            <a:r>
              <a:rPr lang="cs-CZ" dirty="0"/>
              <a:t>Obr. 16</a:t>
            </a:r>
          </a:p>
          <a:p>
            <a:r>
              <a:rPr lang="cs-CZ" dirty="0"/>
              <a:t>FRIC, Zdeněk. </a:t>
            </a:r>
            <a:r>
              <a:rPr lang="cs-CZ" i="1" dirty="0"/>
              <a:t>Wikipedia.org</a:t>
            </a:r>
            <a:r>
              <a:rPr lang="cs-CZ" dirty="0"/>
              <a:t> [online]. [cit. </a:t>
            </a:r>
            <a:r>
              <a:rPr lang="cs-CZ" dirty="0" smtClean="0"/>
              <a:t>10.8.2011]. </a:t>
            </a:r>
            <a:r>
              <a:rPr lang="cs-CZ" dirty="0"/>
              <a:t>Dostupný na WWW: http://cs.wikipedia.org/wiki/Soubor:Viperaberus1.jpg </a:t>
            </a:r>
            <a:endParaRPr lang="cs-CZ" dirty="0" smtClean="0"/>
          </a:p>
          <a:p>
            <a:endParaRPr lang="cs-CZ" sz="1400" dirty="0" smtClean="0"/>
          </a:p>
          <a:p>
            <a:r>
              <a:rPr lang="cs-CZ" dirty="0" smtClean="0"/>
              <a:t>Obr. 17</a:t>
            </a:r>
            <a:endParaRPr lang="cs-CZ" dirty="0"/>
          </a:p>
          <a:p>
            <a:r>
              <a:rPr lang="cs-CZ" dirty="0"/>
              <a:t>STOEGA. </a:t>
            </a:r>
            <a:r>
              <a:rPr lang="cs-CZ" i="1" dirty="0"/>
              <a:t>Wikipedia.org</a:t>
            </a:r>
            <a:r>
              <a:rPr lang="cs-CZ" dirty="0"/>
              <a:t> [online]. [cit. </a:t>
            </a:r>
            <a:r>
              <a:rPr lang="cs-CZ" dirty="0" smtClean="0"/>
              <a:t>10.8.2011]. </a:t>
            </a:r>
            <a:r>
              <a:rPr lang="cs-CZ" dirty="0"/>
              <a:t>Dostupný na WWW: http://commons.wikimedia.org/wiki/File:Ringelnatter_im_Wald.JPG?uselang=cs </a:t>
            </a:r>
          </a:p>
          <a:p>
            <a:endParaRPr lang="cs-CZ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842668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1114</Words>
  <Application>Microsoft Office PowerPoint</Application>
  <PresentationFormat>Předvádění na obrazovce (4:3)</PresentationFormat>
  <Paragraphs>186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19</vt:i4>
      </vt:variant>
    </vt:vector>
  </HeadingPairs>
  <TitlesOfParts>
    <vt:vector size="21" baseType="lpstr">
      <vt:lpstr>Motiv sady Office</vt:lpstr>
      <vt:lpstr>1_Motiv sady Office</vt:lpstr>
      <vt:lpstr>Plazi VY_52_INOVACE_1A_27 Číslo projektu: CZ.1.07/1.5.00/34.1056</vt:lpstr>
      <vt:lpstr>Prezentace aplikace PowerPoint</vt:lpstr>
      <vt:lpstr>Základní znaky plazů</vt:lpstr>
      <vt:lpstr>Rozdělení plazů</vt:lpstr>
      <vt:lpstr>Ještěři</vt:lpstr>
      <vt:lpstr>Prezentace aplikace PowerPoint</vt:lpstr>
      <vt:lpstr>Prezentace aplikace PowerPoint</vt:lpstr>
      <vt:lpstr>Prezentace aplikace PowerPoint</vt:lpstr>
      <vt:lpstr>Hadi</vt:lpstr>
      <vt:lpstr>Prezentace aplikace PowerPoint</vt:lpstr>
      <vt:lpstr>Prezentace aplikace PowerPoint</vt:lpstr>
      <vt:lpstr>Prezentace aplikace PowerPoint</vt:lpstr>
      <vt:lpstr>Prezentace aplikace PowerPoint</vt:lpstr>
      <vt:lpstr>Želvy</vt:lpstr>
      <vt:lpstr>Krokodýlové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2011-07-01T16:37:14Z</dcterms:created>
  <dcterms:modified xsi:type="dcterms:W3CDTF">2013-01-12T01:51:46Z</dcterms:modified>
</cp:coreProperties>
</file>