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5" r:id="rId4"/>
    <p:sldId id="276" r:id="rId5"/>
    <p:sldId id="27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54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223"/>
    </mc:Choice>
    <mc:Fallback xmlns="">
      <p:transition spd="slow" advClick="0" advTm="1222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Paralelní obvod RL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404664"/>
            <a:ext cx="4129656" cy="5706960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Teoretický úvod</a:t>
            </a:r>
            <a:endParaRPr lang="cs-CZ" sz="1200" b="1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Při paralelním spojení ideálních obvodových prvků je patrné, že </a:t>
            </a:r>
            <a:r>
              <a:rPr lang="cs-CZ" sz="1100" b="1" dirty="0"/>
              <a:t>napětí je vždy na všech prvcích stejné</a:t>
            </a:r>
            <a:r>
              <a:rPr lang="cs-CZ" sz="1100" dirty="0"/>
              <a:t>, ale proudy se dělí do příslušných větví.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Při řešení paralelně zapojených obvodů vycházíme z </a:t>
            </a:r>
            <a:r>
              <a:rPr lang="cs-CZ" sz="1100" b="1" dirty="0"/>
              <a:t>I. </a:t>
            </a:r>
            <a:r>
              <a:rPr lang="cs-CZ" sz="1100" b="1" dirty="0" err="1"/>
              <a:t>Kirchhoffova</a:t>
            </a:r>
            <a:r>
              <a:rPr lang="cs-CZ" sz="1100" b="1" dirty="0"/>
              <a:t> zákona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Dále budeme užívat převrácených hodnot odporu R, reaktance X</a:t>
            </a:r>
            <a:r>
              <a:rPr lang="cs-CZ" sz="1100" baseline="-25000" dirty="0"/>
              <a:t>L</a:t>
            </a:r>
            <a:r>
              <a:rPr lang="cs-CZ" sz="1100" dirty="0"/>
              <a:t>, X</a:t>
            </a:r>
            <a:r>
              <a:rPr lang="cs-CZ" sz="1100" baseline="-25000" dirty="0"/>
              <a:t>C</a:t>
            </a:r>
            <a:r>
              <a:rPr lang="cs-CZ" sz="1100" dirty="0"/>
              <a:t> a impedance Z - </a:t>
            </a:r>
            <a:r>
              <a:rPr lang="cs-CZ" sz="1100" b="1" dirty="0"/>
              <a:t>vodivost G (konduktance), susceptance B</a:t>
            </a:r>
            <a:r>
              <a:rPr lang="cs-CZ" sz="1100" b="1" baseline="-25000" dirty="0"/>
              <a:t>L</a:t>
            </a:r>
            <a:r>
              <a:rPr lang="cs-CZ" sz="1100" b="1" dirty="0"/>
              <a:t>, B</a:t>
            </a:r>
            <a:r>
              <a:rPr lang="cs-CZ" sz="1100" b="1" baseline="-25000" dirty="0"/>
              <a:t>C</a:t>
            </a:r>
            <a:r>
              <a:rPr lang="cs-CZ" sz="1100" b="1" dirty="0"/>
              <a:t> a admitance Y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Všechny veličiny mají jednotku siemens. Platí následující vztahy: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G = 1/R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B</a:t>
            </a:r>
            <a:r>
              <a:rPr lang="cs-CZ" sz="1100" b="1" baseline="-25000" dirty="0"/>
              <a:t>L</a:t>
            </a:r>
            <a:r>
              <a:rPr lang="cs-CZ" sz="1100" b="1" dirty="0"/>
              <a:t> = 1/X</a:t>
            </a:r>
            <a:r>
              <a:rPr lang="cs-CZ" sz="1100" b="1" baseline="-25000" dirty="0"/>
              <a:t>L</a:t>
            </a:r>
            <a:endParaRPr lang="cs-CZ" sz="1100" b="1" dirty="0"/>
          </a:p>
          <a:p>
            <a:pPr algn="just">
              <a:lnSpc>
                <a:spcPct val="150000"/>
              </a:lnSpc>
            </a:pPr>
            <a:r>
              <a:rPr lang="cs-CZ" sz="1100" b="1" dirty="0" smtClean="0"/>
              <a:t>Y </a:t>
            </a:r>
            <a:r>
              <a:rPr lang="cs-CZ" sz="1100" b="1" dirty="0"/>
              <a:t>= 1/Z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Při paralelním spojení ideálního rezistoru a ideální cívky, vycházíme z </a:t>
            </a:r>
            <a:r>
              <a:rPr lang="cs-CZ" sz="1100" dirty="0" err="1"/>
              <a:t>fázorového</a:t>
            </a:r>
            <a:r>
              <a:rPr lang="cs-CZ" sz="1100" dirty="0"/>
              <a:t> diagramu, který je na </a:t>
            </a:r>
            <a:r>
              <a:rPr lang="cs-CZ" sz="1100" dirty="0" smtClean="0"/>
              <a:t>obrázku.</a:t>
            </a:r>
            <a:r>
              <a:rPr lang="cs-CZ" sz="1100" dirty="0"/>
              <a:t> </a:t>
            </a:r>
            <a:r>
              <a:rPr lang="cs-CZ" sz="1100" b="1" dirty="0"/>
              <a:t>Proud na cívce se zpožďuje za napětím o 90 stupňů</a:t>
            </a:r>
            <a:r>
              <a:rPr lang="cs-CZ" sz="1100" dirty="0"/>
              <a:t>. Z I. </a:t>
            </a:r>
            <a:r>
              <a:rPr lang="cs-CZ" sz="1100" dirty="0" err="1"/>
              <a:t>Kirchhoffova</a:t>
            </a:r>
            <a:r>
              <a:rPr lang="cs-CZ" sz="1100" dirty="0"/>
              <a:t> zákona pak </a:t>
            </a:r>
            <a:r>
              <a:rPr lang="cs-CZ" sz="1100" dirty="0" smtClean="0"/>
              <a:t>plyne:</a:t>
            </a: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b="1" dirty="0"/>
          </a:p>
          <a:p>
            <a:pPr marL="0" indent="0" algn="just">
              <a:lnSpc>
                <a:spcPct val="140000"/>
              </a:lnSpc>
              <a:buNone/>
            </a:pPr>
            <a:endParaRPr lang="cs-CZ" sz="4400" dirty="0">
              <a:latin typeface="+mj-lt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404664"/>
                <a:ext cx="8018088" cy="570696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1100" dirty="0" smtClean="0"/>
                  <a:t> 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1200" b="1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1200" b="1" i="1" smtClean="0">
                            <a:latin typeface="Cambria Math"/>
                          </a:rPr>
                          <m:t>𝑰</m:t>
                        </m:r>
                      </m:e>
                    </m:acc>
                    <m:r>
                      <a:rPr lang="cs-CZ" sz="1200" b="1" i="1" smtClean="0">
                        <a:latin typeface="Cambria Math"/>
                      </a:rPr>
                      <m:t>= </m:t>
                    </m:r>
                    <m:acc>
                      <m:accPr>
                        <m:chr m:val="̅"/>
                        <m:ctrlPr>
                          <a:rPr lang="cs-CZ" sz="1200" b="1" i="1" smtClean="0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12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200" b="1" i="1" smtClean="0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1200" b="1" i="1" smtClean="0">
                                <a:latin typeface="Cambria Math"/>
                              </a:rPr>
                              <m:t>𝑹</m:t>
                            </m:r>
                          </m:sub>
                        </m:sSub>
                      </m:e>
                    </m:acc>
                    <m:r>
                      <a:rPr lang="cs-CZ" sz="1200" b="1" i="1" smtClean="0">
                        <a:latin typeface="Cambria Math"/>
                      </a:rPr>
                      <m:t>+ </m:t>
                    </m:r>
                    <m:acc>
                      <m:accPr>
                        <m:chr m:val="̅"/>
                        <m:ctrlPr>
                          <a:rPr lang="cs-CZ" sz="1200" b="1" i="1" smtClean="0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12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200" b="1" i="1" smtClean="0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sz="1200" b="1" i="1" smtClean="0">
                                <a:latin typeface="Cambria Math"/>
                              </a:rPr>
                              <m:t>𝑳</m:t>
                            </m:r>
                          </m:sub>
                        </m:sSub>
                      </m:e>
                    </m:acc>
                  </m:oMath>
                </a14:m>
                <a:r>
                  <a:rPr lang="cs-CZ" sz="1200" b="1" dirty="0" smtClean="0"/>
                  <a:t> </a:t>
                </a:r>
                <a:r>
                  <a:rPr lang="cs-CZ" sz="1100" dirty="0" smtClean="0"/>
                  <a:t>a</a:t>
                </a:r>
                <a:r>
                  <a:rPr lang="cs-CZ" sz="1200" b="1" dirty="0" smtClean="0"/>
                  <a:t> </a:t>
                </a:r>
                <a:r>
                  <a:rPr lang="cs-CZ" sz="1100" dirty="0" smtClean="0"/>
                  <a:t>dále </a:t>
                </a:r>
                <a:r>
                  <a:rPr lang="cs-CZ" sz="1100" dirty="0"/>
                  <a:t>pak z </a:t>
                </a:r>
                <a:r>
                  <a:rPr lang="cs-CZ" sz="1100" dirty="0" err="1"/>
                  <a:t>fázorového</a:t>
                </a:r>
                <a:r>
                  <a:rPr lang="cs-CZ" sz="1100" dirty="0"/>
                  <a:t> diagramu </a:t>
                </a:r>
                <a:r>
                  <a:rPr lang="cs-CZ" sz="1100" dirty="0" smtClean="0"/>
                  <a:t>platí, že velikosti </a:t>
                </a:r>
                <a:r>
                  <a:rPr lang="cs-CZ" sz="1100" dirty="0"/>
                  <a:t>jednotlivých proudů vypočítáme za pomoci Pythagorovy věty, protože je musíme sčítat vektorově.</a:t>
                </a:r>
                <a:endParaRPr lang="cs-CZ" sz="11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1100" b="1" dirty="0" smtClean="0"/>
                  <a:t>I</a:t>
                </a:r>
                <a:r>
                  <a:rPr lang="cs-CZ" sz="1100" b="1" baseline="30000" dirty="0" smtClean="0"/>
                  <a:t>2</a:t>
                </a:r>
                <a:r>
                  <a:rPr lang="cs-CZ" sz="1100" b="1" dirty="0"/>
                  <a:t> = I</a:t>
                </a:r>
                <a:r>
                  <a:rPr lang="cs-CZ" sz="1100" b="1" baseline="-25000" dirty="0"/>
                  <a:t>R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 + </a:t>
                </a:r>
                <a:r>
                  <a:rPr lang="cs-CZ" sz="1100" b="1" dirty="0" smtClean="0"/>
                  <a:t>I</a:t>
                </a:r>
                <a:r>
                  <a:rPr lang="cs-CZ" sz="1100" b="1" baseline="-25000" dirty="0" smtClean="0"/>
                  <a:t>L</a:t>
                </a:r>
                <a:r>
                  <a:rPr lang="cs-CZ" sz="1100" b="1" baseline="30000" dirty="0" smtClean="0"/>
                  <a:t>2  </a:t>
                </a:r>
                <a:r>
                  <a:rPr lang="cs-CZ" sz="1100" b="1" dirty="0" smtClean="0"/>
                  <a:t>z tohoto vztahu lze vypočítat celkový proud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𝑰</m:t>
                      </m:r>
                      <m:r>
                        <a:rPr lang="cs-CZ" sz="1400" b="1" i="1" smtClean="0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𝑰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𝑰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𝑳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14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1100" b="1" dirty="0" smtClean="0"/>
                  <a:t>I</a:t>
                </a:r>
                <a:r>
                  <a:rPr lang="cs-CZ" sz="1100" b="1" baseline="-25000" dirty="0" smtClean="0"/>
                  <a:t>R</a:t>
                </a:r>
                <a:r>
                  <a:rPr lang="cs-CZ" sz="1100" b="1" dirty="0"/>
                  <a:t> = G.U = U/R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1100" b="1" dirty="0"/>
                  <a:t>I</a:t>
                </a:r>
                <a:r>
                  <a:rPr lang="cs-CZ" sz="1100" b="1" baseline="-25000" dirty="0"/>
                  <a:t>L</a:t>
                </a:r>
                <a:r>
                  <a:rPr lang="cs-CZ" sz="1100" b="1" dirty="0"/>
                  <a:t> = B</a:t>
                </a:r>
                <a:r>
                  <a:rPr lang="cs-CZ" sz="1100" b="1" baseline="-25000" dirty="0"/>
                  <a:t>L</a:t>
                </a:r>
                <a:r>
                  <a:rPr lang="cs-CZ" sz="1100" b="1" dirty="0"/>
                  <a:t>.U = U/X</a:t>
                </a:r>
                <a:r>
                  <a:rPr lang="cs-CZ" sz="1100" b="1" baseline="-25000" dirty="0"/>
                  <a:t>L</a:t>
                </a:r>
                <a:endParaRPr lang="cs-CZ" sz="11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1100" b="1" dirty="0"/>
                  <a:t>I = Y.U = U/Z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1100" b="1" dirty="0"/>
                  <a:t>po dosazení: U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.Y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 = G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.U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 + B</a:t>
                </a:r>
                <a:r>
                  <a:rPr lang="cs-CZ" sz="1100" b="1" baseline="-25000" dirty="0"/>
                  <a:t>L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.U</a:t>
                </a:r>
                <a:r>
                  <a:rPr lang="cs-CZ" sz="1100" b="1" baseline="30000" dirty="0"/>
                  <a:t>2</a:t>
                </a:r>
                <a:endParaRPr lang="cs-CZ" sz="11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1100" b="1" dirty="0"/>
                  <a:t>vydělením rovnice U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: </a:t>
                </a:r>
                <a:br>
                  <a:rPr lang="cs-CZ" sz="1100" b="1" dirty="0"/>
                </a:br>
                <a:r>
                  <a:rPr lang="cs-CZ" sz="1100" b="1" dirty="0"/>
                  <a:t/>
                </a:r>
                <a:br>
                  <a:rPr lang="cs-CZ" sz="1100" b="1" dirty="0"/>
                </a:br>
                <a:r>
                  <a:rPr lang="cs-CZ" sz="1100" b="1" dirty="0"/>
                  <a:t>Y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 = G</a:t>
                </a:r>
                <a:r>
                  <a:rPr lang="cs-CZ" sz="1100" b="1" baseline="30000" dirty="0"/>
                  <a:t>2</a:t>
                </a:r>
                <a:r>
                  <a:rPr lang="cs-CZ" sz="1100" b="1" dirty="0"/>
                  <a:t> + </a:t>
                </a:r>
                <a:r>
                  <a:rPr lang="cs-CZ" sz="1100" b="1" dirty="0" smtClean="0"/>
                  <a:t>B</a:t>
                </a:r>
                <a:r>
                  <a:rPr lang="cs-CZ" sz="1100" b="1" baseline="-25000" dirty="0" smtClean="0"/>
                  <a:t>L</a:t>
                </a:r>
                <a:r>
                  <a:rPr lang="cs-CZ" sz="1100" b="1" baseline="30000" dirty="0" smtClean="0"/>
                  <a:t>2 </a:t>
                </a:r>
                <a:r>
                  <a:rPr lang="cs-CZ" sz="1100" b="1" dirty="0" smtClean="0"/>
                  <a:t>z</a:t>
                </a:r>
                <a:r>
                  <a:rPr lang="cs-CZ" sz="1100" b="1" baseline="30000" dirty="0" smtClean="0"/>
                  <a:t> </a:t>
                </a:r>
                <a:r>
                  <a:rPr lang="cs-CZ" sz="1100" b="1" dirty="0" smtClean="0"/>
                  <a:t>tohoto vztahu vypočteme admitanci obvodu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1" i="1" smtClean="0">
                          <a:latin typeface="Cambria Math"/>
                        </a:rPr>
                        <m:t>𝒀</m:t>
                      </m:r>
                      <m:r>
                        <a:rPr lang="cs-CZ" sz="1200" b="1" i="1" smtClean="0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2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200" b="1" i="1" smtClean="0">
                                  <a:latin typeface="Cambria Math"/>
                                </a:rPr>
                                <m:t>𝑮</m:t>
                              </m:r>
                            </m:e>
                            <m:sup>
                              <m:r>
                                <a:rPr lang="cs-CZ" sz="12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200" b="1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2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12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200" b="1" i="1" smtClean="0">
                                      <a:latin typeface="Cambria Math"/>
                                    </a:rPr>
                                    <m:t>𝑩</m:t>
                                  </m:r>
                                </m:e>
                                <m:sub>
                                  <m:r>
                                    <a:rPr lang="cs-CZ" sz="1200" b="1" i="1" smtClean="0">
                                      <a:latin typeface="Cambria Math"/>
                                    </a:rPr>
                                    <m:t>𝑳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12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1200" b="1" dirty="0"/>
              </a:p>
              <a:p>
                <a:pPr>
                  <a:lnSpc>
                    <a:spcPct val="150000"/>
                  </a:lnSpc>
                </a:pPr>
                <a:r>
                  <a:rPr lang="cs-CZ" sz="1100" dirty="0" smtClean="0"/>
                  <a:t>Fázový </a:t>
                </a:r>
                <a:r>
                  <a:rPr lang="cs-CZ" sz="1100" dirty="0"/>
                  <a:t>posun mezi výsledným proudem a napětím zjistíme použitím goniometrických funkcí</a:t>
                </a:r>
                <a:r>
                  <a:rPr lang="cs-CZ" sz="1100" dirty="0" smtClean="0"/>
                  <a:t>. Vztahy jsou uvedeny na obrázku.</a:t>
                </a:r>
                <a:endParaRPr lang="cs-CZ" sz="1100" dirty="0"/>
              </a:p>
              <a:p>
                <a:pPr marL="0" indent="0" algn="just">
                  <a:lnSpc>
                    <a:spcPct val="140000"/>
                  </a:lnSpc>
                  <a:buNone/>
                </a:pPr>
                <a:endParaRPr lang="cs-CZ" sz="4400" dirty="0">
                  <a:latin typeface="+mj-lt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404664"/>
                <a:ext cx="8018088" cy="57069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57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476672"/>
            <a:ext cx="8018088" cy="570696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200" b="1" dirty="0">
                <a:cs typeface="Arial" pitchFamily="34" charset="0"/>
              </a:rPr>
              <a:t>Příklady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Ke zdroji napětí 100 V s frekvencí 100 Hz je připojen paralelně ideální rezistor R = 20 ohm s cívkou L = 40 </a:t>
            </a:r>
            <a:r>
              <a:rPr lang="cs-CZ" sz="1100" dirty="0" err="1"/>
              <a:t>mH</a:t>
            </a:r>
            <a:r>
              <a:rPr lang="cs-CZ" sz="1100" dirty="0"/>
              <a:t>. Vypočítejte proud procházející rezistorem a cívkou, celkový proud v obvodu, admitanci a impedanci obvodu a fázový posun mezi napětím a celkovým proudem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</a:rPr>
              <a:t>Rezistor 5 </a:t>
            </a:r>
            <a:r>
              <a:rPr lang="cs-CZ" sz="1100" dirty="0" smtClean="0">
                <a:latin typeface="+mj-lt"/>
                <a:sym typeface="Symbol"/>
              </a:rPr>
              <a:t> a cívka 264 H jsou spojeny paralelně na zdroj s frekvencí 4 000 Hz. Cívkou protéká proud 60 mA a celkový proud ze zdroje je 100 mA. Určete proud procházející rezistorem, admitanci a impedanci obvodu, napětí zdroje a fázový posun.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  <a:sym typeface="Symbol"/>
              </a:rPr>
              <a:t>Admitance paralelního obvodu rezistoru a cívky je 0,002 S, rezistor má odpor 1000 </a:t>
            </a:r>
            <a:r>
              <a:rPr lang="cs-CZ" sz="1100" dirty="0" smtClean="0">
                <a:sym typeface="Symbol"/>
              </a:rPr>
              <a:t>, celkový proud je 385 mA a frekvence 1 500 Hz. Vypočítejte další parametry obvodu.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  <a:sym typeface="Symbol"/>
              </a:rPr>
              <a:t>V paralelním spojení ideálního rezistoru a ideální cívky prochází rezistorem proud 12 mA, cívkou 5 mA, napětí zdroje je 24 V a frekvence 400 Hz. Vypočtěte odpor rezistoru, indukčnost cívky, celkový proud a fázový posun.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latin typeface="+mj-lt"/>
                <a:sym typeface="Symbol"/>
              </a:rPr>
              <a:t>V paralelním obvodu rezistoru a cívky je celkový proud 1 A, frekvence 500 Hz, odpor rezistoru 4</a:t>
            </a:r>
            <a:r>
              <a:rPr lang="cs-CZ" sz="1100" dirty="0">
                <a:sym typeface="Symbol"/>
              </a:rPr>
              <a:t> </a:t>
            </a:r>
            <a:r>
              <a:rPr lang="cs-CZ" sz="1100" dirty="0" smtClean="0">
                <a:sym typeface="Symbol"/>
              </a:rPr>
              <a:t>, indukčnost cívky 2mH. Vypočítejte proudy, které protékají rezistorem a cívkou, napětí zdroje a </a:t>
            </a:r>
            <a:r>
              <a:rPr lang="cs-CZ" sz="1100" smtClean="0">
                <a:sym typeface="Symbol"/>
              </a:rPr>
              <a:t>fázový posun.</a:t>
            </a:r>
            <a:r>
              <a:rPr lang="cs-CZ" sz="1100" smtClean="0">
                <a:latin typeface="+mj-lt"/>
                <a:sym typeface="Symbol"/>
              </a:rPr>
              <a:t> </a:t>
            </a:r>
            <a:endParaRPr lang="cs-CZ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5956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4"/>
    </mc:Choice>
    <mc:Fallback xmlns=""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65104"/>
            <a:ext cx="8183880" cy="1512167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6004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Materiál lze použít pro výuku elektrotechniky - obvodů střídavého proudu  - </a:t>
            </a:r>
            <a:r>
              <a:rPr lang="cs-CZ" sz="1200" b="1" dirty="0" smtClean="0">
                <a:solidFill>
                  <a:srgbClr val="002060"/>
                </a:solidFill>
              </a:rPr>
              <a:t>paralelního </a:t>
            </a:r>
            <a:r>
              <a:rPr lang="cs-CZ" sz="1200" b="1" dirty="0">
                <a:solidFill>
                  <a:srgbClr val="002060"/>
                </a:solidFill>
              </a:rPr>
              <a:t>spojení rezistoru a cívky.</a:t>
            </a: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V první části jsou teoretické základy probírané látky, kde  žáci využijí znalostí z minulých kapitol a uvědomují si základní vztahy mezi elektrotechnickými veličinami v obvodech se základními obvodovými prvky.</a:t>
            </a: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Na konci jsou příklady, které žáci vypracují samostatně nebo je možné je využít při zkoušení jednotlivců za použití interaktivní tabule. </a:t>
            </a:r>
          </a:p>
          <a:p>
            <a:pPr algn="just">
              <a:lnSpc>
                <a:spcPct val="170000"/>
              </a:lnSpc>
            </a:pPr>
            <a:r>
              <a:rPr lang="cs-CZ" sz="1200" b="1" dirty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2881</TotalTime>
  <Words>340</Words>
  <Application>Microsoft Office PowerPoint</Application>
  <PresentationFormat>Předvádění na obrazovce (4:3)</PresentationFormat>
  <Paragraphs>39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218</cp:revision>
  <dcterms:created xsi:type="dcterms:W3CDTF">2012-04-15T15:58:10Z</dcterms:created>
  <dcterms:modified xsi:type="dcterms:W3CDTF">2013-01-12T12:31:55Z</dcterms:modified>
</cp:coreProperties>
</file>