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6" r:id="rId2"/>
    <p:sldId id="256" r:id="rId3"/>
    <p:sldId id="275" r:id="rId4"/>
    <p:sldId id="276" r:id="rId5"/>
    <p:sldId id="277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546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2223"/>
    </mc:Choice>
    <mc:Fallback xmlns="">
      <p:transition spd="slow" advClick="0" advTm="12223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Střídavý proud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685032"/>
            <a:ext cx="8352928" cy="91440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Paralelní obvod RC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514352" y="404664"/>
                <a:ext cx="4129656" cy="5706960"/>
              </a:xfrm>
            </p:spPr>
            <p:txBody>
              <a:bodyPr>
                <a:normAutofit/>
              </a:bodyPr>
              <a:lstStyle/>
              <a:p>
                <a:r>
                  <a:rPr lang="cs-CZ" sz="1200" b="1" dirty="0" smtClean="0"/>
                  <a:t>Teoretický úvod</a:t>
                </a:r>
                <a:endParaRPr lang="cs-CZ" sz="1200" b="1" dirty="0"/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/>
                  <a:t>Při paralelním spojení ideálního rezistoru a kondenzátoru vycházíme ze stejných předpokladů, jako v minulém případě.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/>
                  <a:t>Napětí na obou prvcích je společné a celkový proud se dělí do dvou větví.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/>
                  <a:t>Dále pak vidíme, že v tomto případě </a:t>
                </a:r>
                <a:r>
                  <a:rPr lang="cs-CZ" sz="1100" b="1" dirty="0"/>
                  <a:t>proud na ideálním kondenzátoru předbíhá napětí o 90 stupňů</a:t>
                </a:r>
                <a:r>
                  <a:rPr lang="cs-CZ" sz="1100" dirty="0"/>
                  <a:t>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/>
                  <a:t>Z </a:t>
                </a:r>
                <a:r>
                  <a:rPr lang="cs-CZ" sz="1100" dirty="0" err="1"/>
                  <a:t>fázorového</a:t>
                </a:r>
                <a:r>
                  <a:rPr lang="cs-CZ" sz="1100" dirty="0"/>
                  <a:t> diagramu, který je na </a:t>
                </a:r>
                <a:r>
                  <a:rPr lang="cs-CZ" sz="1100" dirty="0" smtClean="0"/>
                  <a:t>obrázku, </a:t>
                </a:r>
                <a:r>
                  <a:rPr lang="cs-CZ" sz="1100" dirty="0"/>
                  <a:t>můžeme </a:t>
                </a:r>
                <a:r>
                  <a:rPr lang="cs-CZ" sz="1100" dirty="0" smtClean="0"/>
                  <a:t>odvodit vztahy pro proudy v jednotlivých větví:</a:t>
                </a:r>
                <a:endParaRPr lang="cs-CZ" sz="1100" dirty="0"/>
              </a:p>
              <a:p>
                <a:pPr algn="just">
                  <a:lnSpc>
                    <a:spcPct val="150000"/>
                  </a:lnSpc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sz="1200" b="1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1200" b="1" i="1">
                            <a:latin typeface="Cambria Math"/>
                          </a:rPr>
                          <m:t>𝑰</m:t>
                        </m:r>
                      </m:e>
                    </m:acc>
                    <m:r>
                      <a:rPr lang="cs-CZ" sz="1200" b="1" i="1">
                        <a:latin typeface="Cambria Math"/>
                      </a:rPr>
                      <m:t>= </m:t>
                    </m:r>
                    <m:acc>
                      <m:accPr>
                        <m:chr m:val="̅"/>
                        <m:ctrlPr>
                          <a:rPr lang="cs-CZ" sz="1200" b="1" i="1">
                            <a:latin typeface="Cambria Math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sz="1200" b="1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1200" b="1" i="1">
                                <a:latin typeface="Cambria Math"/>
                              </a:rPr>
                              <m:t>𝑰</m:t>
                            </m:r>
                          </m:e>
                          <m:sub>
                            <m:r>
                              <a:rPr lang="cs-CZ" sz="1200" b="1" i="1">
                                <a:latin typeface="Cambria Math"/>
                              </a:rPr>
                              <m:t>𝑹</m:t>
                            </m:r>
                          </m:sub>
                        </m:sSub>
                      </m:e>
                    </m:acc>
                    <m:r>
                      <a:rPr lang="cs-CZ" sz="1200" b="1" i="1">
                        <a:latin typeface="Cambria Math"/>
                      </a:rPr>
                      <m:t>+ </m:t>
                    </m:r>
                    <m:acc>
                      <m:accPr>
                        <m:chr m:val="̅"/>
                        <m:ctrlPr>
                          <a:rPr lang="cs-CZ" sz="1200" b="1" i="1">
                            <a:latin typeface="Cambria Math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sz="1200" b="1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1200" b="1" i="1">
                                <a:latin typeface="Cambria Math"/>
                              </a:rPr>
                              <m:t>𝑰</m:t>
                            </m:r>
                          </m:e>
                          <m:sub>
                            <m:r>
                              <a:rPr lang="cs-CZ" sz="1200" b="1" i="1" smtClean="0">
                                <a:latin typeface="Cambria Math"/>
                              </a:rPr>
                              <m:t>𝑪</m:t>
                            </m:r>
                          </m:sub>
                        </m:sSub>
                      </m:e>
                    </m:acc>
                    <m:r>
                      <a:rPr lang="cs-CZ" sz="1200" b="1" i="1">
                        <a:latin typeface="Cambria Math"/>
                      </a:rPr>
                      <m:t> </m:t>
                    </m:r>
                  </m:oMath>
                </a14:m>
                <a:endParaRPr lang="cs-CZ" sz="1200" b="1" baseline="30000" dirty="0" smtClean="0"/>
              </a:p>
              <a:p>
                <a:pPr algn="just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cs-CZ" sz="1200" b="1" i="1">
                        <a:latin typeface="Cambria Math"/>
                      </a:rPr>
                      <m:t>𝑰</m:t>
                    </m:r>
                    <m:r>
                      <a:rPr lang="cs-CZ" sz="1200" b="1" i="1">
                        <a:latin typeface="Cambria Math"/>
                      </a:rPr>
                      <m:t>= </m:t>
                    </m:r>
                    <m:rad>
                      <m:radPr>
                        <m:degHide m:val="on"/>
                        <m:ctrlPr>
                          <a:rPr lang="cs-CZ" sz="1200" b="1" i="1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1200" b="1" i="1">
                                <a:latin typeface="Cambria Math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cs-CZ" sz="1200" b="1" i="1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1200" b="1" i="1">
                                    <a:latin typeface="Cambria Math"/>
                                  </a:rPr>
                                  <m:t>𝑰</m:t>
                                </m:r>
                              </m:e>
                              <m:sub>
                                <m:r>
                                  <a:rPr lang="cs-CZ" sz="1200" b="1" i="1">
                                    <a:latin typeface="Cambria Math"/>
                                  </a:rPr>
                                  <m:t>𝑹</m:t>
                                </m:r>
                              </m:sub>
                            </m:sSub>
                          </m:e>
                          <m:sup>
                            <m:r>
                              <a:rPr lang="cs-CZ" sz="1200" b="1" i="1"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1200" b="1" i="1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1200" b="1" i="1">
                                <a:latin typeface="Cambria Math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cs-CZ" sz="1200" b="1" i="1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1200" b="1" i="1">
                                    <a:latin typeface="Cambria Math"/>
                                  </a:rPr>
                                  <m:t>𝑰</m:t>
                                </m:r>
                              </m:e>
                              <m:sub>
                                <m:r>
                                  <a:rPr lang="cs-CZ" sz="1200" b="1" i="1" smtClean="0">
                                    <a:latin typeface="Cambria Math"/>
                                  </a:rPr>
                                  <m:t>𝑪</m:t>
                                </m:r>
                              </m:sub>
                            </m:sSub>
                          </m:e>
                          <m:sup>
                            <m:r>
                              <a:rPr lang="cs-CZ" sz="1200" b="1" i="1"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e>
                    </m:rad>
                  </m:oMath>
                </a14:m>
                <a:endParaRPr lang="cs-CZ" sz="1200" b="1" dirty="0"/>
              </a:p>
              <a:p>
                <a:pPr algn="just">
                  <a:lnSpc>
                    <a:spcPct val="150000"/>
                  </a:lnSpc>
                </a:pPr>
                <a:r>
                  <a:rPr lang="cs-CZ" sz="1100" b="1" dirty="0"/>
                  <a:t>I</a:t>
                </a:r>
                <a:r>
                  <a:rPr lang="cs-CZ" sz="1100" b="1" baseline="-25000" dirty="0"/>
                  <a:t>R</a:t>
                </a:r>
                <a:r>
                  <a:rPr lang="cs-CZ" sz="1100" b="1" dirty="0"/>
                  <a:t> = G.U = U/R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1100" b="1" dirty="0"/>
                  <a:t>I</a:t>
                </a:r>
                <a:r>
                  <a:rPr lang="cs-CZ" sz="1100" b="1" baseline="-25000" dirty="0"/>
                  <a:t>C</a:t>
                </a:r>
                <a:r>
                  <a:rPr lang="cs-CZ" sz="1100" b="1" dirty="0"/>
                  <a:t> = B</a:t>
                </a:r>
                <a:r>
                  <a:rPr lang="cs-CZ" sz="1100" b="1" baseline="-25000" dirty="0"/>
                  <a:t>C</a:t>
                </a:r>
                <a:r>
                  <a:rPr lang="cs-CZ" sz="1100" b="1" dirty="0"/>
                  <a:t>.U = U/X</a:t>
                </a:r>
                <a:r>
                  <a:rPr lang="cs-CZ" sz="1100" b="1" baseline="-25000" dirty="0"/>
                  <a:t>C</a:t>
                </a:r>
                <a:endParaRPr lang="cs-CZ" sz="1100" b="1" dirty="0"/>
              </a:p>
              <a:p>
                <a:pPr algn="just">
                  <a:lnSpc>
                    <a:spcPct val="150000"/>
                  </a:lnSpc>
                </a:pPr>
                <a:r>
                  <a:rPr lang="cs-CZ" sz="1100" b="1" dirty="0"/>
                  <a:t>I = Y.U = U/Z</a:t>
                </a:r>
              </a:p>
              <a:p>
                <a:pPr marL="0" indent="0" algn="just">
                  <a:lnSpc>
                    <a:spcPct val="140000"/>
                  </a:lnSpc>
                  <a:buNone/>
                </a:pPr>
                <a:endParaRPr lang="cs-CZ" sz="4400" dirty="0">
                  <a:latin typeface="+mj-lt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514352" y="404664"/>
                <a:ext cx="4129656" cy="5706960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Zástupný symbol pro obsah 10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1229990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84"/>
    </mc:Choice>
    <mc:Fallback xmlns="">
      <p:transition spd="slow" advTm="4884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514352" y="404664"/>
                <a:ext cx="8018088" cy="5706960"/>
              </a:xfrm>
            </p:spPr>
            <p:txBody>
              <a:bodyPr>
                <a:normAutofit/>
              </a:bodyPr>
              <a:lstStyle/>
              <a:p>
                <a:r>
                  <a:rPr lang="cs-CZ" sz="1100" b="1" dirty="0" smtClean="0"/>
                  <a:t>vydělením rovnice U</a:t>
                </a:r>
                <a:r>
                  <a:rPr lang="cs-CZ" sz="1100" b="1" baseline="30000" dirty="0" smtClean="0"/>
                  <a:t>2 </a:t>
                </a:r>
                <a:r>
                  <a:rPr lang="cs-CZ" sz="1100" b="1" dirty="0" smtClean="0"/>
                  <a:t>získáme vztahy pro celkovou admitanci obvodu:</a:t>
                </a:r>
                <a:r>
                  <a:rPr lang="cs-CZ" sz="1100" b="1" dirty="0"/>
                  <a:t> </a:t>
                </a:r>
                <a:br>
                  <a:rPr lang="cs-CZ" sz="1100" b="1" dirty="0"/>
                </a:br>
                <a:r>
                  <a:rPr lang="cs-CZ" sz="1100" b="1" dirty="0"/>
                  <a:t/>
                </a:r>
                <a:br>
                  <a:rPr lang="cs-CZ" sz="1100" b="1" dirty="0"/>
                </a:br>
                <a:r>
                  <a:rPr lang="cs-CZ" sz="1100" b="1" dirty="0"/>
                  <a:t>Y</a:t>
                </a:r>
                <a:r>
                  <a:rPr lang="cs-CZ" sz="1100" b="1" baseline="30000" dirty="0"/>
                  <a:t>2</a:t>
                </a:r>
                <a:r>
                  <a:rPr lang="cs-CZ" sz="1100" b="1" dirty="0"/>
                  <a:t> = G</a:t>
                </a:r>
                <a:r>
                  <a:rPr lang="cs-CZ" sz="1100" b="1" baseline="30000" dirty="0"/>
                  <a:t>2</a:t>
                </a:r>
                <a:r>
                  <a:rPr lang="cs-CZ" sz="1100" b="1" dirty="0"/>
                  <a:t> + B</a:t>
                </a:r>
                <a:r>
                  <a:rPr lang="cs-CZ" sz="1100" b="1" baseline="-25000" dirty="0"/>
                  <a:t>C</a:t>
                </a:r>
                <a:r>
                  <a:rPr lang="cs-CZ" sz="1100" b="1" baseline="30000" dirty="0"/>
                  <a:t>2</a:t>
                </a:r>
                <a:endParaRPr lang="cs-CZ" sz="1100" b="1" dirty="0"/>
              </a:p>
              <a:p>
                <a:pPr algn="just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cs-CZ" sz="1200" b="1" i="1">
                        <a:latin typeface="Cambria Math"/>
                      </a:rPr>
                      <m:t>𝒀</m:t>
                    </m:r>
                    <m:r>
                      <a:rPr lang="cs-CZ" sz="1200" b="1" i="1">
                        <a:latin typeface="Cambria Math"/>
                      </a:rPr>
                      <m:t>= </m:t>
                    </m:r>
                    <m:rad>
                      <m:radPr>
                        <m:degHide m:val="on"/>
                        <m:ctrlPr>
                          <a:rPr lang="cs-CZ" sz="1200" b="1" i="1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1200" b="1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1200" b="1" i="1">
                                <a:latin typeface="Cambria Math"/>
                              </a:rPr>
                              <m:t>𝑮</m:t>
                            </m:r>
                          </m:e>
                          <m:sup>
                            <m:r>
                              <a:rPr lang="cs-CZ" sz="1200" b="1" i="1"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1200" b="1" i="1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1200" b="1" i="1">
                                <a:latin typeface="Cambria Math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cs-CZ" sz="1200" b="1" i="1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1200" b="1" i="1">
                                    <a:latin typeface="Cambria Math"/>
                                  </a:rPr>
                                  <m:t>𝑩</m:t>
                                </m:r>
                              </m:e>
                              <m:sub>
                                <m:r>
                                  <a:rPr lang="cs-CZ" sz="1200" b="1" i="1" smtClean="0">
                                    <a:latin typeface="Cambria Math"/>
                                  </a:rPr>
                                  <m:t>𝑪</m:t>
                                </m:r>
                              </m:sub>
                            </m:sSub>
                          </m:e>
                          <m:sup>
                            <m:r>
                              <a:rPr lang="cs-CZ" sz="1200" b="1" i="1"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e>
                    </m:rad>
                  </m:oMath>
                </a14:m>
                <a:endParaRPr lang="cs-CZ" sz="1200" b="1" dirty="0"/>
              </a:p>
              <a:p>
                <a:pPr algn="just">
                  <a:lnSpc>
                    <a:spcPct val="150000"/>
                  </a:lnSpc>
                </a:pPr>
                <a:endParaRPr lang="cs-CZ" sz="1100" dirty="0" smtClean="0"/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 smtClean="0"/>
                  <a:t>Paralelní </a:t>
                </a:r>
                <a:r>
                  <a:rPr lang="cs-CZ" sz="1100" dirty="0"/>
                  <a:t>zapojení ideálního kondenzátoru a rezistoru odpovídá v elektrotechnické praxi zapojení skutečného kondenzátoru. Vodivost G(konduktance) zde představuje tzv. </a:t>
                </a:r>
                <a:r>
                  <a:rPr lang="cs-CZ" sz="1100" b="1" dirty="0"/>
                  <a:t>svod</a:t>
                </a:r>
                <a:r>
                  <a:rPr lang="cs-CZ" sz="1100" dirty="0"/>
                  <a:t> a vypovídá o kvalitě dielektrika. Čím je vodivost menší (odpor větší), tím je kondenzátor kvalitnější.</a:t>
                </a:r>
              </a:p>
              <a:p>
                <a:pPr marL="0" indent="0" algn="just">
                  <a:lnSpc>
                    <a:spcPct val="140000"/>
                  </a:lnSpc>
                  <a:buNone/>
                </a:pPr>
                <a:endParaRPr lang="cs-CZ" sz="4400" dirty="0">
                  <a:latin typeface="+mj-lt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514352" y="404664"/>
                <a:ext cx="8018088" cy="5706960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4571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84"/>
    </mc:Choice>
    <mc:Fallback xmlns="">
      <p:transition spd="slow" advTm="4884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404664"/>
            <a:ext cx="8018088" cy="570696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1200" b="1" dirty="0">
                <a:cs typeface="Arial" pitchFamily="34" charset="0"/>
              </a:rPr>
              <a:t>Příklady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Ideální kondenzátor 15 mikrofarad a ideální rezistor s odporem 400 </a:t>
            </a:r>
            <a:r>
              <a:rPr lang="cs-CZ" sz="1100" dirty="0">
                <a:sym typeface="Symbol"/>
              </a:rPr>
              <a:t></a:t>
            </a:r>
            <a:r>
              <a:rPr lang="cs-CZ" sz="1100" dirty="0" smtClean="0"/>
              <a:t> </a:t>
            </a:r>
            <a:r>
              <a:rPr lang="cs-CZ" sz="1100" dirty="0"/>
              <a:t>jsou spojeny paralelně ke zdroji napětí 120 V, 50 Hz. Zjistěte všechny proudy procházející obvodem, admitanci, impedanci a fázový posun mezi napětím a celkovým proudem</a:t>
            </a:r>
            <a:r>
              <a:rPr lang="cs-CZ" sz="1100" dirty="0" smtClean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latin typeface="+mj-lt"/>
              </a:rPr>
              <a:t>V paralelním spojení rezistoru a kondenzátoru má zdroj napětí 200 V s frekvencí 100 Hz. Impedance obvodu je 400 </a:t>
            </a:r>
            <a:r>
              <a:rPr lang="cs-CZ" sz="1100" dirty="0" smtClean="0">
                <a:latin typeface="+mj-lt"/>
                <a:sym typeface="Symbol"/>
              </a:rPr>
              <a:t>, kondenzátor má kapacitu 2 F. Vypočtěte odpor rezistoru, všechny proudy v obvodu, fázový posun mezi napětím a proudem.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latin typeface="+mj-lt"/>
                <a:sym typeface="Symbol"/>
              </a:rPr>
              <a:t>V paralelním obvodu rezistoru 2000  a kondenzátoru 11 </a:t>
            </a:r>
            <a:r>
              <a:rPr lang="cs-CZ" sz="1100" dirty="0" err="1" smtClean="0">
                <a:latin typeface="+mj-lt"/>
                <a:sym typeface="Symbol"/>
              </a:rPr>
              <a:t>nF</a:t>
            </a:r>
            <a:r>
              <a:rPr lang="cs-CZ" sz="1100" dirty="0" smtClean="0">
                <a:latin typeface="+mj-lt"/>
                <a:sym typeface="Symbol"/>
              </a:rPr>
              <a:t> má zdroj napětí 12 V při frekvenci 10 kHz. Vypočítejte všechny další parametry obvodu.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latin typeface="+mj-lt"/>
                <a:sym typeface="Symbol"/>
              </a:rPr>
              <a:t>Paralelní obvod odporu a kondenzátoru, kde odpor rezistoru je 250 , admitance obvodu je 8 </a:t>
            </a:r>
            <a:r>
              <a:rPr lang="cs-CZ" sz="1100" dirty="0" err="1" smtClean="0">
                <a:latin typeface="+mj-lt"/>
                <a:sym typeface="Symbol"/>
              </a:rPr>
              <a:t>mS</a:t>
            </a:r>
            <a:r>
              <a:rPr lang="cs-CZ" sz="1100" dirty="0" smtClean="0">
                <a:latin typeface="+mj-lt"/>
                <a:sym typeface="Symbol"/>
              </a:rPr>
              <a:t>, je celkový proud je 0,18 A, frekvence zdroje je 500 Hz. Určete napětí zdroje, proudy v obvodu, kapacitu kondenzátoru.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latin typeface="+mj-lt"/>
                <a:sym typeface="Symbol"/>
              </a:rPr>
              <a:t>K distribuční síti je připojen rezistor a kondenzátor v paralelním spojení. Kondenzátor má kapacitu 10 F, celkový proud ze zdroje je 1,6 A. Vypočítejte odpor rezistoru, impedanci a </a:t>
            </a:r>
            <a:r>
              <a:rPr lang="cs-CZ" sz="1100" smtClean="0">
                <a:latin typeface="+mj-lt"/>
                <a:sym typeface="Symbol"/>
              </a:rPr>
              <a:t>admitanci obvodu.</a:t>
            </a:r>
            <a:endParaRPr lang="cs-CZ" sz="4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59569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84"/>
    </mc:Choice>
    <mc:Fallback xmlns="">
      <p:transition spd="slow" advTm="4884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2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/>
              <a:t>ANTONÍN BLAHOVEC. </a:t>
            </a:r>
            <a:r>
              <a:rPr lang="cs-CZ" sz="1800" i="1" dirty="0" smtClean="0"/>
              <a:t>Elektrotechnika 2</a:t>
            </a:r>
            <a:r>
              <a:rPr lang="cs-CZ" sz="1800" dirty="0" smtClean="0"/>
              <a:t>: </a:t>
            </a:r>
            <a:r>
              <a:rPr lang="cs-CZ" sz="1800" i="1" dirty="0" smtClean="0"/>
              <a:t>Pro SOŠ a SOU Podnázev</a:t>
            </a:r>
            <a:r>
              <a:rPr lang="cs-CZ" sz="1800" dirty="0" smtClean="0"/>
              <a:t>. Praha: Informatorium., 2010. ISBN 978-80-7333-043-9. </a:t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7"/>
            <a:ext cx="8183880" cy="360040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4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200" b="1" dirty="0">
                <a:solidFill>
                  <a:srgbClr val="002060"/>
                </a:solidFill>
              </a:rPr>
              <a:t>Materiál lze použít pro výuku elektrotechniky - obvodů střídavého proudu  - </a:t>
            </a:r>
            <a:r>
              <a:rPr lang="cs-CZ" sz="1200" b="1" dirty="0" smtClean="0">
                <a:solidFill>
                  <a:srgbClr val="002060"/>
                </a:solidFill>
              </a:rPr>
              <a:t>paralelního </a:t>
            </a:r>
            <a:r>
              <a:rPr lang="cs-CZ" sz="1200" b="1" dirty="0">
                <a:solidFill>
                  <a:srgbClr val="002060"/>
                </a:solidFill>
              </a:rPr>
              <a:t>spojení rezistoru a </a:t>
            </a:r>
            <a:r>
              <a:rPr lang="cs-CZ" sz="1200" b="1" dirty="0" smtClean="0">
                <a:solidFill>
                  <a:srgbClr val="002060"/>
                </a:solidFill>
              </a:rPr>
              <a:t>kondenzátoru.</a:t>
            </a:r>
            <a:endParaRPr lang="cs-CZ" sz="1200" b="1" dirty="0">
              <a:solidFill>
                <a:srgbClr val="002060"/>
              </a:solidFill>
            </a:endParaRPr>
          </a:p>
          <a:p>
            <a:pPr algn="just">
              <a:lnSpc>
                <a:spcPct val="170000"/>
              </a:lnSpc>
            </a:pPr>
            <a:r>
              <a:rPr lang="cs-CZ" sz="1200" b="1" dirty="0">
                <a:solidFill>
                  <a:srgbClr val="002060"/>
                </a:solidFill>
              </a:rPr>
              <a:t>V první části jsou teoretické základy probírané látky, kde  žáci využijí znalostí z minulých kapitol a uvědomují si základní vztahy mezi elektrotechnickými veličinami v obvodech se základními obvodovými prvky.</a:t>
            </a:r>
          </a:p>
          <a:p>
            <a:pPr algn="just">
              <a:lnSpc>
                <a:spcPct val="170000"/>
              </a:lnSpc>
            </a:pPr>
            <a:r>
              <a:rPr lang="cs-CZ" sz="1200" b="1" dirty="0">
                <a:solidFill>
                  <a:srgbClr val="002060"/>
                </a:solidFill>
              </a:rPr>
              <a:t>Na konci jsou příklady, které žáci vypracují samostatně nebo je možné je využít při zkoušení jednotlivců za použití interaktivní tabule. </a:t>
            </a:r>
          </a:p>
          <a:p>
            <a:pPr algn="just">
              <a:lnSpc>
                <a:spcPct val="170000"/>
              </a:lnSpc>
            </a:pPr>
            <a:r>
              <a:rPr lang="cs-CZ" sz="1200" b="1" dirty="0">
                <a:solidFill>
                  <a:srgbClr val="002060"/>
                </a:solidFill>
              </a:rPr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2|1.9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3171</TotalTime>
  <Words>359</Words>
  <Application>Microsoft Office PowerPoint</Application>
  <PresentationFormat>Předvádění na obrazovce (4:3)</PresentationFormat>
  <Paragraphs>34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Aspekt</vt:lpstr>
      <vt:lpstr>Prezentace aplikace PowerPoint</vt:lpstr>
      <vt:lpstr>Střídavý proud 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218</cp:revision>
  <dcterms:created xsi:type="dcterms:W3CDTF">2012-04-15T15:58:10Z</dcterms:created>
  <dcterms:modified xsi:type="dcterms:W3CDTF">2013-01-12T17:38:30Z</dcterms:modified>
</cp:coreProperties>
</file>