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66" r:id="rId2"/>
    <p:sldId id="256" r:id="rId3"/>
    <p:sldId id="275" r:id="rId4"/>
    <p:sldId id="279" r:id="rId5"/>
    <p:sldId id="26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5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12.1.2013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600" dirty="0" smtClean="0">
                <a:solidFill>
                  <a:srgbClr val="002060"/>
                </a:solidFill>
                <a:effectLst/>
              </a:rPr>
              <a:t>Střídavý proud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685032"/>
            <a:ext cx="8352928" cy="91440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Ověření teoretických výpočtů měřením -  Paralelní  obvod RC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8"/>
    </mc:Choice>
    <mc:Fallback xmlns="">
      <p:transition spd="slow" advTm="734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404664"/>
            <a:ext cx="4273672" cy="5706960"/>
          </a:xfrm>
        </p:spPr>
        <p:txBody>
          <a:bodyPr>
            <a:normAutofit/>
          </a:bodyPr>
          <a:lstStyle/>
          <a:p>
            <a:r>
              <a:rPr lang="cs-CZ" sz="1100" b="1" u="sng" dirty="0"/>
              <a:t>Zadání úlohy</a:t>
            </a:r>
          </a:p>
          <a:p>
            <a:pPr algn="just">
              <a:lnSpc>
                <a:spcPct val="150000"/>
              </a:lnSpc>
            </a:pPr>
            <a:r>
              <a:rPr lang="cs-CZ" sz="1100" b="1" dirty="0"/>
              <a:t>Proveďte měření na paralelně obvodu </a:t>
            </a:r>
            <a:r>
              <a:rPr lang="cs-CZ" sz="1100" b="1" dirty="0" smtClean="0"/>
              <a:t>RC podle </a:t>
            </a:r>
            <a:r>
              <a:rPr lang="cs-CZ" sz="1100" b="1" dirty="0"/>
              <a:t>zadaných parametrů a porovnejte teoretické předpoklady a naměřené výsledky.</a:t>
            </a:r>
            <a:endParaRPr lang="cs-CZ" sz="1100" dirty="0"/>
          </a:p>
          <a:p>
            <a:pPr algn="just">
              <a:lnSpc>
                <a:spcPct val="150000"/>
              </a:lnSpc>
            </a:pPr>
            <a:r>
              <a:rPr lang="cs-CZ" sz="1100" dirty="0"/>
              <a:t>Sestavte měření na paralelním obvodu </a:t>
            </a:r>
            <a:r>
              <a:rPr lang="cs-CZ" sz="1100" dirty="0" smtClean="0"/>
              <a:t>RC </a:t>
            </a:r>
            <a:r>
              <a:rPr lang="cs-CZ" sz="1100" dirty="0"/>
              <a:t>podle schématu a vypočtěte z daných parametrů obvodu všechny proudy v </a:t>
            </a:r>
            <a:r>
              <a:rPr lang="cs-CZ" sz="1100" dirty="0" smtClean="0"/>
              <a:t>obvodu, vodivost, indukční susceptanci, admitanci a </a:t>
            </a:r>
            <a:r>
              <a:rPr lang="cs-CZ" sz="1100" dirty="0"/>
              <a:t>fázový posun mezi napětím a proudem </a:t>
            </a:r>
            <a:r>
              <a:rPr lang="cs-CZ" sz="1100" dirty="0" smtClean="0"/>
              <a:t>při </a:t>
            </a:r>
            <a:r>
              <a:rPr lang="cs-CZ" sz="1100" dirty="0"/>
              <a:t>frekvenci </a:t>
            </a:r>
            <a:r>
              <a:rPr lang="cs-CZ" sz="1100" dirty="0" smtClean="0"/>
              <a:t>100 a 200 </a:t>
            </a:r>
            <a:r>
              <a:rPr lang="cs-CZ" sz="1100" dirty="0"/>
              <a:t>Hz.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Pak tyto parametry ověřte vhodným měřením v daném obvodu. </a:t>
            </a:r>
            <a:r>
              <a:rPr lang="cs-CZ" sz="1100" dirty="0" smtClean="0"/>
              <a:t>Měření proveďte při amplitudě napětí 5 V a zadané frekvenci .</a:t>
            </a:r>
            <a:endParaRPr lang="cs-CZ" sz="1100" dirty="0"/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Zapojte uvedený </a:t>
            </a:r>
            <a:r>
              <a:rPr lang="cs-CZ" sz="1100" dirty="0"/>
              <a:t>obvod (ze snímacích rezistorů 100 ohm napojte měřící sondy) na soupravu RC a proveďte měření. Výstup pak porovnejte s předchozím měřením.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Všechny výsledky </a:t>
            </a:r>
            <a:r>
              <a:rPr lang="cs-CZ" sz="1100" dirty="0"/>
              <a:t>měření pak porovnejte a měřením na soupravě </a:t>
            </a:r>
            <a:r>
              <a:rPr lang="cs-CZ" sz="1100" dirty="0" err="1" smtClean="0"/>
              <a:t>RCDidactic</a:t>
            </a:r>
            <a:r>
              <a:rPr lang="cs-CZ" sz="1100" dirty="0" smtClean="0"/>
              <a:t>. </a:t>
            </a:r>
            <a:r>
              <a:rPr lang="cs-CZ" sz="1100" dirty="0"/>
              <a:t>Protokol doplňte o potřebné </a:t>
            </a:r>
            <a:r>
              <a:rPr lang="cs-CZ" sz="1100" dirty="0" smtClean="0"/>
              <a:t>grafy, tabulky </a:t>
            </a:r>
            <a:r>
              <a:rPr lang="cs-CZ" sz="1100" dirty="0"/>
              <a:t>a výstupy z měření.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9"/>
            <a:ext cx="3930650" cy="3930650"/>
          </a:xfrm>
        </p:spPr>
      </p:pic>
    </p:spTree>
    <p:extLst>
      <p:ext uri="{BB962C8B-B14F-4D97-AF65-F5344CB8AC3E}">
        <p14:creationId xmlns:p14="http://schemas.microsoft.com/office/powerpoint/2010/main" val="122999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4"/>
    </mc:Choice>
    <mc:Fallback xmlns="">
      <p:transition spd="slow" advTm="488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915816" y="404664"/>
            <a:ext cx="2462534" cy="32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cs-CZ" sz="1100" b="1" dirty="0" smtClean="0">
                <a:solidFill>
                  <a:srgbClr val="002060"/>
                </a:solidFill>
              </a:rPr>
              <a:t>Tabulka vypočtených hodnot</a:t>
            </a:r>
            <a:endParaRPr lang="cs-CZ" sz="1100" b="1" dirty="0">
              <a:solidFill>
                <a:srgbClr val="002060"/>
              </a:solidFill>
            </a:endParaRP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73682008"/>
              </p:ext>
            </p:extLst>
          </p:nvPr>
        </p:nvGraphicFramePr>
        <p:xfrm>
          <a:off x="755576" y="908720"/>
          <a:ext cx="7153992" cy="2601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4249"/>
                <a:gridCol w="894249"/>
                <a:gridCol w="894249"/>
                <a:gridCol w="894249"/>
                <a:gridCol w="894249"/>
                <a:gridCol w="894249"/>
                <a:gridCol w="894249"/>
                <a:gridCol w="894249"/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  <a:r>
                        <a:rPr lang="cs-CZ" sz="1200" b="1" i="0" u="none" strike="noStrike" baseline="-25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r>
                        <a:rPr lang="cs-CZ" sz="1200" b="1" i="0" u="none" strike="noStrike" baseline="-25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r>
                        <a:rPr lang="cs-CZ" sz="1200" b="1" i="0" u="none" strike="noStrike" baseline="-25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Symbol"/>
                        </a:rPr>
                        <a:t>j</a:t>
                      </a: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Hz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Symbol"/>
                        </a:rPr>
                        <a:t>°</a:t>
                      </a:r>
                    </a:p>
                  </a:txBody>
                  <a:tcPr marL="9525" marR="9525" marT="9525" marB="0" anchor="ctr"/>
                </a:tc>
              </a:tr>
              <a:tr h="7967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0,00006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0,741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0,707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0,222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17,44</a:t>
                      </a:r>
                    </a:p>
                  </a:txBody>
                  <a:tcPr marL="9525" marR="9525" marT="9525" marB="0" anchor="ctr"/>
                </a:tc>
              </a:tr>
              <a:tr h="7967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0,00013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0,00024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0,835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0,707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0,444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32,14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41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3"/>
    </mc:Choice>
    <mc:Fallback xmlns="">
      <p:transition spd="slow" advTm="252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1800" dirty="0"/>
              <a:t>CITACE</a:t>
            </a:r>
            <a:br>
              <a:rPr lang="cs-CZ" sz="1800" dirty="0"/>
            </a:br>
            <a:r>
              <a:rPr lang="cs-CZ" sz="1800" dirty="0"/>
              <a:t>ANTONÍN BLAHOVEC. </a:t>
            </a:r>
            <a:r>
              <a:rPr lang="cs-CZ" sz="1800" i="1" dirty="0" smtClean="0"/>
              <a:t>Elektrotechnika 2</a:t>
            </a:r>
            <a:r>
              <a:rPr lang="cs-CZ" sz="1800" dirty="0" smtClean="0"/>
              <a:t>: </a:t>
            </a:r>
            <a:r>
              <a:rPr lang="cs-CZ" sz="1800" i="1" dirty="0" smtClean="0"/>
              <a:t>Pro SOŠ a SOU Podnázev</a:t>
            </a:r>
            <a:r>
              <a:rPr lang="cs-CZ" sz="1800" dirty="0" smtClean="0"/>
              <a:t>. Praha: Informatorium., 2010. ISBN 978-80-7333-043-9. </a:t>
            </a:r>
            <a:br>
              <a:rPr lang="cs-CZ" sz="1800" dirty="0" smtClean="0"/>
            </a:br>
            <a:r>
              <a:rPr lang="cs-CZ" sz="1800" dirty="0" err="1"/>
              <a:t>RCDidactic</a:t>
            </a:r>
            <a:r>
              <a:rPr lang="cs-CZ" sz="1800" dirty="0"/>
              <a:t>. </a:t>
            </a:r>
            <a:r>
              <a:rPr lang="cs-CZ" sz="1800" i="1" dirty="0"/>
              <a:t>Http://www.rcdidactic.cz/cz/</a:t>
            </a:r>
            <a:r>
              <a:rPr lang="cs-CZ" sz="1800" dirty="0"/>
              <a:t> [online]. 2007 [cit. 2012-09-25]. Dostupné z: http://www.rcdidactic.cz/cz/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7"/>
            <a:ext cx="8183880" cy="3600401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2500" b="1" dirty="0" smtClean="0">
                <a:solidFill>
                  <a:srgbClr val="002060"/>
                </a:solidFill>
              </a:rPr>
              <a:t>Materiál lze použít pro výuku obvodů střídavého proudu </a:t>
            </a:r>
            <a:r>
              <a:rPr lang="cs-CZ" sz="2500" b="1" dirty="0">
                <a:solidFill>
                  <a:srgbClr val="002060"/>
                </a:solidFill>
              </a:rPr>
              <a:t> </a:t>
            </a:r>
            <a:r>
              <a:rPr lang="cs-CZ" sz="2500" b="1" dirty="0" smtClean="0">
                <a:solidFill>
                  <a:srgbClr val="002060"/>
                </a:solidFill>
              </a:rPr>
              <a:t>- paralelní spojení rezistoru a kondenzátoru. V této úloze si žáci prakticky ověří chování daného obvodu při změně frekvence.</a:t>
            </a:r>
          </a:p>
          <a:p>
            <a:pPr algn="just">
              <a:lnSpc>
                <a:spcPct val="170000"/>
              </a:lnSpc>
            </a:pPr>
            <a:r>
              <a:rPr lang="cs-CZ" sz="2500" b="1" dirty="0" smtClean="0">
                <a:solidFill>
                  <a:srgbClr val="002060"/>
                </a:solidFill>
              </a:rPr>
              <a:t>Nejdříve si žáci sestaví do tabulky teoretické výpočty, do které zobrazí požadované veličiny, které jsou vypočteny pro ideální součástky.</a:t>
            </a:r>
          </a:p>
          <a:p>
            <a:pPr algn="just">
              <a:lnSpc>
                <a:spcPct val="170000"/>
              </a:lnSpc>
            </a:pPr>
            <a:r>
              <a:rPr lang="cs-CZ" sz="2500" b="1" dirty="0" smtClean="0">
                <a:solidFill>
                  <a:srgbClr val="002060"/>
                </a:solidFill>
              </a:rPr>
              <a:t>Vypočtené výsledky ověří prakticky měřením na skutečném obvodu a porovnají s teoretickými výpočty. Celý průběh měření zpracují v protokolu o měření.</a:t>
            </a:r>
          </a:p>
          <a:p>
            <a:pPr algn="just">
              <a:lnSpc>
                <a:spcPct val="170000"/>
              </a:lnSpc>
            </a:pPr>
            <a:r>
              <a:rPr lang="cs-CZ" sz="2500" b="1" dirty="0" smtClean="0">
                <a:solidFill>
                  <a:srgbClr val="002060"/>
                </a:solidFill>
              </a:rPr>
              <a:t>Potřebné veličiny si žáci zjistí na měřící soupravě </a:t>
            </a:r>
            <a:r>
              <a:rPr lang="cs-CZ" sz="2500" b="1" dirty="0" err="1" smtClean="0">
                <a:solidFill>
                  <a:srgbClr val="002060"/>
                </a:solidFill>
              </a:rPr>
              <a:t>RCDidactic</a:t>
            </a:r>
            <a:r>
              <a:rPr lang="cs-CZ" sz="2500" b="1" dirty="0" smtClean="0">
                <a:solidFill>
                  <a:srgbClr val="002060"/>
                </a:solidFill>
              </a:rPr>
              <a:t>, výpočty v programu Microsoft Excel.</a:t>
            </a:r>
          </a:p>
          <a:p>
            <a:pPr algn="just">
              <a:lnSpc>
                <a:spcPct val="170000"/>
              </a:lnSpc>
            </a:pPr>
            <a:r>
              <a:rPr lang="cs-CZ" sz="2500" b="1" dirty="0" smtClean="0">
                <a:solidFill>
                  <a:srgbClr val="002060"/>
                </a:solidFill>
              </a:rPr>
              <a:t>Žáci pracují na tomto úkolu v týmu.</a:t>
            </a:r>
          </a:p>
          <a:p>
            <a:pPr algn="just">
              <a:lnSpc>
                <a:spcPct val="170000"/>
              </a:lnSpc>
            </a:pPr>
            <a:r>
              <a:rPr lang="cs-CZ" sz="2500" b="1" dirty="0" smtClean="0">
                <a:solidFill>
                  <a:srgbClr val="002060"/>
                </a:solidFill>
              </a:rPr>
              <a:t>Předpokládaný čas 45 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72"/>
    </mc:Choice>
    <mc:Fallback xmlns="">
      <p:transition spd="slow" advClick="0" advTm="127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3106</TotalTime>
  <Words>312</Words>
  <Application>Microsoft Office PowerPoint</Application>
  <PresentationFormat>Předvádění na obrazovce (4:3)</PresentationFormat>
  <Paragraphs>55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Aspekt</vt:lpstr>
      <vt:lpstr>Prezentace aplikace PowerPoint</vt:lpstr>
      <vt:lpstr>Střídavý proud </vt:lpstr>
      <vt:lpstr>Prezentace aplikace PowerPoint</vt:lpstr>
      <vt:lpstr>Prezentace aplikace PowerPoint</vt:lpstr>
      <vt:lpstr>  CITACE ANTONÍN BLAHOVEC. Elektrotechnika 2: Pro SOŠ a SOU Podnázev. Praha: Informatorium., 2010. ISBN 978-80-7333-043-9.  RCDidactic. Http://www.rcdidactic.cz/cz/ [online]. 2007 [cit. 2012-09-25]. Dostupné z: http://www.rcdidactic.cz/cz/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211</cp:revision>
  <dcterms:created xsi:type="dcterms:W3CDTF">2012-04-15T15:58:10Z</dcterms:created>
  <dcterms:modified xsi:type="dcterms:W3CDTF">2013-01-12T17:38:09Z</dcterms:modified>
</cp:coreProperties>
</file>