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59" r:id="rId3"/>
    <p:sldId id="264" r:id="rId4"/>
    <p:sldId id="265" r:id="rId5"/>
    <p:sldId id="262" r:id="rId6"/>
    <p:sldId id="263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959164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965565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Předmět:český jazyk 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Ročník:třetí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celek:slovní druhy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Mgr.MartinaVybíralová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11.4.2011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714356"/>
            <a:ext cx="7872442" cy="2143140"/>
          </a:xfrm>
        </p:spPr>
        <p:txBody>
          <a:bodyPr>
            <a:noAutofit/>
          </a:bodyPr>
          <a:lstStyle/>
          <a:p>
            <a:pPr algn="ctr"/>
            <a:r>
              <a:rPr lang="cs-CZ" sz="7200" dirty="0" smtClean="0">
                <a:solidFill>
                  <a:srgbClr val="FFC000"/>
                </a:solidFill>
              </a:rPr>
              <a:t>Slovní druhy</a:t>
            </a:r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3643314"/>
            <a:ext cx="7772400" cy="20002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Podstatná jména, </a:t>
            </a:r>
          </a:p>
          <a:p>
            <a:pPr algn="ctr">
              <a:buNone/>
            </a:pPr>
            <a:r>
              <a:rPr lang="cs-CZ" sz="4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přídavná jména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Podstatná jména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Podstatná jména jsou názvy </a:t>
            </a:r>
            <a:r>
              <a:rPr lang="cs-CZ" b="1" dirty="0" smtClean="0">
                <a:latin typeface="Arial Narrow" pitchFamily="34" charset="0"/>
              </a:rPr>
              <a:t>osob</a:t>
            </a:r>
            <a:r>
              <a:rPr lang="cs-CZ" dirty="0" smtClean="0">
                <a:latin typeface="Arial Narrow" pitchFamily="34" charset="0"/>
              </a:rPr>
              <a:t> (chlapec), </a:t>
            </a:r>
            <a:r>
              <a:rPr lang="cs-CZ" b="1" dirty="0" smtClean="0">
                <a:latin typeface="Arial Narrow" pitchFamily="34" charset="0"/>
              </a:rPr>
              <a:t>zvířat</a:t>
            </a:r>
            <a:r>
              <a:rPr lang="cs-CZ" dirty="0" smtClean="0">
                <a:latin typeface="Arial Narrow" pitchFamily="34" charset="0"/>
              </a:rPr>
              <a:t> (kočka), </a:t>
            </a:r>
            <a:r>
              <a:rPr lang="cs-CZ" b="1" dirty="0" smtClean="0">
                <a:latin typeface="Arial Narrow" pitchFamily="34" charset="0"/>
              </a:rPr>
              <a:t>věcí</a:t>
            </a:r>
            <a:r>
              <a:rPr lang="cs-CZ" dirty="0" smtClean="0">
                <a:latin typeface="Arial Narrow" pitchFamily="34" charset="0"/>
              </a:rPr>
              <a:t> (pouzdro), </a:t>
            </a:r>
            <a:r>
              <a:rPr lang="cs-CZ" b="1" dirty="0" smtClean="0">
                <a:latin typeface="Arial Narrow" pitchFamily="34" charset="0"/>
              </a:rPr>
              <a:t>vlastností</a:t>
            </a:r>
            <a:r>
              <a:rPr lang="cs-CZ" dirty="0" smtClean="0">
                <a:latin typeface="Arial Narrow" pitchFamily="34" charset="0"/>
              </a:rPr>
              <a:t> (čistota) a </a:t>
            </a:r>
            <a:r>
              <a:rPr lang="cs-CZ" b="1" dirty="0" smtClean="0">
                <a:latin typeface="Arial Narrow" pitchFamily="34" charset="0"/>
              </a:rPr>
              <a:t>dějů</a:t>
            </a:r>
            <a:r>
              <a:rPr lang="cs-CZ" dirty="0" smtClean="0">
                <a:latin typeface="Arial Narrow" pitchFamily="34" charset="0"/>
              </a:rPr>
              <a:t> (hra).</a:t>
            </a:r>
          </a:p>
          <a:p>
            <a:r>
              <a:rPr lang="cs-CZ" dirty="0" smtClean="0">
                <a:latin typeface="Arial Narrow" pitchFamily="34" charset="0"/>
              </a:rPr>
              <a:t>Ukazujeme na ně :</a:t>
            </a:r>
          </a:p>
          <a:p>
            <a:r>
              <a:rPr lang="cs-CZ" b="1" dirty="0" smtClean="0">
                <a:latin typeface="Arial Narrow" pitchFamily="34" charset="0"/>
              </a:rPr>
              <a:t>ten</a:t>
            </a:r>
            <a:r>
              <a:rPr lang="cs-CZ" dirty="0" smtClean="0">
                <a:latin typeface="Arial Narrow" pitchFamily="34" charset="0"/>
              </a:rPr>
              <a:t> (chlapec), </a:t>
            </a:r>
            <a:r>
              <a:rPr lang="cs-CZ" b="1" dirty="0" smtClean="0">
                <a:latin typeface="Arial Narrow" pitchFamily="34" charset="0"/>
              </a:rPr>
              <a:t>ta</a:t>
            </a:r>
            <a:r>
              <a:rPr lang="cs-CZ" dirty="0" smtClean="0">
                <a:latin typeface="Arial Narrow" pitchFamily="34" charset="0"/>
              </a:rPr>
              <a:t> (tužka), </a:t>
            </a:r>
            <a:r>
              <a:rPr lang="cs-CZ" b="1" dirty="0" smtClean="0">
                <a:latin typeface="Arial Narrow" pitchFamily="34" charset="0"/>
              </a:rPr>
              <a:t>to</a:t>
            </a:r>
            <a:r>
              <a:rPr lang="cs-CZ" dirty="0" smtClean="0">
                <a:latin typeface="Arial Narrow" pitchFamily="34" charset="0"/>
              </a:rPr>
              <a:t> (pouzdro), </a:t>
            </a:r>
          </a:p>
          <a:p>
            <a:r>
              <a:rPr lang="cs-CZ" b="1" dirty="0" smtClean="0">
                <a:latin typeface="Arial Narrow" pitchFamily="34" charset="0"/>
              </a:rPr>
              <a:t>ti </a:t>
            </a:r>
            <a:r>
              <a:rPr lang="cs-CZ" dirty="0" smtClean="0">
                <a:latin typeface="Arial Narrow" pitchFamily="34" charset="0"/>
              </a:rPr>
              <a:t>(chlapci), </a:t>
            </a:r>
            <a:r>
              <a:rPr lang="cs-CZ" b="1" dirty="0" smtClean="0">
                <a:latin typeface="Arial Narrow" pitchFamily="34" charset="0"/>
              </a:rPr>
              <a:t>ty </a:t>
            </a:r>
            <a:r>
              <a:rPr lang="cs-CZ" dirty="0" smtClean="0">
                <a:latin typeface="Arial Narrow" pitchFamily="34" charset="0"/>
              </a:rPr>
              <a:t>(tužky), </a:t>
            </a:r>
            <a:r>
              <a:rPr lang="cs-CZ" b="1" dirty="0" smtClean="0">
                <a:latin typeface="Arial Narrow" pitchFamily="34" charset="0"/>
              </a:rPr>
              <a:t>ta</a:t>
            </a:r>
            <a:r>
              <a:rPr lang="cs-CZ" dirty="0" smtClean="0">
                <a:latin typeface="Arial Narrow" pitchFamily="34" charset="0"/>
              </a:rPr>
              <a:t> (pouzdra). </a:t>
            </a:r>
          </a:p>
          <a:p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 Podstatná jména dělíme na </a:t>
            </a:r>
            <a:r>
              <a:rPr lang="cs-CZ" b="1" dirty="0" smtClean="0">
                <a:latin typeface="Arial Narrow" pitchFamily="34" charset="0"/>
              </a:rPr>
              <a:t>obecná </a:t>
            </a:r>
            <a:r>
              <a:rPr lang="cs-CZ" dirty="0" smtClean="0">
                <a:latin typeface="Arial Narrow" pitchFamily="34" charset="0"/>
              </a:rPr>
              <a:t>(</a:t>
            </a:r>
            <a:r>
              <a:rPr lang="cs-CZ" dirty="0" smtClean="0">
                <a:latin typeface="Arial Narrow" pitchFamily="34" charset="0"/>
              </a:rPr>
              <a:t>paní, pes, řeka, pohoří), která píšeme malými písmeny a podstatná jména </a:t>
            </a:r>
            <a:r>
              <a:rPr lang="cs-CZ" b="1" dirty="0" smtClean="0">
                <a:latin typeface="Arial Narrow" pitchFamily="34" charset="0"/>
              </a:rPr>
              <a:t>vlastní </a:t>
            </a:r>
            <a:r>
              <a:rPr lang="cs-CZ" dirty="0" smtClean="0">
                <a:latin typeface="Arial Narrow" pitchFamily="34" charset="0"/>
              </a:rPr>
              <a:t>(Jana, Azor, Ostravice, Beskydy) a ta píšeme </a:t>
            </a:r>
            <a:r>
              <a:rPr lang="cs-CZ" dirty="0" smtClean="0">
                <a:latin typeface="Arial Narrow" pitchFamily="34" charset="0"/>
              </a:rPr>
              <a:t>                      s </a:t>
            </a:r>
            <a:r>
              <a:rPr lang="cs-CZ" dirty="0" smtClean="0">
                <a:latin typeface="Arial Narrow" pitchFamily="34" charset="0"/>
              </a:rPr>
              <a:t>velkými počátečními písmeny.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Přídavná jména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Přídavná jména určují </a:t>
            </a:r>
            <a:r>
              <a:rPr lang="cs-CZ" b="1" dirty="0" smtClean="0">
                <a:latin typeface="Arial Narrow" pitchFamily="34" charset="0"/>
              </a:rPr>
              <a:t>vlastnosti</a:t>
            </a:r>
            <a:r>
              <a:rPr lang="cs-CZ" dirty="0" smtClean="0">
                <a:latin typeface="Arial Narrow" pitchFamily="34" charset="0"/>
              </a:rPr>
              <a:t> osob, zvířat nebo věcí (mladý) nebo říkají, </a:t>
            </a:r>
            <a:r>
              <a:rPr lang="cs-CZ" b="1" dirty="0" smtClean="0">
                <a:latin typeface="Arial Narrow" pitchFamily="34" charset="0"/>
              </a:rPr>
              <a:t>čí</a:t>
            </a:r>
            <a:r>
              <a:rPr lang="cs-CZ" dirty="0" smtClean="0">
                <a:latin typeface="Arial Narrow" pitchFamily="34" charset="0"/>
              </a:rPr>
              <a:t> osoby, zvířata a věci </a:t>
            </a:r>
            <a:r>
              <a:rPr lang="cs-CZ" b="1" dirty="0" smtClean="0">
                <a:latin typeface="Arial Narrow" pitchFamily="34" charset="0"/>
              </a:rPr>
              <a:t>jsou </a:t>
            </a:r>
            <a:r>
              <a:rPr lang="cs-CZ" dirty="0" smtClean="0">
                <a:latin typeface="Arial Narrow" pitchFamily="34" charset="0"/>
              </a:rPr>
              <a:t>(Jirkův).</a:t>
            </a:r>
          </a:p>
          <a:p>
            <a:r>
              <a:rPr lang="cs-CZ" dirty="0" smtClean="0">
                <a:latin typeface="Arial Narrow" pitchFamily="34" charset="0"/>
              </a:rPr>
              <a:t>Ptáme se na ně otázkami: </a:t>
            </a:r>
          </a:p>
          <a:p>
            <a:r>
              <a:rPr lang="cs-CZ" b="1" dirty="0" smtClean="0">
                <a:latin typeface="Arial Narrow" pitchFamily="34" charset="0"/>
              </a:rPr>
              <a:t>Jaký?</a:t>
            </a:r>
            <a:r>
              <a:rPr lang="cs-CZ" dirty="0" smtClean="0">
                <a:latin typeface="Arial Narrow" pitchFamily="34" charset="0"/>
              </a:rPr>
              <a:t> (jaká? jaké?)</a:t>
            </a:r>
          </a:p>
          <a:p>
            <a:r>
              <a:rPr lang="cs-CZ" b="1" dirty="0" smtClean="0">
                <a:latin typeface="Arial Narrow" pitchFamily="34" charset="0"/>
              </a:rPr>
              <a:t>Který?</a:t>
            </a:r>
            <a:r>
              <a:rPr lang="cs-CZ" dirty="0" smtClean="0">
                <a:latin typeface="Arial Narrow" pitchFamily="34" charset="0"/>
              </a:rPr>
              <a:t> (která? které?)</a:t>
            </a:r>
          </a:p>
          <a:p>
            <a:r>
              <a:rPr lang="cs-CZ" b="1" dirty="0" smtClean="0">
                <a:latin typeface="Arial Narrow" pitchFamily="34" charset="0"/>
              </a:rPr>
              <a:t>Čí?</a:t>
            </a:r>
            <a:endParaRPr lang="cs-CZ" b="1" dirty="0">
              <a:latin typeface="Arial Narrow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 Narrow" pitchFamily="34" charset="0"/>
              </a:rPr>
              <a:t>Podstatná jména označ červeně, </a:t>
            </a:r>
            <a:br>
              <a:rPr lang="cs-CZ" sz="3600" b="1" dirty="0" smtClean="0">
                <a:solidFill>
                  <a:srgbClr val="FF0000"/>
                </a:solidFill>
                <a:latin typeface="Arial Narrow" pitchFamily="34" charset="0"/>
              </a:rPr>
            </a:br>
            <a:r>
              <a:rPr lang="cs-CZ" sz="3600" b="1" dirty="0" smtClean="0">
                <a:solidFill>
                  <a:srgbClr val="FF0000"/>
                </a:solidFill>
                <a:latin typeface="Arial Narrow" pitchFamily="34" charset="0"/>
              </a:rPr>
              <a:t>přídavná jména modře.</a:t>
            </a:r>
            <a:endParaRPr lang="cs-CZ" sz="36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Malé, bílé, černá, tlustá,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Hladká , sladká, také hustá.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Že to smysl nedává?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Prosím zde je oprava:</a:t>
            </a:r>
          </a:p>
          <a:p>
            <a:pPr>
              <a:buNone/>
            </a:pPr>
            <a:endParaRPr lang="cs-CZ" sz="3200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Malé kotě kocour bílý,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Černá kočka i ta tlustá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Po smetánce zatoužili,</a:t>
            </a:r>
          </a:p>
          <a:p>
            <a:pPr>
              <a:buNone/>
            </a:pPr>
            <a:r>
              <a:rPr lang="cs-CZ" sz="3200" dirty="0" smtClean="0">
                <a:latin typeface="Arial Narrow" pitchFamily="34" charset="0"/>
              </a:rPr>
              <a:t>Že je hladká, sladká, hustá.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K podstatným jménům dopiš přídavná jména:</a:t>
            </a:r>
            <a:endParaRPr lang="cs-CZ" sz="28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2">
              <a:buNone/>
            </a:pPr>
            <a:r>
              <a:rPr lang="cs-CZ" dirty="0" smtClean="0"/>
              <a:t>						</a:t>
            </a:r>
            <a:r>
              <a:rPr lang="cs-CZ" sz="2600" dirty="0" smtClean="0"/>
              <a:t>dívka</a:t>
            </a:r>
          </a:p>
          <a:p>
            <a:pPr lvl="2">
              <a:buNone/>
            </a:pPr>
            <a:r>
              <a:rPr lang="cs-CZ" sz="2600" dirty="0" smtClean="0"/>
              <a:t>						květina</a:t>
            </a:r>
          </a:p>
          <a:p>
            <a:pPr lvl="2">
              <a:buNone/>
            </a:pPr>
            <a:r>
              <a:rPr lang="cs-CZ" sz="2600" dirty="0" smtClean="0"/>
              <a:t>						kočka</a:t>
            </a:r>
          </a:p>
          <a:p>
            <a:pPr lvl="2">
              <a:buNone/>
            </a:pPr>
            <a:r>
              <a:rPr lang="cs-CZ" sz="2600" dirty="0" smtClean="0"/>
              <a:t>						tatínek</a:t>
            </a:r>
          </a:p>
          <a:p>
            <a:pPr lvl="2">
              <a:buNone/>
            </a:pPr>
            <a:r>
              <a:rPr lang="cs-CZ" sz="2600" dirty="0" smtClean="0"/>
              <a:t>						vlak</a:t>
            </a:r>
          </a:p>
          <a:p>
            <a:pPr lvl="2">
              <a:buNone/>
            </a:pPr>
            <a:r>
              <a:rPr lang="cs-CZ" sz="2600" dirty="0" smtClean="0"/>
              <a:t>						pes</a:t>
            </a:r>
          </a:p>
          <a:p>
            <a:pPr lvl="2">
              <a:buNone/>
            </a:pPr>
            <a:r>
              <a:rPr lang="cs-CZ" sz="2600" dirty="0" smtClean="0"/>
              <a:t>						dítě</a:t>
            </a:r>
          </a:p>
          <a:p>
            <a:pPr lvl="2">
              <a:buNone/>
            </a:pPr>
            <a:r>
              <a:rPr lang="cs-CZ" sz="2600" dirty="0" smtClean="0"/>
              <a:t>						křeslo</a:t>
            </a:r>
          </a:p>
          <a:p>
            <a:pPr lvl="2">
              <a:buNone/>
            </a:pPr>
            <a:r>
              <a:rPr lang="cs-CZ" sz="2600" dirty="0" smtClean="0"/>
              <a:t>						kuře</a:t>
            </a:r>
          </a:p>
          <a:p>
            <a:pPr lvl="2">
              <a:buNone/>
            </a:pPr>
            <a:r>
              <a:rPr lang="cs-CZ" sz="2600" dirty="0" smtClean="0"/>
              <a:t>						pokoj</a:t>
            </a:r>
          </a:p>
          <a:p>
            <a:pPr lvl="2">
              <a:buNone/>
            </a:pPr>
            <a:r>
              <a:rPr lang="cs-CZ" sz="2600" dirty="0" smtClean="0"/>
              <a:t>						auto</a:t>
            </a:r>
          </a:p>
          <a:p>
            <a:pPr lvl="2">
              <a:buNone/>
            </a:pPr>
            <a:r>
              <a:rPr lang="cs-CZ" sz="2600" dirty="0" smtClean="0"/>
              <a:t>						jaro</a:t>
            </a:r>
          </a:p>
          <a:p>
            <a:pPr lvl="2">
              <a:buNone/>
            </a:pPr>
            <a:endParaRPr lang="cs-CZ" sz="2400" dirty="0" smtClean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Učebnice českého </a:t>
            </a:r>
            <a:r>
              <a:rPr lang="cs-CZ" dirty="0" smtClean="0"/>
              <a:t>jazyka </a:t>
            </a:r>
            <a:r>
              <a:rPr lang="cs-CZ" dirty="0" err="1" smtClean="0"/>
              <a:t>Didaktis</a:t>
            </a:r>
            <a:r>
              <a:rPr lang="cs-CZ" dirty="0" smtClean="0"/>
              <a:t> </a:t>
            </a:r>
            <a:r>
              <a:rPr lang="cs-CZ" dirty="0" smtClean="0"/>
              <a:t>pro 3.roč.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425</TotalTime>
  <Words>293</Words>
  <Application>Microsoft Office PowerPoint</Application>
  <PresentationFormat>Předvádění na obrazovce (4:3)</PresentationFormat>
  <Paragraphs>71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Slovní druhy</vt:lpstr>
      <vt:lpstr>Podstatná jména</vt:lpstr>
      <vt:lpstr>Přídavná jména</vt:lpstr>
      <vt:lpstr>Podstatná jména označ červeně,  přídavná jména modře.</vt:lpstr>
      <vt:lpstr>K podstatným jménům dopiš přídavná jména: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Dum</cp:lastModifiedBy>
  <cp:revision>49</cp:revision>
  <dcterms:created xsi:type="dcterms:W3CDTF">2010-07-04T09:26:34Z</dcterms:created>
  <dcterms:modified xsi:type="dcterms:W3CDTF">2013-01-12T21:53:58Z</dcterms:modified>
</cp:coreProperties>
</file>