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8" r:id="rId4"/>
    <p:sldId id="257" r:id="rId5"/>
    <p:sldId id="261" r:id="rId6"/>
    <p:sldId id="258" r:id="rId7"/>
    <p:sldId id="259" r:id="rId8"/>
    <p:sldId id="260" r:id="rId9"/>
    <p:sldId id="262" r:id="rId10"/>
    <p:sldId id="263" r:id="rId11"/>
    <p:sldId id="264" r:id="rId12"/>
    <p:sldId id="269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312" y="10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B2F9BC-1F3B-4DED-AE9D-E42078C733A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2BB2FD8-469A-4F8E-A404-BE369DDE229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park.cz/testy/zemepi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upload.wikimedia.org/wikipedia/commons/b/b1/Europe_satellite_glob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	          1.4 OPVK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   VY_32_INOVACE_02_Evropa-úvod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</a:t>
            </a:r>
            <a:r>
              <a:rPr lang="cs-CZ" sz="1400" cap="all" dirty="0" smtClean="0"/>
              <a:t>okruh:</a:t>
            </a:r>
            <a:r>
              <a:rPr lang="cs-CZ" sz="1400" dirty="0" smtClean="0"/>
              <a:t>	                              Evropa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  Evropa- úvod    </a:t>
            </a:r>
            <a:endParaRPr lang="cs-CZ" sz="14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KLÍČOVÁ SLOVA:                                                       Evropa, poloha,hranice, povrch, podnebí, vodstvo, obyvatelstvo, hospodářství, doprava</a:t>
            </a:r>
            <a:r>
              <a:rPr lang="cs-CZ" sz="1400" dirty="0" smtClean="0"/>
              <a:t>                      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Vytvořeno: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  16.5. </a:t>
            </a:r>
            <a:r>
              <a:rPr lang="cs-CZ" sz="1400" dirty="0" smtClean="0"/>
              <a:t>2012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  Žáci si osvojí základní poznatky  (FG i SE) o světadílu Evropa, prezentace může sloužit jako zápis do sešitu. K prezentaci je dobré používat atlas a nástěnnou mapu Evropy.</a:t>
            </a:r>
            <a:r>
              <a:rPr lang="cs-CZ" sz="1400" dirty="0"/>
              <a:t>	</a:t>
            </a:r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5705475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Nadpis 5"/>
          <p:cNvGrpSpPr>
            <a:grpSpLocks noGrp="1"/>
          </p:cNvGrpSpPr>
          <p:nvPr>
            <p:ph type="title"/>
          </p:nvPr>
        </p:nvGrpSpPr>
        <p:grpSpPr>
          <a:xfrm>
            <a:off x="457200" y="704850"/>
            <a:ext cx="8229600" cy="1143000"/>
            <a:chOff x="827088" y="510421"/>
            <a:chExt cx="7374992" cy="1107996"/>
          </a:xfrm>
        </p:grpSpPr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27088" y="549275"/>
              <a:ext cx="1766887" cy="1054100"/>
            </a:xfrm>
            <a:prstGeom prst="rect">
              <a:avLst/>
            </a:prstGeom>
            <a:noFill/>
          </p:spPr>
        </p:pic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Evropa- úvod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/>
          <a:lstStyle/>
          <a:p>
            <a:r>
              <a:rPr lang="cs-CZ" dirty="0" smtClean="0"/>
              <a:t> Evropa</a:t>
            </a:r>
            <a:endParaRPr lang="cs-CZ" dirty="0"/>
          </a:p>
        </p:txBody>
      </p:sp>
      <p:pic>
        <p:nvPicPr>
          <p:cNvPr id="4" name="Picture 10" descr="C:\Users\hosticka\Documents\ZS Jesenice\Projekt III\Tvorba_vyukovych_materialu\Vyukove_materialy\Pajacova\1-Puvodni\Evropa_ppt\Priloha\02_Satelitni_snimek_Evrop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68751"/>
            <a:ext cx="5472608" cy="4655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západní část Eurasie</a:t>
            </a:r>
          </a:p>
          <a:p>
            <a:r>
              <a:rPr lang="cs-CZ" dirty="0"/>
              <a:t> </a:t>
            </a:r>
            <a:r>
              <a:rPr lang="cs-CZ" dirty="0" smtClean="0"/>
              <a:t>hraniční body- </a:t>
            </a:r>
            <a:r>
              <a:rPr lang="cs-CZ" dirty="0"/>
              <a:t>s</a:t>
            </a:r>
            <a:r>
              <a:rPr lang="cs-CZ" dirty="0" smtClean="0"/>
              <a:t>ever- mys </a:t>
            </a:r>
            <a:r>
              <a:rPr lang="cs-CZ" dirty="0" err="1" smtClean="0"/>
              <a:t>Nordkapp</a:t>
            </a:r>
            <a:r>
              <a:rPr lang="cs-CZ" dirty="0" smtClean="0"/>
              <a:t> (71°s.š.)</a:t>
            </a:r>
          </a:p>
          <a:p>
            <a:pPr>
              <a:buNone/>
            </a:pPr>
            <a:r>
              <a:rPr lang="cs-CZ" dirty="0" smtClean="0"/>
              <a:t>                            - jih- mys </a:t>
            </a:r>
            <a:r>
              <a:rPr lang="cs-CZ" dirty="0" err="1" smtClean="0"/>
              <a:t>Maroqui</a:t>
            </a:r>
            <a:r>
              <a:rPr lang="cs-CZ" dirty="0" smtClean="0"/>
              <a:t> ( 36°s.š.)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východ- Polární Ural ( 67°v.d.)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- západ- mys </a:t>
            </a:r>
            <a:r>
              <a:rPr lang="cs-CZ" dirty="0" err="1" smtClean="0"/>
              <a:t>Roca</a:t>
            </a:r>
            <a:r>
              <a:rPr lang="cs-CZ" dirty="0" smtClean="0"/>
              <a:t> (8°30´z.d.)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u="sng" dirty="0" smtClean="0"/>
              <a:t>Evropa/ Amerika: </a:t>
            </a:r>
            <a:r>
              <a:rPr lang="cs-CZ" i="1" dirty="0" smtClean="0"/>
              <a:t>Atlantský oceán</a:t>
            </a:r>
          </a:p>
          <a:p>
            <a:r>
              <a:rPr lang="cs-CZ" dirty="0"/>
              <a:t> </a:t>
            </a:r>
            <a:r>
              <a:rPr lang="cs-CZ" u="sng" dirty="0" smtClean="0"/>
              <a:t>Evropa/ Afrika: </a:t>
            </a:r>
            <a:r>
              <a:rPr lang="cs-CZ" i="1" dirty="0" smtClean="0"/>
              <a:t>Gibraltarský </a:t>
            </a:r>
            <a:r>
              <a:rPr lang="cs-CZ" i="1" dirty="0" err="1" smtClean="0"/>
              <a:t>průl</a:t>
            </a:r>
            <a:r>
              <a:rPr lang="cs-CZ" i="1" dirty="0" smtClean="0"/>
              <a:t>., Středozemní moře</a:t>
            </a:r>
          </a:p>
          <a:p>
            <a:r>
              <a:rPr lang="cs-CZ" dirty="0"/>
              <a:t> </a:t>
            </a:r>
            <a:r>
              <a:rPr lang="cs-CZ" u="sng" dirty="0" smtClean="0"/>
              <a:t>Evropa/ Asie: </a:t>
            </a:r>
            <a:r>
              <a:rPr lang="cs-CZ" i="1" dirty="0" err="1" smtClean="0"/>
              <a:t>Karské</a:t>
            </a:r>
            <a:r>
              <a:rPr lang="cs-CZ" i="1" dirty="0" smtClean="0"/>
              <a:t> moře, pohoří Ural, řeka </a:t>
            </a:r>
            <a:r>
              <a:rPr lang="cs-CZ" i="1" dirty="0" err="1" smtClean="0"/>
              <a:t>Emba</a:t>
            </a:r>
            <a:r>
              <a:rPr lang="cs-CZ" i="1" dirty="0" smtClean="0"/>
              <a:t>, Kaspické moře, </a:t>
            </a:r>
            <a:r>
              <a:rPr lang="cs-CZ" i="1" dirty="0" err="1" smtClean="0"/>
              <a:t>Kumomanyčská</a:t>
            </a:r>
            <a:r>
              <a:rPr lang="cs-CZ" i="1" dirty="0" smtClean="0"/>
              <a:t> sníženina, Azovské moře, </a:t>
            </a:r>
            <a:r>
              <a:rPr lang="cs-CZ" i="1" dirty="0" err="1" smtClean="0"/>
              <a:t>Kerčský</a:t>
            </a:r>
            <a:r>
              <a:rPr lang="cs-CZ" i="1" dirty="0" smtClean="0"/>
              <a:t> </a:t>
            </a:r>
            <a:r>
              <a:rPr lang="cs-CZ" i="1" dirty="0" err="1" smtClean="0"/>
              <a:t>průl</a:t>
            </a:r>
            <a:r>
              <a:rPr lang="cs-CZ" i="1" dirty="0" smtClean="0"/>
              <a:t>., Černé moře, úžina Bospor, </a:t>
            </a:r>
            <a:r>
              <a:rPr lang="cs-CZ" i="1" dirty="0" err="1" smtClean="0"/>
              <a:t>Marmarské</a:t>
            </a:r>
            <a:r>
              <a:rPr lang="cs-CZ" i="1" dirty="0" smtClean="0"/>
              <a:t> moře, úžina Dardanely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převládají nížiny ( 60% plochy)</a:t>
            </a:r>
          </a:p>
          <a:p>
            <a:r>
              <a:rPr lang="cs-CZ" dirty="0"/>
              <a:t>n</a:t>
            </a:r>
            <a:r>
              <a:rPr lang="cs-CZ" dirty="0" smtClean="0"/>
              <a:t>ejvyšší hora: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Blanc</a:t>
            </a:r>
            <a:r>
              <a:rPr lang="cs-CZ" dirty="0" smtClean="0"/>
              <a:t> ( 4807m)</a:t>
            </a:r>
          </a:p>
          <a:p>
            <a:r>
              <a:rPr lang="cs-CZ" dirty="0"/>
              <a:t>n</a:t>
            </a:r>
            <a:r>
              <a:rPr lang="cs-CZ" dirty="0" smtClean="0"/>
              <a:t>ejnižší místo: Kaspická nížina ( -28m)</a:t>
            </a:r>
          </a:p>
          <a:p>
            <a:r>
              <a:rPr lang="cs-CZ" dirty="0"/>
              <a:t>n</a:t>
            </a:r>
            <a:r>
              <a:rPr lang="cs-CZ" dirty="0" smtClean="0"/>
              <a:t>ejvětší poloostrov: Skandinávský</a:t>
            </a:r>
          </a:p>
          <a:p>
            <a:r>
              <a:rPr lang="cs-CZ" dirty="0"/>
              <a:t>n</a:t>
            </a:r>
            <a:r>
              <a:rPr lang="cs-CZ" dirty="0" smtClean="0"/>
              <a:t>ejvětší ostrov: Velká Británie</a:t>
            </a:r>
          </a:p>
          <a:p>
            <a:r>
              <a:rPr lang="cs-CZ" dirty="0"/>
              <a:t>n</a:t>
            </a:r>
            <a:r>
              <a:rPr lang="cs-CZ" dirty="0" smtClean="0"/>
              <a:t>ejvyšší sopka: Etna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3 podnebná pásma</a:t>
            </a:r>
          </a:p>
          <a:p>
            <a:pPr>
              <a:buNone/>
            </a:pPr>
            <a:r>
              <a:rPr lang="cs-CZ" dirty="0" smtClean="0"/>
              <a:t>     1) subtropické ( Středozemí, Černomoří)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2) mírné ( převládá)</a:t>
            </a:r>
          </a:p>
          <a:p>
            <a:pPr>
              <a:buNone/>
            </a:pPr>
            <a:r>
              <a:rPr lang="cs-CZ" dirty="0" smtClean="0"/>
              <a:t>     3) subarktické ( Island, Skandinávie- sever)</a:t>
            </a:r>
          </a:p>
          <a:p>
            <a:r>
              <a:rPr lang="cs-CZ" dirty="0"/>
              <a:t>r</a:t>
            </a:r>
            <a:r>
              <a:rPr lang="cs-CZ" dirty="0" smtClean="0"/>
              <a:t>ekordy: Sevilla ( 47,8°C)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err="1" smtClean="0"/>
              <a:t>Usť</a:t>
            </a:r>
            <a:r>
              <a:rPr lang="cs-CZ" dirty="0" smtClean="0"/>
              <a:t>- </a:t>
            </a:r>
            <a:r>
              <a:rPr lang="cs-CZ" dirty="0" err="1" smtClean="0"/>
              <a:t>Cilma</a:t>
            </a:r>
            <a:r>
              <a:rPr lang="cs-CZ" dirty="0" smtClean="0"/>
              <a:t> ( -69°C)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pic>
        <p:nvPicPr>
          <p:cNvPr id="2050" name="Picture 2" descr="C:\Users\Jana\AppData\Local\Microsoft\Windows\Temporary Internet Files\Content.IE5\U0L4SZLJ\MP9004026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ustá říční síť</a:t>
            </a:r>
          </a:p>
          <a:p>
            <a:r>
              <a:rPr lang="cs-CZ" dirty="0" smtClean="0"/>
              <a:t>80% vody teče do Atlantiku</a:t>
            </a:r>
          </a:p>
          <a:p>
            <a:r>
              <a:rPr lang="cs-CZ" dirty="0" smtClean="0"/>
              <a:t>nejdelší řeka: Volha</a:t>
            </a:r>
          </a:p>
          <a:p>
            <a:r>
              <a:rPr lang="cs-CZ" dirty="0" smtClean="0"/>
              <a:t>největší jezero: Ladožské</a:t>
            </a:r>
          </a:p>
          <a:p>
            <a:r>
              <a:rPr lang="cs-CZ" dirty="0"/>
              <a:t>n</a:t>
            </a:r>
            <a:r>
              <a:rPr lang="cs-CZ" dirty="0" smtClean="0"/>
              <a:t>ejvětší ledovec: </a:t>
            </a:r>
            <a:r>
              <a:rPr lang="cs-CZ" dirty="0" err="1" smtClean="0"/>
              <a:t>Jostendal</a:t>
            </a:r>
            <a:endParaRPr lang="cs-CZ" dirty="0" smtClean="0"/>
          </a:p>
        </p:txBody>
      </p:sp>
      <p:pic>
        <p:nvPicPr>
          <p:cNvPr id="1027" name="Picture 3" descr="C:\Users\Jana\AppData\Local\Microsoft\Windows\Temporary Internet Files\Content.IE5\MREG3KSN\MP9004330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861048"/>
            <a:ext cx="3644502" cy="2363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700 mil. </a:t>
            </a:r>
            <a:r>
              <a:rPr lang="cs-CZ" dirty="0"/>
              <a:t>o</a:t>
            </a:r>
            <a:r>
              <a:rPr lang="cs-CZ" dirty="0" smtClean="0"/>
              <a:t>byvatel </a:t>
            </a:r>
          </a:p>
          <a:p>
            <a:r>
              <a:rPr lang="cs-CZ" dirty="0"/>
              <a:t> </a:t>
            </a:r>
            <a:r>
              <a:rPr lang="cs-CZ" dirty="0" smtClean="0"/>
              <a:t>v průměru 66 </a:t>
            </a:r>
            <a:r>
              <a:rPr lang="cs-CZ" dirty="0" err="1" smtClean="0"/>
              <a:t>obyv</a:t>
            </a:r>
            <a:r>
              <a:rPr lang="cs-CZ" dirty="0" smtClean="0"/>
              <a:t>./km²</a:t>
            </a:r>
          </a:p>
          <a:p>
            <a:r>
              <a:rPr lang="cs-CZ" dirty="0"/>
              <a:t> </a:t>
            </a:r>
            <a:r>
              <a:rPr lang="cs-CZ" dirty="0" smtClean="0"/>
              <a:t>vysoká délka života ( 75let)</a:t>
            </a:r>
          </a:p>
          <a:p>
            <a:r>
              <a:rPr lang="cs-CZ" dirty="0"/>
              <a:t> </a:t>
            </a:r>
            <a:r>
              <a:rPr lang="cs-CZ" dirty="0" smtClean="0"/>
              <a:t>nejlidnatější státy: </a:t>
            </a:r>
            <a:r>
              <a:rPr lang="cs-CZ" i="1" dirty="0" smtClean="0"/>
              <a:t>Rusko, Německo, Francie, Británie, Itálie</a:t>
            </a:r>
          </a:p>
          <a:p>
            <a:r>
              <a:rPr lang="cs-CZ" dirty="0"/>
              <a:t> </a:t>
            </a:r>
            <a:r>
              <a:rPr lang="cs-CZ" dirty="0" smtClean="0"/>
              <a:t>nejméně lidnaté státy: </a:t>
            </a:r>
            <a:r>
              <a:rPr lang="cs-CZ" i="1" dirty="0" smtClean="0"/>
              <a:t>Vatikán, San Marino, Gibraltar, Monako, Andorra </a:t>
            </a:r>
          </a:p>
          <a:p>
            <a:endParaRPr lang="cs-CZ" dirty="0"/>
          </a:p>
        </p:txBody>
      </p:sp>
      <p:pic>
        <p:nvPicPr>
          <p:cNvPr id="3074" name="Picture 2" descr="C:\Users\Jana\AppData\Local\Microsoft\Windows\Temporary Internet Files\Content.IE5\MREG3KSN\MP9004341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764704"/>
            <a:ext cx="1694085" cy="2537824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SL4VMA8H\MP9004327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797152"/>
            <a:ext cx="2660340" cy="17735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těžba: zásoby žel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/>
              <a:t>r</a:t>
            </a:r>
            <a:r>
              <a:rPr lang="cs-CZ" dirty="0" smtClean="0"/>
              <a:t>udy, uhlí, solí, ropy, zemního plynu, rtuti, uranu</a:t>
            </a:r>
          </a:p>
          <a:p>
            <a:r>
              <a:rPr lang="cs-CZ" dirty="0"/>
              <a:t> </a:t>
            </a:r>
            <a:r>
              <a:rPr lang="cs-CZ" dirty="0" smtClean="0"/>
              <a:t>průmysl: 1/3 výroby světa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- převládá strojírenský, energetický,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elektrotechnický, chemický,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papírenský, potravinářský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emědělství: převládá živočišná výroba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pěstování pšenice, ječmene,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kukuřice, brambor, ovoce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šechny druhy dopravy</a:t>
            </a:r>
          </a:p>
          <a:p>
            <a:r>
              <a:rPr lang="cs-CZ" dirty="0" smtClean="0"/>
              <a:t>velmi dobrá úroveň ( především na západě)</a:t>
            </a:r>
          </a:p>
          <a:p>
            <a:r>
              <a:rPr lang="cs-CZ" dirty="0"/>
              <a:t> </a:t>
            </a:r>
            <a:r>
              <a:rPr lang="cs-CZ" dirty="0" smtClean="0"/>
              <a:t>nejvýznamnější nám. </a:t>
            </a:r>
            <a:r>
              <a:rPr lang="cs-CZ" dirty="0"/>
              <a:t>p</a:t>
            </a:r>
            <a:r>
              <a:rPr lang="cs-CZ" dirty="0" smtClean="0"/>
              <a:t>řístavy: </a:t>
            </a:r>
            <a:r>
              <a:rPr lang="cs-CZ" i="1" dirty="0" smtClean="0"/>
              <a:t>Rotterdam </a:t>
            </a:r>
          </a:p>
          <a:p>
            <a:pPr>
              <a:buNone/>
            </a:pPr>
            <a:r>
              <a:rPr lang="cs-CZ" i="1" dirty="0"/>
              <a:t> </a:t>
            </a:r>
            <a:r>
              <a:rPr lang="cs-CZ" i="1" dirty="0" smtClean="0"/>
              <a:t>   ( největší), Antverpy, Marseille, Hamburg)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  říční přístav: </a:t>
            </a:r>
            <a:r>
              <a:rPr lang="cs-CZ" i="1" dirty="0" smtClean="0"/>
              <a:t>Duisburg</a:t>
            </a:r>
          </a:p>
          <a:p>
            <a:r>
              <a:rPr lang="cs-CZ" dirty="0"/>
              <a:t>n</a:t>
            </a:r>
            <a:r>
              <a:rPr lang="cs-CZ" dirty="0" smtClean="0"/>
              <a:t>ejvětší letiště: </a:t>
            </a:r>
            <a:r>
              <a:rPr lang="cs-CZ" i="1" dirty="0" smtClean="0"/>
              <a:t>Londýn/ </a:t>
            </a:r>
            <a:r>
              <a:rPr lang="cs-CZ" i="1" dirty="0" err="1" smtClean="0"/>
              <a:t>Heathrow</a:t>
            </a:r>
            <a:r>
              <a:rPr lang="cs-CZ" i="1" dirty="0" smtClean="0"/>
              <a:t>, Frankfurt n. M./ </a:t>
            </a:r>
            <a:r>
              <a:rPr lang="cs-CZ" i="1" dirty="0" err="1" smtClean="0"/>
              <a:t>Rhein</a:t>
            </a:r>
            <a:r>
              <a:rPr lang="cs-CZ" i="1" dirty="0" smtClean="0"/>
              <a:t>, Paříž/ Charles de </a:t>
            </a:r>
            <a:r>
              <a:rPr lang="cs-CZ" i="1" dirty="0" err="1" smtClean="0"/>
              <a:t>Gaulle</a:t>
            </a:r>
            <a:endParaRPr lang="cs-CZ" i="1" dirty="0" smtClean="0"/>
          </a:p>
          <a:p>
            <a:pPr>
              <a:buNone/>
            </a:pPr>
            <a:r>
              <a:rPr lang="cs-CZ" i="1" dirty="0"/>
              <a:t> </a:t>
            </a:r>
          </a:p>
        </p:txBody>
      </p:sp>
      <p:pic>
        <p:nvPicPr>
          <p:cNvPr id="4098" name="Picture 2" descr="C:\Users\Jana\AppData\Local\Microsoft\Windows\Temporary Internet Files\Content.IE5\U0L4SZLJ\MP9004265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9866"/>
            <a:ext cx="2987486" cy="199087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Námět na procvičování: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testpark.cz</a:t>
            </a:r>
            <a:r>
              <a:rPr lang="cs-CZ" dirty="0" smtClean="0">
                <a:hlinkClick r:id="rId2"/>
              </a:rPr>
              <a:t>/testy/</a:t>
            </a:r>
            <a:r>
              <a:rPr lang="cs-CZ" dirty="0" err="1" smtClean="0">
                <a:hlinkClick r:id="rId2"/>
              </a:rPr>
              <a:t>zemepis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      </a:t>
            </a:r>
            <a:r>
              <a:rPr lang="cs-CZ" sz="1400" dirty="0" smtClean="0"/>
              <a:t>Literatura: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HÜBELOVÁ, Dana, CHALUPA, Petr.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Zeměpis pro 8. ročník Evropa, 1. díl.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Brno : nakladatelství NOVÁ ŠKOLA,  s. r. o., 2009. ISBN 80-7289-101-4.</a:t>
            </a: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Obrázky: </a:t>
            </a:r>
          </a:p>
          <a:p>
            <a:pPr>
              <a:buNone/>
            </a:pPr>
            <a:r>
              <a:rPr lang="cs-CZ" sz="1400" kern="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1400" dirty="0" smtClean="0"/>
              <a:t>Satelitní mapa Evropy.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</a:t>
            </a:r>
          </a:p>
          <a:p>
            <a:pPr>
              <a:buNone/>
            </a:pPr>
            <a:r>
              <a:rPr lang="cs-CZ" sz="1400" dirty="0" smtClean="0"/>
              <a:t>        2001-, 13.11.2004, 21:11 [cit. 2012-05-10]. Dostupné z: </a:t>
            </a:r>
            <a:r>
              <a:rPr lang="cs-CZ" sz="1400" dirty="0" smtClean="0">
                <a:hlinkClick r:id="rId2"/>
              </a:rPr>
              <a:t>http://upload.wikimedia.org/wikipedia/commons/b/b1/Europe_satellite_globe.jpg</a:t>
            </a:r>
            <a:endParaRPr lang="cs-CZ" sz="1400" dirty="0" smtClean="0"/>
          </a:p>
          <a:p>
            <a:pPr>
              <a:buNone/>
            </a:pPr>
            <a:endParaRPr lang="cs-CZ" sz="1400" kern="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kern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 www: </a:t>
            </a:r>
            <a:r>
              <a:rPr lang="cs-CZ" sz="1400" u="sng" dirty="0" smtClean="0">
                <a:latin typeface="Arial" pitchFamily="34" charset="0"/>
                <a:cs typeface="Arial" pitchFamily="34" charset="0"/>
                <a:hlinkClick r:id="rId3"/>
              </a:rPr>
              <a:t>http://office.</a:t>
            </a:r>
            <a:r>
              <a:rPr lang="cs-CZ" sz="1400" u="sng" dirty="0" err="1" smtClean="0">
                <a:latin typeface="Arial" pitchFamily="34" charset="0"/>
                <a:cs typeface="Arial" pitchFamily="34" charset="0"/>
                <a:hlinkClick r:id="rId3"/>
              </a:rPr>
              <a:t>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169</TotalTime>
  <Words>441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Evropa- úvod</vt:lpstr>
      <vt:lpstr> Evropa</vt:lpstr>
      <vt:lpstr>Poloha</vt:lpstr>
      <vt:lpstr>Hranice</vt:lpstr>
      <vt:lpstr>Povrch</vt:lpstr>
      <vt:lpstr>Podnebí</vt:lpstr>
      <vt:lpstr>Vodstvo</vt:lpstr>
      <vt:lpstr>Obyvatelstvo</vt:lpstr>
      <vt:lpstr>Hospodářství</vt:lpstr>
      <vt:lpstr>Doprava</vt:lpstr>
      <vt:lpstr>Procvičování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Evropa- úvod</dc:title>
  <dc:creator>Jana</dc:creator>
  <cp:lastModifiedBy>Jana</cp:lastModifiedBy>
  <cp:revision>21</cp:revision>
  <dcterms:created xsi:type="dcterms:W3CDTF">2012-05-16T16:08:14Z</dcterms:created>
  <dcterms:modified xsi:type="dcterms:W3CDTF">2013-01-08T19:18:10Z</dcterms:modified>
</cp:coreProperties>
</file>