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56" r:id="rId3"/>
    <p:sldId id="257" r:id="rId4"/>
    <p:sldId id="258" r:id="rId5"/>
    <p:sldId id="259" r:id="rId6"/>
    <p:sldId id="264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12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CF1687-A886-4B49-A88F-EE8E82B1DD4B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B28E5EB-2642-4B58-BC42-159410E305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CF1687-A886-4B49-A88F-EE8E82B1DD4B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B28E5EB-2642-4B58-BC42-159410E305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CF1687-A886-4B49-A88F-EE8E82B1DD4B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8E5EB-2642-4B58-BC42-159410E3057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CF1687-A886-4B49-A88F-EE8E82B1DD4B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8E5EB-2642-4B58-BC42-159410E305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CF1687-A886-4B49-A88F-EE8E82B1DD4B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FB28E5EB-2642-4B58-BC42-159410E3057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CF1687-A886-4B49-A88F-EE8E82B1DD4B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8E5EB-2642-4B58-BC42-159410E305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CF1687-A886-4B49-A88F-EE8E82B1DD4B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8E5EB-2642-4B58-BC42-159410E305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CF1687-A886-4B49-A88F-EE8E82B1DD4B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8E5EB-2642-4B58-BC42-159410E305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CF1687-A886-4B49-A88F-EE8E82B1DD4B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8E5EB-2642-4B58-BC42-159410E3057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CF1687-A886-4B49-A88F-EE8E82B1DD4B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8E5EB-2642-4B58-BC42-159410E305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CF1687-A886-4B49-A88F-EE8E82B1DD4B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8E5EB-2642-4B58-BC42-159410E305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2CF1687-A886-4B49-A88F-EE8E82B1DD4B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B28E5EB-2642-4B58-BC42-159410E3057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europa.eu/kids-corner/index_cs.htm" TargetMode="External"/><Relationship Id="rId2" Type="http://schemas.openxmlformats.org/officeDocument/2006/relationships/hyperlink" Target="http://neurodyssee.org/2011/Index.php?lang=cs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b/b7/Europe_topography_map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 smtClean="0"/>
              <a:t>Číslo projektu:</a:t>
            </a:r>
            <a:r>
              <a:rPr lang="cs-CZ" sz="1100" dirty="0" smtClean="0"/>
              <a:t>		                          1.4 OPVK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 smtClean="0"/>
              <a:t>Autor</a:t>
            </a:r>
            <a:r>
              <a:rPr lang="cs-CZ" sz="1100" cap="all" dirty="0"/>
              <a:t>:	</a:t>
            </a:r>
            <a:r>
              <a:rPr lang="cs-CZ" sz="1100" dirty="0"/>
              <a:t>			</a:t>
            </a:r>
            <a:r>
              <a:rPr lang="cs-CZ" sz="1100" dirty="0" smtClean="0"/>
              <a:t>Mgr. Jana </a:t>
            </a:r>
            <a:r>
              <a:rPr lang="cs-CZ" sz="1100" dirty="0" err="1" smtClean="0"/>
              <a:t>Neugebauerová</a:t>
            </a:r>
            <a:endParaRPr lang="cs-CZ" sz="11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/>
              <a:t>Název:			</a:t>
            </a:r>
            <a:r>
              <a:rPr lang="cs-CZ" sz="1100" cap="all" dirty="0" smtClean="0"/>
              <a:t>                          VY_32_INOVACE_12_EU</a:t>
            </a:r>
            <a:endParaRPr lang="cs-CZ" sz="11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/>
              <a:t>Ročník:</a:t>
            </a:r>
            <a:r>
              <a:rPr lang="cs-CZ" sz="1100" dirty="0"/>
              <a:t>			</a:t>
            </a:r>
            <a:r>
              <a:rPr lang="cs-CZ" sz="1100" dirty="0" smtClean="0"/>
              <a:t>                          8. </a:t>
            </a:r>
            <a:r>
              <a:rPr lang="cs-CZ" sz="1100" dirty="0"/>
              <a:t>ročník ZŠ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/>
              <a:t>Vzdělávací oblast:</a:t>
            </a:r>
            <a:r>
              <a:rPr lang="cs-CZ" sz="1100" dirty="0"/>
              <a:t>		</a:t>
            </a:r>
            <a:r>
              <a:rPr lang="cs-CZ" sz="1100" dirty="0" smtClean="0"/>
              <a:t>                          Člověk </a:t>
            </a:r>
            <a:r>
              <a:rPr lang="cs-CZ" sz="1100" dirty="0"/>
              <a:t>a </a:t>
            </a:r>
            <a:r>
              <a:rPr lang="cs-CZ" sz="1100" dirty="0" smtClean="0"/>
              <a:t>příroda </a:t>
            </a:r>
            <a:endParaRPr lang="cs-CZ" sz="11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/>
              <a:t>Vzdělávací obor:</a:t>
            </a:r>
            <a:r>
              <a:rPr lang="cs-CZ" sz="1100" dirty="0"/>
              <a:t>		 </a:t>
            </a:r>
            <a:r>
              <a:rPr lang="cs-CZ" sz="1100" dirty="0" smtClean="0"/>
              <a:t>                         Zeměpis</a:t>
            </a:r>
            <a:endParaRPr lang="cs-CZ" sz="11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/>
              <a:t>Tematický okruh:</a:t>
            </a:r>
            <a:r>
              <a:rPr lang="cs-CZ" sz="1100" dirty="0"/>
              <a:t>		 </a:t>
            </a:r>
            <a:r>
              <a:rPr lang="cs-CZ" sz="1100" dirty="0" smtClean="0"/>
              <a:t>                         Evropa</a:t>
            </a:r>
            <a:endParaRPr lang="cs-CZ" sz="11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/>
              <a:t>Téma:	</a:t>
            </a:r>
            <a:r>
              <a:rPr lang="cs-CZ" sz="1100" dirty="0"/>
              <a:t>		</a:t>
            </a:r>
            <a:r>
              <a:rPr lang="cs-CZ" sz="1100" dirty="0" smtClean="0"/>
              <a:t>                          Evropská unie- opakování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dirty="0" smtClean="0"/>
              <a:t>KLÍČOVÁ SLOVA:                                                                      Vyjmenuj, zakresli </a:t>
            </a:r>
            <a:r>
              <a:rPr lang="cs-CZ" sz="1100" dirty="0" smtClean="0"/>
              <a:t>,hraj                       </a:t>
            </a:r>
            <a:endParaRPr lang="cs-CZ" sz="11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/>
              <a:t>Vytvořeno:</a:t>
            </a:r>
            <a:r>
              <a:rPr lang="cs-CZ" sz="1100" dirty="0"/>
              <a:t> 		</a:t>
            </a:r>
            <a:r>
              <a:rPr lang="cs-CZ" sz="1100" dirty="0" smtClean="0"/>
              <a:t>                          8.4. 2012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sz="11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sz="1100" dirty="0"/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100" cap="all" dirty="0"/>
              <a:t>Anotace:</a:t>
            </a:r>
            <a:r>
              <a:rPr lang="cs-CZ" sz="1100" dirty="0"/>
              <a:t>			</a:t>
            </a:r>
            <a:r>
              <a:rPr lang="cs-CZ" sz="1100" dirty="0" smtClean="0">
                <a:latin typeface="Calibri" pitchFamily="34" charset="0"/>
              </a:rPr>
              <a:t>Prezentace je určena pro práci na interaktivní tabuli. Žáci si procvičí orientaci v mapě Evropy a zároveň získají povědomí o rozlehlosti EU. Vyhledávají v atlase. Druhá část obsahuje odkazy na hry zaměřené na EU.</a:t>
            </a:r>
            <a:endParaRPr lang="cs-CZ" sz="1100" dirty="0"/>
          </a:p>
        </p:txBody>
      </p:sp>
      <p:pic>
        <p:nvPicPr>
          <p:cNvPr id="512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941168"/>
            <a:ext cx="8280400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6" name="Nadpis 5"/>
          <p:cNvGrpSpPr>
            <a:grpSpLocks noGrp="1"/>
          </p:cNvGrpSpPr>
          <p:nvPr>
            <p:ph type="title"/>
          </p:nvPr>
        </p:nvGrpSpPr>
        <p:grpSpPr>
          <a:xfrm>
            <a:off x="304800" y="457200"/>
            <a:ext cx="8686800" cy="838200"/>
            <a:chOff x="827088" y="510421"/>
            <a:chExt cx="7374992" cy="1107996"/>
          </a:xfrm>
        </p:grpSpPr>
        <p:pic>
          <p:nvPicPr>
            <p:cNvPr id="7" name="Picture 4" descr="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827088" y="549275"/>
              <a:ext cx="1766887" cy="1054100"/>
            </a:xfrm>
            <a:prstGeom prst="rect">
              <a:avLst/>
            </a:prstGeom>
            <a:noFill/>
          </p:spPr>
        </p:pic>
        <p:sp>
          <p:nvSpPr>
            <p:cNvPr id="8" name="Rectangle 5"/>
            <p:cNvSpPr>
              <a:spLocks noChangeArrowheads="1"/>
            </p:cNvSpPr>
            <p:nvPr/>
          </p:nvSpPr>
          <p:spPr bwMode="auto">
            <a:xfrm>
              <a:off x="972087" y="510421"/>
              <a:ext cx="7229993" cy="11079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/>
              <a:r>
                <a:rPr lang="cs-CZ" dirty="0"/>
                <a:t>                                     </a:t>
              </a:r>
              <a:r>
                <a:rPr lang="cs-CZ" sz="1600" b="1" dirty="0"/>
                <a:t>Základní  škola a mateřská škola </a:t>
              </a:r>
              <a:r>
                <a:rPr lang="cs-CZ" sz="1600" b="1" dirty="0" err="1"/>
                <a:t>J.A.Komenského</a:t>
              </a:r>
              <a:endParaRPr lang="cs-CZ" sz="1600" dirty="0"/>
            </a:p>
            <a:p>
              <a:pPr algn="ctr"/>
              <a:r>
                <a:rPr lang="cs-CZ" sz="1600" b="1" dirty="0"/>
                <a:t>                                                          v Novém  </a:t>
              </a:r>
              <a:r>
                <a:rPr lang="cs-CZ" sz="1600" b="1" dirty="0" err="1"/>
                <a:t>Strašecí</a:t>
              </a:r>
              <a:r>
                <a:rPr lang="cs-CZ" sz="1600" dirty="0"/>
                <a:t>                     </a:t>
              </a:r>
            </a:p>
            <a:p>
              <a:pPr algn="ctr"/>
              <a:r>
                <a:rPr lang="cs-CZ" sz="1600" dirty="0"/>
                <a:t>                                                  Komenského nám. 209, 271 01 Nové </a:t>
              </a:r>
              <a:r>
                <a:rPr lang="cs-CZ" sz="1600" dirty="0" err="1"/>
                <a:t>Strašecí</a:t>
              </a:r>
              <a:endParaRPr lang="cs-CZ" sz="1600" dirty="0"/>
            </a:p>
            <a:p>
              <a:pPr algn="ctr"/>
              <a:r>
                <a:rPr lang="cs-CZ" sz="1600" dirty="0" smtClean="0"/>
                <a:t>                                                tel. 311 240 401, 311 240 400, email: </a:t>
              </a:r>
              <a:r>
                <a:rPr lang="cs-CZ" sz="1600" dirty="0" err="1" smtClean="0"/>
                <a:t>zsnovstra</a:t>
              </a:r>
              <a:r>
                <a:rPr lang="cs-CZ" sz="1600" dirty="0" smtClean="0"/>
                <a:t>@email.</a:t>
              </a:r>
              <a:r>
                <a:rPr lang="cs-CZ" sz="1600" dirty="0" err="1" smtClean="0"/>
                <a:t>cz</a:t>
              </a:r>
              <a:r>
                <a:rPr lang="cs-CZ" sz="1600" dirty="0" smtClean="0"/>
                <a:t> </a:t>
              </a:r>
              <a:endParaRPr lang="cs-CZ" sz="1600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Evropa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Evropská unie - opakování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http://upload.wikimedia.org/wikipedia/commons/c/c6/EU_location_ALL.PNG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106740"/>
            <a:ext cx="7032782" cy="5274587"/>
          </a:xfrm>
          <a:prstGeom prst="rect">
            <a:avLst/>
          </a:prstGeom>
          <a:noFill/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763688" y="260648"/>
            <a:ext cx="5486400" cy="566738"/>
          </a:xfrm>
        </p:spPr>
        <p:txBody>
          <a:bodyPr>
            <a:noAutofit/>
          </a:bodyPr>
          <a:lstStyle/>
          <a:p>
            <a:r>
              <a:rPr lang="cs-CZ" sz="3200" dirty="0" smtClean="0"/>
              <a:t>Vyjmenuj a zakresli státy EU: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Státy EU: Belgie, Bulharsko, Česko, Dánsko, Estonsko, Finsko,</a:t>
            </a:r>
            <a:r>
              <a:rPr lang="cs-CZ" dirty="0"/>
              <a:t> </a:t>
            </a:r>
            <a:r>
              <a:rPr lang="cs-CZ" dirty="0" smtClean="0"/>
              <a:t>Francie, Irsko, Itálie, Kypr, Litva, Lotyšsko, Lucembursko, Maďarsko, Malta, Německo, Nizozemsko, Polsko,</a:t>
            </a:r>
            <a:r>
              <a:rPr lang="cs-CZ" dirty="0"/>
              <a:t> </a:t>
            </a:r>
            <a:r>
              <a:rPr lang="cs-CZ" dirty="0" smtClean="0"/>
              <a:t>Portugalsko, Rakousko, Rumunsko, Řecko, Slovensko, Slovinsko, Španělsko, Švédsko, Velká Británie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pic>
        <p:nvPicPr>
          <p:cNvPr id="4" name="Picture 2" descr="http://upload.wikimedia.org/wikipedia/commons/c/c6/EU_location_ALL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196752"/>
            <a:ext cx="7299655" cy="5145435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427984" y="227687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76056" y="2564904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FIN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059832" y="3861048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GB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267744" y="4005064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IRL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79912" y="3356992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DK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483768" y="530120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915816" y="5301208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E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203848" y="4653136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F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139952" y="5085184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I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347864" y="422108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491880" y="393305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NL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923928" y="4077072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D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860032" y="5373216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GR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283968" y="450912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</a:t>
            </a:r>
            <a:endParaRPr lang="cs-CZ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211960" y="429309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CZ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644008" y="4005064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PL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067944" y="4725144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SLO</a:t>
            </a:r>
            <a:endParaRPr lang="cs-CZ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932040" y="465313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RO</a:t>
            </a:r>
            <a:endParaRPr lang="cs-CZ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644008" y="436510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SK</a:t>
            </a:r>
            <a:endParaRPr lang="cs-CZ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644008" y="4581128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HU</a:t>
            </a:r>
            <a:endParaRPr lang="cs-CZ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148064" y="3068960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EST</a:t>
            </a:r>
            <a:endParaRPr lang="cs-CZ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563888" y="4221088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L</a:t>
            </a:r>
            <a:endParaRPr lang="cs-CZ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004048" y="3356992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LV</a:t>
            </a:r>
            <a:endParaRPr lang="cs-CZ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004048" y="3645024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LT</a:t>
            </a:r>
            <a:endParaRPr lang="cs-CZ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076056" y="5013176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BG</a:t>
            </a:r>
            <a:endParaRPr lang="cs-CZ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652120" y="587727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CY</a:t>
            </a:r>
            <a:endParaRPr lang="cs-CZ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427984" y="5733256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M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Evropská hra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Klikněte na odkaz a hrajte hru přímo ze stránek Evropské unie: </a:t>
            </a:r>
            <a:r>
              <a:rPr lang="cs-CZ" dirty="0" smtClean="0">
                <a:hlinkClick r:id="rId2"/>
              </a:rPr>
              <a:t>http://neurodyssee.org/2011/Index.php?lang=cs</a:t>
            </a:r>
            <a:endParaRPr lang="cs-CZ" dirty="0" smtClean="0"/>
          </a:p>
          <a:p>
            <a:r>
              <a:rPr lang="cs-CZ" dirty="0" smtClean="0"/>
              <a:t>Další návrhy her: </a:t>
            </a:r>
            <a:r>
              <a:rPr lang="cs-CZ" dirty="0" smtClean="0">
                <a:hlinkClick r:id="rId3"/>
              </a:rPr>
              <a:t>http://europa.eu/kids-corner/index_cs.htm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sz="1600" dirty="0" smtClean="0"/>
              <a:t>Topografická mapa Evropy. In: </a:t>
            </a:r>
            <a:r>
              <a:rPr lang="cs-CZ" sz="1600" i="1" dirty="0" err="1" smtClean="0"/>
              <a:t>Wikipedia</a:t>
            </a:r>
            <a:r>
              <a:rPr lang="cs-CZ" sz="1600" i="1" dirty="0" smtClean="0"/>
              <a:t>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San </a:t>
            </a:r>
            <a:r>
              <a:rPr lang="cs-CZ" sz="1600" dirty="0" err="1" smtClean="0"/>
              <a:t>Francisco</a:t>
            </a:r>
            <a:r>
              <a:rPr lang="cs-CZ" sz="1600" dirty="0" smtClean="0"/>
              <a:t> (CA): </a:t>
            </a:r>
            <a:r>
              <a:rPr lang="cs-CZ" sz="1600" dirty="0" err="1" smtClean="0"/>
              <a:t>Wikimedia</a:t>
            </a:r>
            <a:r>
              <a:rPr lang="cs-CZ" sz="1600" dirty="0" smtClean="0"/>
              <a:t>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2006, 12.6.2008, 08:41 [cit. 2012-05-4]. Dostupné z: </a:t>
            </a:r>
            <a:r>
              <a:rPr lang="cs-CZ" sz="1600" dirty="0" smtClean="0">
                <a:hlinkClick r:id="rId2"/>
              </a:rPr>
              <a:t>http://upload.wikimedia.org/wikipedia/commons/b/b7/Europe_topography_map.png</a:t>
            </a:r>
            <a:endParaRPr lang="cs-CZ" sz="16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94</TotalTime>
  <Words>201</Words>
  <Application>Microsoft Office PowerPoint</Application>
  <PresentationFormat>Předvádění na obrazovce (4:3)</PresentationFormat>
  <Paragraphs>56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Snímek 1</vt:lpstr>
      <vt:lpstr>Evropa</vt:lpstr>
      <vt:lpstr>Vyjmenuj a zakresli státy EU:</vt:lpstr>
      <vt:lpstr>Správné řešení</vt:lpstr>
      <vt:lpstr>Správné řešení</vt:lpstr>
      <vt:lpstr>Evropská hra</vt:lpstr>
      <vt:lpstr>Zdroje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Evropa</dc:title>
  <dc:creator>Jana</dc:creator>
  <cp:lastModifiedBy>Jana</cp:lastModifiedBy>
  <cp:revision>18</cp:revision>
  <dcterms:created xsi:type="dcterms:W3CDTF">2012-03-31T20:24:07Z</dcterms:created>
  <dcterms:modified xsi:type="dcterms:W3CDTF">2013-01-08T19:44:38Z</dcterms:modified>
</cp:coreProperties>
</file>