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57" r:id="rId12"/>
    <p:sldId id="258" r:id="rId13"/>
    <p:sldId id="259" r:id="rId14"/>
    <p:sldId id="260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E28761C-515A-40AC-B7BA-9393ED3B932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F3371B6-77C4-4E60-A35E-093FF9C75D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E28761C-515A-40AC-B7BA-9393ED3B932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371B6-77C4-4E60-A35E-093FF9C75D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E28761C-515A-40AC-B7BA-9393ED3B932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F3371B6-77C4-4E60-A35E-093FF9C75DE3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E28761C-515A-40AC-B7BA-9393ED3B932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F3371B6-77C4-4E60-A35E-093FF9C75D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E28761C-515A-40AC-B7BA-9393ED3B932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F3371B6-77C4-4E60-A35E-093FF9C75D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8761C-515A-40AC-B7BA-9393ED3B932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371B6-77C4-4E60-A35E-093FF9C75D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E28761C-515A-40AC-B7BA-9393ED3B932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F3371B6-77C4-4E60-A35E-093FF9C75D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E28761C-515A-40AC-B7BA-9393ED3B932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F3371B6-77C4-4E60-A35E-093FF9C75D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E28761C-515A-40AC-B7BA-9393ED3B932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F3371B6-77C4-4E60-A35E-093FF9C75D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8761C-515A-40AC-B7BA-9393ED3B932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371B6-77C4-4E60-A35E-093FF9C75D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8761C-515A-40AC-B7BA-9393ED3B932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371B6-77C4-4E60-A35E-093FF9C75D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E28761C-515A-40AC-B7BA-9393ED3B932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F3371B6-77C4-4E60-A35E-093FF9C75D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xiQ13tkq5H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Sz62ZQLd1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www.vyukovematerialy.cz/zemak/rocnik8/reg1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Číslo projektu:</a:t>
            </a:r>
            <a:r>
              <a:rPr lang="cs-CZ" sz="1100" dirty="0" smtClean="0"/>
              <a:t>			   1.4 OPVK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Autor</a:t>
            </a:r>
            <a:r>
              <a:rPr lang="cs-CZ" sz="1100" cap="all" dirty="0"/>
              <a:t>:	</a:t>
            </a:r>
            <a:r>
              <a:rPr lang="cs-CZ" sz="1100" dirty="0"/>
              <a:t>			</a:t>
            </a:r>
            <a:r>
              <a:rPr lang="cs-CZ" sz="1100" dirty="0" smtClean="0"/>
              <a:t>Mgr. Jana </a:t>
            </a:r>
            <a:r>
              <a:rPr lang="cs-CZ" sz="1100" dirty="0" err="1" smtClean="0"/>
              <a:t>Neugebauerová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Název:			</a:t>
            </a:r>
            <a:r>
              <a:rPr lang="cs-CZ" sz="1100" cap="all" dirty="0" smtClean="0"/>
              <a:t>                          VY_32_INOVACE_16_</a:t>
            </a:r>
            <a:r>
              <a:rPr lang="cs-CZ" sz="1100" cap="all" dirty="0" err="1" smtClean="0"/>
              <a:t>španělsko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Ročník:</a:t>
            </a:r>
            <a:r>
              <a:rPr lang="cs-CZ" sz="1100" dirty="0"/>
              <a:t>			</a:t>
            </a:r>
            <a:r>
              <a:rPr lang="cs-CZ" sz="1100" dirty="0" smtClean="0"/>
              <a:t>                          8. </a:t>
            </a:r>
            <a:r>
              <a:rPr lang="cs-CZ" sz="11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oblast:</a:t>
            </a:r>
            <a:r>
              <a:rPr lang="cs-CZ" sz="1100" dirty="0"/>
              <a:t>		</a:t>
            </a:r>
            <a:r>
              <a:rPr lang="cs-CZ" sz="1100" dirty="0" smtClean="0"/>
              <a:t>                         Člověk </a:t>
            </a:r>
            <a:r>
              <a:rPr lang="cs-CZ" sz="1100" dirty="0"/>
              <a:t>a </a:t>
            </a:r>
            <a:r>
              <a:rPr lang="cs-CZ" sz="1100" dirty="0" smtClean="0"/>
              <a:t>příroda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obor: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Zeměpis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Tematický okruh: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Evropa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Téma:	</a:t>
            </a:r>
            <a:r>
              <a:rPr lang="cs-CZ" sz="1100" dirty="0"/>
              <a:t>		</a:t>
            </a:r>
            <a:r>
              <a:rPr lang="cs-CZ" sz="1100" dirty="0" smtClean="0"/>
              <a:t>                          Španělsko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dirty="0" smtClean="0"/>
              <a:t>KLÍČOVÁ </a:t>
            </a:r>
            <a:r>
              <a:rPr lang="cs-CZ" sz="1100" smtClean="0"/>
              <a:t>SLOVA</a:t>
            </a:r>
            <a:r>
              <a:rPr lang="cs-CZ" sz="1100" smtClean="0"/>
              <a:t>:                                                             </a:t>
            </a:r>
            <a:r>
              <a:rPr lang="cs-CZ" sz="1100" smtClean="0"/>
              <a:t>Pevninské </a:t>
            </a:r>
            <a:r>
              <a:rPr lang="cs-CZ" sz="1100" smtClean="0"/>
              <a:t>Španělsko, </a:t>
            </a:r>
            <a:r>
              <a:rPr lang="cs-CZ" sz="1100" dirty="0" err="1" smtClean="0"/>
              <a:t>Kanáské</a:t>
            </a:r>
            <a:r>
              <a:rPr lang="cs-CZ" sz="1100" dirty="0" smtClean="0"/>
              <a:t> ostrovy, Baleáry                         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Vytvořeno:</a:t>
            </a:r>
            <a:r>
              <a:rPr lang="cs-CZ" sz="1100" dirty="0"/>
              <a:t> 		</a:t>
            </a:r>
            <a:r>
              <a:rPr lang="cs-CZ" sz="1100" dirty="0" smtClean="0"/>
              <a:t>                          26.3. 2012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Anotace:</a:t>
            </a:r>
            <a:r>
              <a:rPr lang="cs-CZ" sz="1100" dirty="0"/>
              <a:t>		</a:t>
            </a:r>
            <a:r>
              <a:rPr lang="cs-CZ" dirty="0"/>
              <a:t>	</a:t>
            </a:r>
            <a:r>
              <a:rPr lang="cs-CZ" sz="1100" dirty="0" smtClean="0"/>
              <a:t> Prezentace je určena pro interaktivní tabuli. Lze ji využít jako výklad nebo zápis k tématu Španělsko. Je vhodné používat atlas a mapu Evropy.</a:t>
            </a:r>
            <a:r>
              <a:rPr lang="cs-CZ" sz="1100" dirty="0"/>
              <a:t>	</a:t>
            </a: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5229200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Nadpis 5"/>
          <p:cNvGrpSpPr>
            <a:grpSpLocks noGrp="1"/>
          </p:cNvGrpSpPr>
          <p:nvPr>
            <p:ph type="title"/>
          </p:nvPr>
        </p:nvGrpSpPr>
        <p:grpSpPr>
          <a:xfrm>
            <a:off x="457200" y="268288"/>
            <a:ext cx="8229600" cy="1398587"/>
            <a:chOff x="827088" y="510421"/>
            <a:chExt cx="7374992" cy="1107996"/>
          </a:xfrm>
        </p:grpSpPr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27088" y="549275"/>
              <a:ext cx="1766887" cy="1054100"/>
            </a:xfrm>
            <a:prstGeom prst="rect">
              <a:avLst/>
            </a:prstGeom>
            <a:noFill/>
          </p:spPr>
        </p:pic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972087" y="510421"/>
              <a:ext cx="7229993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Španělsko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41 153 400 obyvatel</a:t>
            </a:r>
          </a:p>
          <a:p>
            <a:r>
              <a:rPr lang="cs-CZ" dirty="0" smtClean="0"/>
              <a:t> 504 842 km</a:t>
            </a:r>
            <a:r>
              <a:rPr lang="cs-CZ" baseline="30000" dirty="0" smtClean="0"/>
              <a:t>2</a:t>
            </a:r>
            <a:endParaRPr lang="cs-CZ" dirty="0" smtClean="0"/>
          </a:p>
          <a:p>
            <a:r>
              <a:rPr lang="cs-CZ" dirty="0" smtClean="0"/>
              <a:t>Konstituční monarchie</a:t>
            </a:r>
          </a:p>
          <a:p>
            <a:r>
              <a:rPr lang="cs-CZ" dirty="0" smtClean="0"/>
              <a:t>Hl. město- Madrid</a:t>
            </a:r>
          </a:p>
          <a:p>
            <a:r>
              <a:rPr lang="cs-CZ" dirty="0" smtClean="0"/>
              <a:t>Jazyk- španělština</a:t>
            </a:r>
          </a:p>
          <a:p>
            <a:r>
              <a:rPr lang="cs-CZ" dirty="0" smtClean="0"/>
              <a:t>Hymna: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?v=xiQ13tkq5Hg</a:t>
            </a:r>
            <a:endParaRPr lang="cs-CZ" dirty="0" smtClean="0"/>
          </a:p>
          <a:p>
            <a:r>
              <a:rPr lang="cs-CZ" dirty="0"/>
              <a:t> S</a:t>
            </a:r>
            <a:r>
              <a:rPr lang="cs-CZ" dirty="0" smtClean="0"/>
              <a:t>ousedí s Portugalskem (na západě), Andorrou a Francií (na severu)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Španělsko</a:t>
            </a:r>
            <a:endParaRPr lang="cs-CZ" dirty="0"/>
          </a:p>
        </p:txBody>
      </p:sp>
      <p:pic>
        <p:nvPicPr>
          <p:cNvPr id="1026" name="Picture 2" descr="C:\Users\Jana\AppData\Local\Microsoft\Windows\Temporary Internet Files\Content.IE5\U0L4SZLJ\MP90040080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672004"/>
            <a:ext cx="2893348" cy="23146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Jižní Evropa</a:t>
            </a:r>
          </a:p>
          <a:p>
            <a:r>
              <a:rPr lang="cs-CZ" dirty="0" smtClean="0"/>
              <a:t>Pyrenejský poloostrov ( východní část) + Kanárské ostrovy+ Baleárské ostrovy</a:t>
            </a:r>
          </a:p>
          <a:p>
            <a:r>
              <a:rPr lang="cs-CZ" dirty="0" smtClean="0"/>
              <a:t>Kanárské o.- </a:t>
            </a:r>
            <a:r>
              <a:rPr lang="cs-CZ" dirty="0" err="1" smtClean="0"/>
              <a:t>Tenerife</a:t>
            </a:r>
            <a:r>
              <a:rPr lang="cs-CZ" dirty="0" smtClean="0"/>
              <a:t>, </a:t>
            </a:r>
            <a:r>
              <a:rPr lang="cs-CZ" dirty="0" err="1" smtClean="0"/>
              <a:t>Fuerteventura</a:t>
            </a:r>
            <a:r>
              <a:rPr lang="cs-CZ" dirty="0" smtClean="0"/>
              <a:t>, Gran </a:t>
            </a:r>
            <a:r>
              <a:rPr lang="cs-CZ" dirty="0" err="1" smtClean="0"/>
              <a:t>Canaria</a:t>
            </a:r>
            <a:r>
              <a:rPr lang="cs-CZ" dirty="0" smtClean="0"/>
              <a:t>, </a:t>
            </a:r>
            <a:r>
              <a:rPr lang="cs-CZ" dirty="0" err="1" smtClean="0"/>
              <a:t>Lanzarote</a:t>
            </a:r>
            <a:r>
              <a:rPr lang="cs-CZ" dirty="0" smtClean="0"/>
              <a:t>, La Palma, El </a:t>
            </a:r>
            <a:r>
              <a:rPr lang="cs-CZ" dirty="0" err="1" smtClean="0"/>
              <a:t>Hiero</a:t>
            </a:r>
            <a:r>
              <a:rPr lang="cs-CZ" dirty="0" smtClean="0"/>
              <a:t>, </a:t>
            </a:r>
            <a:r>
              <a:rPr lang="cs-CZ" dirty="0" err="1" smtClean="0"/>
              <a:t>Gomera</a:t>
            </a:r>
            <a:r>
              <a:rPr lang="cs-CZ" dirty="0" smtClean="0"/>
              <a:t>)</a:t>
            </a:r>
          </a:p>
          <a:p>
            <a:r>
              <a:rPr lang="cs-CZ" dirty="0"/>
              <a:t> </a:t>
            </a:r>
            <a:r>
              <a:rPr lang="cs-CZ" dirty="0" smtClean="0"/>
              <a:t>Baleárské o.- </a:t>
            </a:r>
            <a:r>
              <a:rPr lang="cs-CZ" dirty="0" err="1" smtClean="0"/>
              <a:t>Mallorca</a:t>
            </a:r>
            <a:r>
              <a:rPr lang="cs-CZ" dirty="0" smtClean="0"/>
              <a:t>, </a:t>
            </a:r>
            <a:r>
              <a:rPr lang="cs-CZ" dirty="0" err="1" smtClean="0"/>
              <a:t>Menorca</a:t>
            </a:r>
            <a:r>
              <a:rPr lang="cs-CZ" dirty="0" smtClean="0"/>
              <a:t>, Ibiza, </a:t>
            </a:r>
            <a:r>
              <a:rPr lang="cs-CZ" dirty="0" err="1" smtClean="0"/>
              <a:t>Formentera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Sever- Pyrenejské pohoří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(</a:t>
            </a:r>
            <a:r>
              <a:rPr lang="cs-CZ" dirty="0" err="1" smtClean="0"/>
              <a:t>Pico</a:t>
            </a:r>
            <a:r>
              <a:rPr lang="cs-CZ" dirty="0" smtClean="0"/>
              <a:t> de Aneto 3404m)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- </a:t>
            </a:r>
            <a:r>
              <a:rPr lang="cs-CZ" dirty="0" err="1" smtClean="0"/>
              <a:t>Kantaberské</a:t>
            </a:r>
            <a:r>
              <a:rPr lang="cs-CZ" dirty="0" smtClean="0"/>
              <a:t> pohoří</a:t>
            </a:r>
          </a:p>
          <a:p>
            <a:r>
              <a:rPr lang="cs-CZ" dirty="0" smtClean="0"/>
              <a:t>Střed- Meseta</a:t>
            </a:r>
          </a:p>
          <a:p>
            <a:r>
              <a:rPr lang="cs-CZ" dirty="0"/>
              <a:t> </a:t>
            </a:r>
            <a:r>
              <a:rPr lang="cs-CZ" dirty="0" smtClean="0"/>
              <a:t>Jih- Sierra Nevada ( </a:t>
            </a:r>
            <a:r>
              <a:rPr lang="cs-CZ" dirty="0" err="1" smtClean="0"/>
              <a:t>Mulhacén</a:t>
            </a:r>
            <a:r>
              <a:rPr lang="cs-CZ" dirty="0" smtClean="0"/>
              <a:t> 3478m)</a:t>
            </a:r>
          </a:p>
          <a:p>
            <a:r>
              <a:rPr lang="cs-CZ" dirty="0" smtClean="0"/>
              <a:t>Nejvyšší hora- </a:t>
            </a:r>
            <a:r>
              <a:rPr lang="cs-CZ" dirty="0" err="1" smtClean="0"/>
              <a:t>Pico</a:t>
            </a:r>
            <a:r>
              <a:rPr lang="cs-CZ" dirty="0" smtClean="0"/>
              <a:t> de </a:t>
            </a:r>
            <a:r>
              <a:rPr lang="cs-CZ" dirty="0" err="1" smtClean="0"/>
              <a:t>Teide</a:t>
            </a:r>
            <a:r>
              <a:rPr lang="cs-CZ" dirty="0" smtClean="0"/>
              <a:t> 3718m (</a:t>
            </a:r>
            <a:r>
              <a:rPr lang="cs-CZ" dirty="0" err="1" smtClean="0"/>
              <a:t>Tenerife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ovrch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Atlantský oceán ( západ), Biskajský záliv ( sever), Středozemní moře</a:t>
            </a:r>
          </a:p>
          <a:p>
            <a:r>
              <a:rPr lang="cs-CZ" dirty="0" smtClean="0"/>
              <a:t>řeky Tajo, Ebro, </a:t>
            </a:r>
            <a:r>
              <a:rPr lang="cs-CZ" dirty="0" err="1" smtClean="0"/>
              <a:t>Duero</a:t>
            </a:r>
            <a:r>
              <a:rPr lang="cs-CZ" dirty="0" smtClean="0"/>
              <a:t>, </a:t>
            </a:r>
            <a:r>
              <a:rPr lang="cs-CZ" dirty="0" err="1" smtClean="0"/>
              <a:t>Guadalgivir</a:t>
            </a:r>
            <a:endParaRPr lang="cs-CZ" dirty="0" smtClean="0"/>
          </a:p>
          <a:p>
            <a:r>
              <a:rPr lang="cs-CZ" dirty="0" smtClean="0"/>
              <a:t> ostrovy- nedostatek vody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pic>
        <p:nvPicPr>
          <p:cNvPr id="3074" name="Picture 2" descr="C:\Users\Jana\AppData\Local\Microsoft\Windows\Temporary Internet Files\Content.IE5\RWXN66CI\MP9004329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3933056"/>
            <a:ext cx="4064496" cy="27096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Subtropické</a:t>
            </a:r>
          </a:p>
          <a:p>
            <a:r>
              <a:rPr lang="cs-CZ" dirty="0" smtClean="0"/>
              <a:t>Sever ovlivněn Atlantikem ( nejchladnější oblast)</a:t>
            </a:r>
          </a:p>
          <a:p>
            <a:r>
              <a:rPr lang="cs-CZ" dirty="0"/>
              <a:t> </a:t>
            </a:r>
            <a:r>
              <a:rPr lang="cs-CZ" dirty="0" smtClean="0"/>
              <a:t>Jih- nejteplejší oblast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pic>
        <p:nvPicPr>
          <p:cNvPr id="4098" name="Picture 2" descr="C:\Users\Jana\AppData\Local\Microsoft\Windows\Temporary Internet Files\Content.IE5\SL4VMA8H\MP9004327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996952"/>
            <a:ext cx="2280664" cy="34161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Momentálně špatná situace, ovlivněno ekonom. </a:t>
            </a:r>
            <a:r>
              <a:rPr lang="cs-CZ" dirty="0"/>
              <a:t>k</a:t>
            </a:r>
            <a:r>
              <a:rPr lang="cs-CZ" dirty="0" smtClean="0"/>
              <a:t>rizí</a:t>
            </a:r>
          </a:p>
          <a:p>
            <a:r>
              <a:rPr lang="cs-CZ" dirty="0" smtClean="0"/>
              <a:t>Těžba- železná ruda, rtuť</a:t>
            </a:r>
          </a:p>
          <a:p>
            <a:r>
              <a:rPr lang="cs-CZ" dirty="0" smtClean="0"/>
              <a:t>Průmysl- strojírenský ( auta </a:t>
            </a:r>
            <a:r>
              <a:rPr lang="cs-CZ" dirty="0" err="1" smtClean="0"/>
              <a:t>Seat</a:t>
            </a:r>
            <a:r>
              <a:rPr lang="cs-CZ" dirty="0" smtClean="0"/>
              <a:t>, lodě, zbraně)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- potravinářský, textilní</a:t>
            </a:r>
          </a:p>
          <a:p>
            <a:r>
              <a:rPr lang="cs-CZ" dirty="0" smtClean="0"/>
              <a:t>Zemědělství- převažuje živ. výroba ( ovce, kozy, skot, prasata, rybolov). Rostlinná výr.- citrusy, olivy, vinná réva, slunečnice,..    </a:t>
            </a:r>
          </a:p>
          <a:p>
            <a:r>
              <a:rPr lang="cs-CZ" dirty="0" smtClean="0"/>
              <a:t>Turismus                    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145282"/>
          </a:xfrm>
        </p:spPr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Významná- námořní ( přístavy: Barcelona, Bilbao)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- letecká ( letiště: Madrid, Barcelona, Palma de </a:t>
            </a:r>
            <a:r>
              <a:rPr lang="cs-CZ" dirty="0" err="1" smtClean="0"/>
              <a:t>Mallorca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    Přístav v Barceloně: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?v=USz62ZQLd1E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Velký význam</a:t>
            </a:r>
          </a:p>
          <a:p>
            <a:r>
              <a:rPr lang="cs-CZ" dirty="0"/>
              <a:t> </a:t>
            </a:r>
            <a:r>
              <a:rPr lang="cs-CZ" dirty="0" smtClean="0"/>
              <a:t>památky- Barcelona ( </a:t>
            </a:r>
            <a:r>
              <a:rPr lang="cs-CZ" dirty="0" err="1" smtClean="0"/>
              <a:t>Sagrada</a:t>
            </a:r>
            <a:r>
              <a:rPr lang="cs-CZ" dirty="0" smtClean="0"/>
              <a:t> </a:t>
            </a:r>
            <a:r>
              <a:rPr lang="cs-CZ" dirty="0" err="1" smtClean="0"/>
              <a:t>Familia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- Madrid ( </a:t>
            </a:r>
            <a:r>
              <a:rPr lang="cs-CZ" dirty="0" err="1" smtClean="0"/>
              <a:t>Palacio</a:t>
            </a:r>
            <a:r>
              <a:rPr lang="cs-CZ" dirty="0" smtClean="0"/>
              <a:t> Real, </a:t>
            </a:r>
            <a:r>
              <a:rPr lang="cs-CZ" dirty="0" err="1" smtClean="0"/>
              <a:t>corrida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- Sevilla ( katedrála)</a:t>
            </a:r>
          </a:p>
          <a:p>
            <a:r>
              <a:rPr lang="cs-CZ" dirty="0" smtClean="0"/>
              <a:t>Ostrovy- Palma de </a:t>
            </a:r>
            <a:r>
              <a:rPr lang="cs-CZ" dirty="0" err="1" smtClean="0"/>
              <a:t>Mallorca</a:t>
            </a:r>
            <a:r>
              <a:rPr lang="cs-CZ" dirty="0" smtClean="0"/>
              <a:t>- katedrála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- </a:t>
            </a:r>
            <a:r>
              <a:rPr lang="cs-CZ" dirty="0" err="1" smtClean="0"/>
              <a:t>Puerto</a:t>
            </a:r>
            <a:r>
              <a:rPr lang="cs-CZ" dirty="0" smtClean="0"/>
              <a:t> de la </a:t>
            </a:r>
            <a:r>
              <a:rPr lang="cs-CZ" dirty="0" err="1" smtClean="0"/>
              <a:t>Cruz</a:t>
            </a:r>
            <a:r>
              <a:rPr lang="cs-CZ" dirty="0" smtClean="0"/>
              <a:t>- </a:t>
            </a:r>
            <a:r>
              <a:rPr lang="cs-CZ" dirty="0" err="1" smtClean="0"/>
              <a:t>Pico</a:t>
            </a:r>
            <a:r>
              <a:rPr lang="cs-CZ" dirty="0" smtClean="0"/>
              <a:t> de </a:t>
            </a:r>
            <a:r>
              <a:rPr lang="cs-CZ" dirty="0" err="1" smtClean="0"/>
              <a:t>Teide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estovní ruch</a:t>
            </a:r>
            <a:endParaRPr lang="cs-CZ" dirty="0"/>
          </a:p>
        </p:txBody>
      </p:sp>
      <p:pic>
        <p:nvPicPr>
          <p:cNvPr id="5122" name="Picture 2" descr="C:\Users\Jana\AppData\Local\Microsoft\Windows\Temporary Internet Files\Content.IE5\RWXN66CI\MP9004035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88640"/>
            <a:ext cx="1728192" cy="23488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Kanárské ostrovy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g</a:t>
            </a:r>
            <a:r>
              <a:rPr lang="cs-CZ" dirty="0" smtClean="0"/>
              <a:t>eograficky se řadí k Africe, politicky patří Španělsku</a:t>
            </a:r>
          </a:p>
          <a:p>
            <a:r>
              <a:rPr lang="cs-CZ" dirty="0" smtClean="0"/>
              <a:t>7 ostrovů na pobřeží Atlantského oceánu</a:t>
            </a:r>
          </a:p>
          <a:p>
            <a:r>
              <a:rPr lang="cs-CZ" dirty="0"/>
              <a:t> </a:t>
            </a:r>
            <a:r>
              <a:rPr lang="cs-CZ" dirty="0" smtClean="0"/>
              <a:t>příjemné klima po celý rok</a:t>
            </a:r>
          </a:p>
          <a:p>
            <a:r>
              <a:rPr lang="cs-CZ" dirty="0"/>
              <a:t> </a:t>
            </a:r>
            <a:r>
              <a:rPr lang="cs-CZ" dirty="0" smtClean="0"/>
              <a:t>na </a:t>
            </a:r>
            <a:r>
              <a:rPr lang="cs-CZ" dirty="0" err="1" smtClean="0"/>
              <a:t>Tenerife</a:t>
            </a:r>
            <a:r>
              <a:rPr lang="cs-CZ" dirty="0" smtClean="0"/>
              <a:t> leží nejvyšší hora Španělska- </a:t>
            </a:r>
            <a:r>
              <a:rPr lang="cs-CZ" dirty="0" err="1" smtClean="0"/>
              <a:t>Pico</a:t>
            </a:r>
            <a:r>
              <a:rPr lang="cs-CZ" dirty="0" smtClean="0"/>
              <a:t> de </a:t>
            </a:r>
            <a:r>
              <a:rPr lang="cs-CZ" dirty="0" err="1" smtClean="0"/>
              <a:t>Teide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hlavní město se každé 4 roky mění: </a:t>
            </a:r>
            <a:r>
              <a:rPr lang="cs-CZ" dirty="0" err="1" smtClean="0"/>
              <a:t>Santa</a:t>
            </a:r>
            <a:r>
              <a:rPr lang="cs-CZ" dirty="0" smtClean="0"/>
              <a:t> </a:t>
            </a:r>
            <a:r>
              <a:rPr lang="cs-CZ" dirty="0" err="1" smtClean="0"/>
              <a:t>Cruz</a:t>
            </a:r>
            <a:r>
              <a:rPr lang="cs-CZ" dirty="0" smtClean="0"/>
              <a:t> de </a:t>
            </a:r>
            <a:r>
              <a:rPr lang="cs-CZ" dirty="0" err="1" smtClean="0"/>
              <a:t>Tenerife</a:t>
            </a:r>
            <a:r>
              <a:rPr lang="cs-CZ" dirty="0" smtClean="0"/>
              <a:t>, Las </a:t>
            </a:r>
            <a:r>
              <a:rPr lang="cs-CZ" dirty="0" err="1" smtClean="0"/>
              <a:t>Palmas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 Kanárských ostrovů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Tenerife</a:t>
            </a:r>
            <a:r>
              <a:rPr lang="cs-CZ" dirty="0" smtClean="0"/>
              <a:t>- největší</a:t>
            </a:r>
          </a:p>
          <a:p>
            <a:r>
              <a:rPr lang="cs-CZ" dirty="0" err="1" smtClean="0"/>
              <a:t>Fuerteventura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Gran </a:t>
            </a:r>
            <a:r>
              <a:rPr lang="cs-CZ" dirty="0" err="1" smtClean="0"/>
              <a:t>Canaria</a:t>
            </a:r>
            <a:endParaRPr lang="cs-CZ" dirty="0" smtClean="0"/>
          </a:p>
          <a:p>
            <a:r>
              <a:rPr lang="cs-CZ" dirty="0" smtClean="0"/>
              <a:t>La Palma</a:t>
            </a:r>
          </a:p>
          <a:p>
            <a:r>
              <a:rPr lang="cs-CZ" dirty="0" err="1" smtClean="0"/>
              <a:t>Lanzarote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El </a:t>
            </a:r>
            <a:r>
              <a:rPr lang="cs-CZ" dirty="0" err="1" smtClean="0"/>
              <a:t>Hiero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Gomera</a:t>
            </a:r>
            <a:endParaRPr lang="cs-CZ" dirty="0"/>
          </a:p>
        </p:txBody>
      </p:sp>
      <p:pic>
        <p:nvPicPr>
          <p:cNvPr id="6147" name="Picture 3" descr="C:\Users\Jana\AppData\Local\Microsoft\Windows\Temporary Internet Files\Content.IE5\SL4VMA8H\MP9004328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0846" y="1556792"/>
            <a:ext cx="3223846" cy="48565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Baleárské ostrovy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eží ve Středozemním moři</a:t>
            </a:r>
          </a:p>
          <a:p>
            <a:r>
              <a:rPr lang="cs-CZ" dirty="0"/>
              <a:t> </a:t>
            </a:r>
            <a:r>
              <a:rPr lang="cs-CZ" dirty="0" smtClean="0"/>
              <a:t>4 hlavní ostrovy</a:t>
            </a:r>
          </a:p>
          <a:p>
            <a:r>
              <a:rPr lang="cs-CZ" dirty="0"/>
              <a:t> </a:t>
            </a:r>
            <a:r>
              <a:rPr lang="cs-CZ" dirty="0" smtClean="0"/>
              <a:t>ekonomika Baleárských ostrovů založena na cestovním ruchu</a:t>
            </a:r>
          </a:p>
          <a:p>
            <a:r>
              <a:rPr lang="cs-CZ" dirty="0"/>
              <a:t> </a:t>
            </a:r>
            <a:r>
              <a:rPr lang="cs-CZ" dirty="0" smtClean="0"/>
              <a:t> hlavním městem je Palma de </a:t>
            </a:r>
            <a:r>
              <a:rPr lang="cs-CZ" dirty="0" err="1" smtClean="0"/>
              <a:t>Malorca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nejznámější památkou ostrovů je katedrála v Palmě, kterou navrhl známý španělský architekt Antonio </a:t>
            </a:r>
            <a:r>
              <a:rPr lang="cs-CZ" dirty="0" err="1" smtClean="0"/>
              <a:t>Gaudí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 Baleárské ostrovy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Malorca</a:t>
            </a:r>
            <a:endParaRPr lang="cs-CZ" dirty="0"/>
          </a:p>
          <a:p>
            <a:r>
              <a:rPr lang="cs-CZ" dirty="0" err="1" smtClean="0"/>
              <a:t>Menorca</a:t>
            </a:r>
            <a:endParaRPr lang="cs-CZ" dirty="0" smtClean="0"/>
          </a:p>
          <a:p>
            <a:r>
              <a:rPr lang="cs-CZ" dirty="0" smtClean="0"/>
              <a:t> Ibiza</a:t>
            </a:r>
          </a:p>
          <a:p>
            <a:r>
              <a:rPr lang="cs-CZ" dirty="0"/>
              <a:t> </a:t>
            </a:r>
            <a:r>
              <a:rPr lang="cs-CZ" dirty="0" err="1" smtClean="0"/>
              <a:t>Formentera</a:t>
            </a:r>
            <a:endParaRPr lang="cs-CZ" dirty="0"/>
          </a:p>
        </p:txBody>
      </p:sp>
      <p:pic>
        <p:nvPicPr>
          <p:cNvPr id="7170" name="Picture 2" descr="C:\Users\Jana\AppData\Local\Microsoft\Windows\Temporary Internet Files\Content.IE5\U0L4SZLJ\MP90042649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628800"/>
            <a:ext cx="3157910" cy="47207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u="sng" dirty="0" smtClean="0">
                <a:hlinkClick r:id="rId2"/>
              </a:rPr>
              <a:t>http://www.</a:t>
            </a:r>
            <a:r>
              <a:rPr lang="cs-CZ" sz="1800" u="sng" dirty="0" err="1" smtClean="0">
                <a:hlinkClick r:id="rId2"/>
              </a:rPr>
              <a:t>vyukovematerialy.cz</a:t>
            </a:r>
            <a:r>
              <a:rPr lang="cs-CZ" sz="1800" u="sng" dirty="0" smtClean="0">
                <a:hlinkClick r:id="rId2"/>
              </a:rPr>
              <a:t>/</a:t>
            </a:r>
            <a:r>
              <a:rPr lang="cs-CZ" sz="1800" u="sng" dirty="0" err="1" smtClean="0">
                <a:hlinkClick r:id="rId2"/>
              </a:rPr>
              <a:t>zemak</a:t>
            </a:r>
            <a:r>
              <a:rPr lang="cs-CZ" sz="1800" u="sng" dirty="0" smtClean="0">
                <a:hlinkClick r:id="rId2"/>
              </a:rPr>
              <a:t>/rocnik8/reg1.htm</a:t>
            </a:r>
            <a:endParaRPr lang="cs-CZ" sz="1800" u="sng" dirty="0" smtClean="0"/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HÜBELOVÁ, Dana, CHALUPA, Petr. 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Zeměpis pro 8. ročník Evropa, 1. díl.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1.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 Brno : nakladatelství NOVÁ ŠKOLA,</a:t>
            </a: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        s. r. o., 2009. ISBN 80-7289-101-4.</a:t>
            </a:r>
          </a:p>
          <a:p>
            <a:r>
              <a:rPr lang="cs-CZ" sz="1800" dirty="0" smtClean="0"/>
              <a:t>Obrázky: </a:t>
            </a:r>
          </a:p>
          <a:p>
            <a:r>
              <a:rPr lang="cs-CZ" sz="1800" dirty="0" smtClean="0"/>
              <a:t>www: </a:t>
            </a:r>
            <a:r>
              <a:rPr lang="cs-CZ" sz="1800" u="sng" dirty="0" smtClean="0">
                <a:hlinkClick r:id="rId3"/>
              </a:rPr>
              <a:t>http://office.</a:t>
            </a:r>
            <a:r>
              <a:rPr lang="cs-CZ" sz="1800" u="sng" dirty="0" err="1" smtClean="0">
                <a:hlinkClick r:id="rId3"/>
              </a:rPr>
              <a:t>microsoft.com</a:t>
            </a:r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57</TotalTime>
  <Words>476</Words>
  <Application>Microsoft Office PowerPoint</Application>
  <PresentationFormat>Předvádění na obrazovce (4:3)</PresentationFormat>
  <Paragraphs>97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Talent</vt:lpstr>
      <vt:lpstr>Snímek 1</vt:lpstr>
      <vt:lpstr>Španělsko</vt:lpstr>
      <vt:lpstr>Španělsko</vt:lpstr>
      <vt:lpstr>poloha</vt:lpstr>
      <vt:lpstr>povrch</vt:lpstr>
      <vt:lpstr>vodstvo</vt:lpstr>
      <vt:lpstr>podnebí</vt:lpstr>
      <vt:lpstr>hospodářství</vt:lpstr>
      <vt:lpstr>doprava</vt:lpstr>
      <vt:lpstr>cestovní ruch</vt:lpstr>
      <vt:lpstr>1. Kanárské ostrovy</vt:lpstr>
      <vt:lpstr>7 Kanárských ostrovů</vt:lpstr>
      <vt:lpstr>2. Baleárské ostrovy</vt:lpstr>
      <vt:lpstr>4 Baleárské ostrovy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Španělsko</dc:title>
  <dc:creator>Jana</dc:creator>
  <cp:lastModifiedBy>Jana</cp:lastModifiedBy>
  <cp:revision>13</cp:revision>
  <dcterms:created xsi:type="dcterms:W3CDTF">2012-03-24T19:13:40Z</dcterms:created>
  <dcterms:modified xsi:type="dcterms:W3CDTF">2013-01-08T19:52:53Z</dcterms:modified>
</cp:coreProperties>
</file>