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71" r:id="rId2"/>
    <p:sldId id="274" r:id="rId3"/>
    <p:sldId id="275" r:id="rId4"/>
    <p:sldId id="276" r:id="rId5"/>
    <p:sldId id="277" r:id="rId6"/>
    <p:sldId id="278" r:id="rId7"/>
    <p:sldId id="279" r:id="rId8"/>
  </p:sldIdLst>
  <p:sldSz cx="9144000" cy="6858000" type="screen4x3"/>
  <p:notesSz cx="6858000" cy="9144000"/>
  <p:defaultTextStyle>
    <a:defPPr>
      <a:defRPr lang="cs-CZ"/>
    </a:defPPr>
    <a:lvl1pPr algn="l" rtl="0" fontAlgn="base">
      <a:spcBef>
        <a:spcPct val="0"/>
      </a:spcBef>
      <a:spcAft>
        <a:spcPct val="0"/>
      </a:spcAft>
      <a:defRPr kern="1200" baseline="30000">
        <a:solidFill>
          <a:schemeClr val="tx1"/>
        </a:solidFill>
        <a:latin typeface="Arial" charset="0"/>
        <a:ea typeface="+mn-ea"/>
        <a:cs typeface="+mn-cs"/>
      </a:defRPr>
    </a:lvl1pPr>
    <a:lvl2pPr marL="457200" algn="l" rtl="0" fontAlgn="base">
      <a:spcBef>
        <a:spcPct val="0"/>
      </a:spcBef>
      <a:spcAft>
        <a:spcPct val="0"/>
      </a:spcAft>
      <a:defRPr kern="1200" baseline="30000">
        <a:solidFill>
          <a:schemeClr val="tx1"/>
        </a:solidFill>
        <a:latin typeface="Arial" charset="0"/>
        <a:ea typeface="+mn-ea"/>
        <a:cs typeface="+mn-cs"/>
      </a:defRPr>
    </a:lvl2pPr>
    <a:lvl3pPr marL="914400" algn="l" rtl="0" fontAlgn="base">
      <a:spcBef>
        <a:spcPct val="0"/>
      </a:spcBef>
      <a:spcAft>
        <a:spcPct val="0"/>
      </a:spcAft>
      <a:defRPr kern="1200" baseline="30000">
        <a:solidFill>
          <a:schemeClr val="tx1"/>
        </a:solidFill>
        <a:latin typeface="Arial" charset="0"/>
        <a:ea typeface="+mn-ea"/>
        <a:cs typeface="+mn-cs"/>
      </a:defRPr>
    </a:lvl3pPr>
    <a:lvl4pPr marL="1371600" algn="l" rtl="0" fontAlgn="base">
      <a:spcBef>
        <a:spcPct val="0"/>
      </a:spcBef>
      <a:spcAft>
        <a:spcPct val="0"/>
      </a:spcAft>
      <a:defRPr kern="1200" baseline="30000">
        <a:solidFill>
          <a:schemeClr val="tx1"/>
        </a:solidFill>
        <a:latin typeface="Arial" charset="0"/>
        <a:ea typeface="+mn-ea"/>
        <a:cs typeface="+mn-cs"/>
      </a:defRPr>
    </a:lvl4pPr>
    <a:lvl5pPr marL="1828800" algn="l" rtl="0" fontAlgn="base">
      <a:spcBef>
        <a:spcPct val="0"/>
      </a:spcBef>
      <a:spcAft>
        <a:spcPct val="0"/>
      </a:spcAft>
      <a:defRPr kern="1200" baseline="30000">
        <a:solidFill>
          <a:schemeClr val="tx1"/>
        </a:solidFill>
        <a:latin typeface="Arial" charset="0"/>
        <a:ea typeface="+mn-ea"/>
        <a:cs typeface="+mn-cs"/>
      </a:defRPr>
    </a:lvl5pPr>
    <a:lvl6pPr marL="2286000" algn="l" defTabSz="914400" rtl="0" eaLnBrk="1" latinLnBrk="0" hangingPunct="1">
      <a:defRPr kern="1200" baseline="30000">
        <a:solidFill>
          <a:schemeClr val="tx1"/>
        </a:solidFill>
        <a:latin typeface="Arial" charset="0"/>
        <a:ea typeface="+mn-ea"/>
        <a:cs typeface="+mn-cs"/>
      </a:defRPr>
    </a:lvl6pPr>
    <a:lvl7pPr marL="2743200" algn="l" defTabSz="914400" rtl="0" eaLnBrk="1" latinLnBrk="0" hangingPunct="1">
      <a:defRPr kern="1200" baseline="30000">
        <a:solidFill>
          <a:schemeClr val="tx1"/>
        </a:solidFill>
        <a:latin typeface="Arial" charset="0"/>
        <a:ea typeface="+mn-ea"/>
        <a:cs typeface="+mn-cs"/>
      </a:defRPr>
    </a:lvl7pPr>
    <a:lvl8pPr marL="3200400" algn="l" defTabSz="914400" rtl="0" eaLnBrk="1" latinLnBrk="0" hangingPunct="1">
      <a:defRPr kern="1200" baseline="30000">
        <a:solidFill>
          <a:schemeClr val="tx1"/>
        </a:solidFill>
        <a:latin typeface="Arial" charset="0"/>
        <a:ea typeface="+mn-ea"/>
        <a:cs typeface="+mn-cs"/>
      </a:defRPr>
    </a:lvl8pPr>
    <a:lvl9pPr marL="3657600" algn="l" defTabSz="914400" rtl="0" eaLnBrk="1" latinLnBrk="0" hangingPunct="1">
      <a:defRPr kern="1200" baseline="300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3300"/>
    <a:srgbClr val="33CC33"/>
    <a:srgbClr val="99CC00"/>
    <a:srgbClr val="CC0099"/>
    <a:srgbClr val="FF66FF"/>
    <a:srgbClr val="FF3300"/>
    <a:srgbClr val="3366FF"/>
    <a:srgbClr val="008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72" d="100"/>
          <a:sy n="72" d="100"/>
        </p:scale>
        <p:origin x="-1104"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8346E55-1BFA-43EE-AC29-E6ACF1B9968E}" type="datetimeFigureOut">
              <a:rPr lang="cs-CZ" smtClean="0"/>
              <a:pPr/>
              <a:t>19.12.2012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2B532B2-2EEC-4C5B-8F9C-90AE5C0323C4}"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CAD75019-01CD-4EAD-88B4-9B686E485FB1}" type="slidenum">
              <a:rPr lang="cs-CZ"/>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FEEAB4BD-1FEB-4965-ABEE-C534B1A271C8}" type="slidenum">
              <a:rPr lang="cs-CZ"/>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803CA994-76C9-4535-B526-60DBD8277379}" type="slidenum">
              <a:rPr lang="cs-CZ"/>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lvl1pPr>
              <a:defRPr/>
            </a:lvl1pPr>
          </a:lstStyle>
          <a:p>
            <a:endParaRPr lang="cs-CZ"/>
          </a:p>
        </p:txBody>
      </p:sp>
      <p:sp>
        <p:nvSpPr>
          <p:cNvPr id="6" name="Zástupný symbol pro zápatí 5"/>
          <p:cNvSpPr>
            <a:spLocks noGrp="1"/>
          </p:cNvSpPr>
          <p:nvPr>
            <p:ph type="ftr" sz="quarter" idx="11"/>
          </p:nvPr>
        </p:nvSpPr>
        <p:spPr/>
        <p:txBody>
          <a:bodyPr/>
          <a:lstStyle>
            <a:lvl1pPr>
              <a:defRPr/>
            </a:lvl1pPr>
          </a:lstStyle>
          <a:p>
            <a:endParaRPr lang="cs-CZ"/>
          </a:p>
        </p:txBody>
      </p:sp>
      <p:sp>
        <p:nvSpPr>
          <p:cNvPr id="7" name="Zástupný symbol pro číslo snímku 6"/>
          <p:cNvSpPr>
            <a:spLocks noGrp="1"/>
          </p:cNvSpPr>
          <p:nvPr>
            <p:ph type="sldNum" sz="quarter" idx="12"/>
          </p:nvPr>
        </p:nvSpPr>
        <p:spPr/>
        <p:txBody>
          <a:bodyPr/>
          <a:lstStyle>
            <a:lvl1pPr>
              <a:defRPr/>
            </a:lvl1pPr>
          </a:lstStyle>
          <a:p>
            <a:fld id="{D5C66310-990A-4B65-A752-5BE34C5D17E6}" type="slidenum">
              <a:rPr lang="cs-CZ"/>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lvl1pPr>
              <a:defRPr/>
            </a:lvl1pPr>
          </a:lstStyle>
          <a:p>
            <a:endParaRPr lang="cs-CZ"/>
          </a:p>
        </p:txBody>
      </p:sp>
      <p:sp>
        <p:nvSpPr>
          <p:cNvPr id="8" name="Zástupný symbol pro zápatí 7"/>
          <p:cNvSpPr>
            <a:spLocks noGrp="1"/>
          </p:cNvSpPr>
          <p:nvPr>
            <p:ph type="ftr" sz="quarter" idx="11"/>
          </p:nvPr>
        </p:nvSpPr>
        <p:spPr/>
        <p:txBody>
          <a:bodyPr/>
          <a:lstStyle>
            <a:lvl1pPr>
              <a:defRPr/>
            </a:lvl1pPr>
          </a:lstStyle>
          <a:p>
            <a:endParaRPr lang="cs-CZ"/>
          </a:p>
        </p:txBody>
      </p:sp>
      <p:sp>
        <p:nvSpPr>
          <p:cNvPr id="9" name="Zástupný symbol pro číslo snímku 8"/>
          <p:cNvSpPr>
            <a:spLocks noGrp="1"/>
          </p:cNvSpPr>
          <p:nvPr>
            <p:ph type="sldNum" sz="quarter" idx="12"/>
          </p:nvPr>
        </p:nvSpPr>
        <p:spPr/>
        <p:txBody>
          <a:bodyPr/>
          <a:lstStyle>
            <a:lvl1pPr>
              <a:defRPr/>
            </a:lvl1pPr>
          </a:lstStyle>
          <a:p>
            <a:fld id="{2854E976-F3B7-481E-8E71-E4ACBA1CD25A}" type="slidenum">
              <a:rPr lang="cs-CZ"/>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lvl1pPr>
              <a:defRPr/>
            </a:lvl1pPr>
          </a:lstStyle>
          <a:p>
            <a:endParaRPr lang="cs-CZ"/>
          </a:p>
        </p:txBody>
      </p:sp>
      <p:sp>
        <p:nvSpPr>
          <p:cNvPr id="4" name="Zástupný symbol pro zápatí 3"/>
          <p:cNvSpPr>
            <a:spLocks noGrp="1"/>
          </p:cNvSpPr>
          <p:nvPr>
            <p:ph type="ftr" sz="quarter" idx="11"/>
          </p:nvPr>
        </p:nvSpPr>
        <p:spPr/>
        <p:txBody>
          <a:bodyPr/>
          <a:lstStyle>
            <a:lvl1pPr>
              <a:defRPr/>
            </a:lvl1pPr>
          </a:lstStyle>
          <a:p>
            <a:endParaRPr lang="cs-CZ"/>
          </a:p>
        </p:txBody>
      </p:sp>
      <p:sp>
        <p:nvSpPr>
          <p:cNvPr id="5" name="Zástupný symbol pro číslo snímku 4"/>
          <p:cNvSpPr>
            <a:spLocks noGrp="1"/>
          </p:cNvSpPr>
          <p:nvPr>
            <p:ph type="sldNum" sz="quarter" idx="12"/>
          </p:nvPr>
        </p:nvSpPr>
        <p:spPr/>
        <p:txBody>
          <a:bodyPr/>
          <a:lstStyle>
            <a:lvl1pPr>
              <a:defRPr/>
            </a:lvl1pPr>
          </a:lstStyle>
          <a:p>
            <a:fld id="{344B8791-6B60-444F-9BDD-316936FD8E6C}" type="slidenum">
              <a:rPr lang="cs-CZ"/>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lvl1pPr>
          </a:lstStyle>
          <a:p>
            <a:endParaRPr lang="cs-CZ"/>
          </a:p>
        </p:txBody>
      </p:sp>
      <p:sp>
        <p:nvSpPr>
          <p:cNvPr id="3" name="Zástupný symbol pro zápatí 2"/>
          <p:cNvSpPr>
            <a:spLocks noGrp="1"/>
          </p:cNvSpPr>
          <p:nvPr>
            <p:ph type="ftr" sz="quarter" idx="11"/>
          </p:nvPr>
        </p:nvSpPr>
        <p:spPr/>
        <p:txBody>
          <a:bodyPr/>
          <a:lstStyle>
            <a:lvl1pPr>
              <a:defRPr/>
            </a:lvl1pPr>
          </a:lstStyle>
          <a:p>
            <a:endParaRPr lang="cs-CZ"/>
          </a:p>
        </p:txBody>
      </p:sp>
      <p:sp>
        <p:nvSpPr>
          <p:cNvPr id="4" name="Zástupný symbol pro číslo snímku 3"/>
          <p:cNvSpPr>
            <a:spLocks noGrp="1"/>
          </p:cNvSpPr>
          <p:nvPr>
            <p:ph type="sldNum" sz="quarter" idx="12"/>
          </p:nvPr>
        </p:nvSpPr>
        <p:spPr/>
        <p:txBody>
          <a:bodyPr/>
          <a:lstStyle>
            <a:lvl1pPr>
              <a:defRPr/>
            </a:lvl1pPr>
          </a:lstStyle>
          <a:p>
            <a:fld id="{0999C33B-94A9-4D89-A4E7-9D27A6D77F93}" type="slidenum">
              <a:rPr lang="cs-CZ"/>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lvl1pPr>
              <a:defRPr/>
            </a:lvl1pPr>
          </a:lstStyle>
          <a:p>
            <a:endParaRPr lang="cs-CZ"/>
          </a:p>
        </p:txBody>
      </p:sp>
      <p:sp>
        <p:nvSpPr>
          <p:cNvPr id="6" name="Zástupný symbol pro zápatí 5"/>
          <p:cNvSpPr>
            <a:spLocks noGrp="1"/>
          </p:cNvSpPr>
          <p:nvPr>
            <p:ph type="ftr" sz="quarter" idx="11"/>
          </p:nvPr>
        </p:nvSpPr>
        <p:spPr/>
        <p:txBody>
          <a:bodyPr/>
          <a:lstStyle>
            <a:lvl1pPr>
              <a:defRPr/>
            </a:lvl1pPr>
          </a:lstStyle>
          <a:p>
            <a:endParaRPr lang="cs-CZ"/>
          </a:p>
        </p:txBody>
      </p:sp>
      <p:sp>
        <p:nvSpPr>
          <p:cNvPr id="7" name="Zástupný symbol pro číslo snímku 6"/>
          <p:cNvSpPr>
            <a:spLocks noGrp="1"/>
          </p:cNvSpPr>
          <p:nvPr>
            <p:ph type="sldNum" sz="quarter" idx="12"/>
          </p:nvPr>
        </p:nvSpPr>
        <p:spPr/>
        <p:txBody>
          <a:bodyPr/>
          <a:lstStyle>
            <a:lvl1pPr>
              <a:defRPr/>
            </a:lvl1pPr>
          </a:lstStyle>
          <a:p>
            <a:fld id="{0B800674-7AB0-4775-BC54-8F2346E4FBFD}" type="slidenum">
              <a:rPr lang="cs-CZ"/>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lvl1pPr>
              <a:defRPr/>
            </a:lvl1pPr>
          </a:lstStyle>
          <a:p>
            <a:endParaRPr lang="cs-CZ"/>
          </a:p>
        </p:txBody>
      </p:sp>
      <p:sp>
        <p:nvSpPr>
          <p:cNvPr id="6" name="Zástupný symbol pro zápatí 5"/>
          <p:cNvSpPr>
            <a:spLocks noGrp="1"/>
          </p:cNvSpPr>
          <p:nvPr>
            <p:ph type="ftr" sz="quarter" idx="11"/>
          </p:nvPr>
        </p:nvSpPr>
        <p:spPr/>
        <p:txBody>
          <a:bodyPr/>
          <a:lstStyle>
            <a:lvl1pPr>
              <a:defRPr/>
            </a:lvl1pPr>
          </a:lstStyle>
          <a:p>
            <a:endParaRPr lang="cs-CZ"/>
          </a:p>
        </p:txBody>
      </p:sp>
      <p:sp>
        <p:nvSpPr>
          <p:cNvPr id="7" name="Zástupný symbol pro číslo snímku 6"/>
          <p:cNvSpPr>
            <a:spLocks noGrp="1"/>
          </p:cNvSpPr>
          <p:nvPr>
            <p:ph type="sldNum" sz="quarter" idx="12"/>
          </p:nvPr>
        </p:nvSpPr>
        <p:spPr/>
        <p:txBody>
          <a:bodyPr/>
          <a:lstStyle>
            <a:lvl1pPr>
              <a:defRPr/>
            </a:lvl1pPr>
          </a:lstStyle>
          <a:p>
            <a:fld id="{37409E48-2746-4B53-A70E-686D4B92CE94}" type="slidenum">
              <a:rPr lang="cs-CZ"/>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34D5B9AF-B174-4775-AABE-B2889D522DD5}" type="slidenum">
              <a:rPr lang="cs-CZ"/>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ADA682B6-2ED3-42C8-9D85-4E6A88BBD067}" type="slidenum">
              <a:rPr lang="cs-CZ"/>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274638"/>
            <a:ext cx="8229600" cy="5851525"/>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Zástupný symbol pro datum 2"/>
          <p:cNvSpPr>
            <a:spLocks noGrp="1"/>
          </p:cNvSpPr>
          <p:nvPr>
            <p:ph type="dt" sz="half" idx="10"/>
          </p:nvPr>
        </p:nvSpPr>
        <p:spPr>
          <a:xfrm>
            <a:off x="457200" y="6245225"/>
            <a:ext cx="2133600" cy="476250"/>
          </a:xfrm>
        </p:spPr>
        <p:txBody>
          <a:bodyPr/>
          <a:lstStyle>
            <a:lvl1pPr>
              <a:defRPr/>
            </a:lvl1pPr>
          </a:lstStyle>
          <a:p>
            <a:endParaRPr lang="cs-CZ"/>
          </a:p>
        </p:txBody>
      </p:sp>
      <p:sp>
        <p:nvSpPr>
          <p:cNvPr id="4" name="Zástupný symbol pro zápatí 3"/>
          <p:cNvSpPr>
            <a:spLocks noGrp="1"/>
          </p:cNvSpPr>
          <p:nvPr>
            <p:ph type="ftr" sz="quarter" idx="11"/>
          </p:nvPr>
        </p:nvSpPr>
        <p:spPr>
          <a:xfrm>
            <a:off x="3124200" y="6245225"/>
            <a:ext cx="2895600" cy="476250"/>
          </a:xfrm>
        </p:spPr>
        <p:txBody>
          <a:bodyPr/>
          <a:lstStyle>
            <a:lvl1pPr>
              <a:defRPr/>
            </a:lvl1pPr>
          </a:lstStyle>
          <a:p>
            <a:endParaRPr lang="cs-CZ"/>
          </a:p>
        </p:txBody>
      </p:sp>
      <p:sp>
        <p:nvSpPr>
          <p:cNvPr id="5" name="Zástupný symbol pro číslo snímku 4"/>
          <p:cNvSpPr>
            <a:spLocks noGrp="1"/>
          </p:cNvSpPr>
          <p:nvPr>
            <p:ph type="sldNum" sz="quarter" idx="12"/>
          </p:nvPr>
        </p:nvSpPr>
        <p:spPr>
          <a:xfrm>
            <a:off x="6553200" y="6245225"/>
            <a:ext cx="2133600" cy="476250"/>
          </a:xfrm>
        </p:spPr>
        <p:txBody>
          <a:bodyPr/>
          <a:lstStyle>
            <a:lvl1pPr>
              <a:defRPr/>
            </a:lvl1pPr>
          </a:lstStyle>
          <a:p>
            <a:fld id="{8F28F5E6-4293-4142-B806-D02B5D4B5FA9}" type="slidenum">
              <a:rPr lang="cs-CZ"/>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aseline="0"/>
            </a:lvl1pPr>
          </a:lstStyle>
          <a:p>
            <a:endParaRPr lang="cs-CZ"/>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aseline="0"/>
            </a:lvl1pPr>
          </a:lstStyle>
          <a:p>
            <a:endParaRPr lang="cs-CZ"/>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baseline="0"/>
            </a:lvl1pPr>
          </a:lstStyle>
          <a:p>
            <a:fld id="{22BD4266-B66B-4508-925B-3B28460E50A4}" type="slidenum">
              <a:rPr lang="cs-CZ"/>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208" name="Group 40"/>
          <p:cNvGraphicFramePr>
            <a:graphicFrameLocks noGrp="1"/>
          </p:cNvGraphicFramePr>
          <p:nvPr>
            <p:ph/>
          </p:nvPr>
        </p:nvGraphicFramePr>
        <p:xfrm>
          <a:off x="468313" y="1268413"/>
          <a:ext cx="8229600" cy="3987803"/>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smtClean="0">
                        <a:ln>
                          <a:noFill/>
                        </a:ln>
                        <a:solidFill>
                          <a:srgbClr val="000000"/>
                        </a:solidFill>
                        <a:effectLst/>
                        <a:latin typeface="Times New Roman" pitchFamily="18" charset="0"/>
                        <a:cs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lang="cs-CZ" sz="1800" kern="1200" dirty="0" smtClean="0">
                          <a:solidFill>
                            <a:schemeClr val="tx1"/>
                          </a:solidFill>
                          <a:latin typeface="Times New Roman" pitchFamily="18" charset="0"/>
                          <a:ea typeface="+mn-ea"/>
                          <a:cs typeface="Times New Roman" pitchFamily="18" charset="0"/>
                        </a:rPr>
                        <a:t>VY_32_INOVACE_CH_1_BAR_04_OBECNACHEMIE</a:t>
                      </a:r>
                      <a:endParaRPr kumimoji="0" lang="cs-CZ" sz="1800" b="0" i="0" u="none" strike="noStrike" cap="none" normalizeH="0" baseline="0" dirty="0" smtClean="0">
                        <a:ln>
                          <a:noFill/>
                        </a:ln>
                        <a:solidFill>
                          <a:srgbClr val="000000"/>
                        </a:solidFill>
                        <a:effectLst/>
                        <a:latin typeface="Times New Roman" pitchFamily="18" charset="0"/>
                        <a:cs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Times New Roman" pitchFamily="18" charset="0"/>
                          <a:cs typeface="Times New Roman" pitchFamily="18" charset="0"/>
                        </a:rPr>
                        <a:t>Ivan Bartoš</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Times New Roman" pitchFamily="18" charset="0"/>
                          <a:cs typeface="Times New Roman" pitchFamily="18" charset="0"/>
                        </a:rPr>
                        <a:t>Termochemie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Times New Roman" pitchFamily="18" charset="0"/>
                          <a:cs typeface="Times New Roman" pitchFamily="18" charset="0"/>
                        </a:rPr>
                        <a:t>1.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Times New Roman" pitchFamily="18" charset="0"/>
                          <a:cs typeface="Times New Roman" pitchFamily="18" charset="0"/>
                        </a:rPr>
                        <a:t>11. 6. 2012</a:t>
                      </a:r>
                      <a:endParaRPr kumimoji="0" lang="cs-CZ" sz="1800" b="0" i="0" u="none" strike="noStrike" cap="none" normalizeH="0" baseline="0" dirty="0" smtClean="0">
                        <a:ln>
                          <a:noFill/>
                        </a:ln>
                        <a:solidFill>
                          <a:srgbClr val="000000"/>
                        </a:solidFill>
                        <a:effectLst/>
                        <a:latin typeface="Times New Roman" pitchFamily="18" charset="0"/>
                        <a:cs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Times New Roman" pitchFamily="18" charset="0"/>
                          <a:cs typeface="Times New Roman" pitchFamily="18" charset="0"/>
                        </a:rPr>
                        <a:t>Tento materiál objasňuje srozumitelnou formou základy termochemie. Grafická názornost se podílí na inovativnost i podání látky  spolu s  jednoduchostí grafických prvků.</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24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smtClean="0">
                          <a:ln>
                            <a:noFill/>
                          </a:ln>
                          <a:solidFill>
                            <a:schemeClr val="tx1"/>
                          </a:solidFill>
                          <a:effectLst/>
                          <a:latin typeface="Times New Roman" pitchFamily="18" charset="0"/>
                          <a:cs typeface="Times New Roman" pitchFamily="18" charset="0"/>
                        </a:rPr>
                        <a:t>Prezentace je určena jako výklad do hodiny i jako materiál k samostudiu</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smtClean="0">
                          <a:ln>
                            <a:noFill/>
                          </a:ln>
                          <a:solidFill>
                            <a:schemeClr val="tx1"/>
                          </a:solidFill>
                          <a:effectLst/>
                          <a:latin typeface="Times New Roman" pitchFamily="18" charset="0"/>
                          <a:cs typeface="Times New Roman" pitchFamily="18" charset="0"/>
                        </a:rPr>
                        <a:t>Možnosti využití: promítání, práce jednotlivců nebo dvojic u PC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2438">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Times New Roman" pitchFamily="18" charset="0"/>
                          <a:cs typeface="Times New Roman" pitchFamily="18" charset="0"/>
                        </a:rPr>
                        <a:t>Pokud není uvedeno jinak, použitý materiál je z vlastních zdrojů autora</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pic>
        <p:nvPicPr>
          <p:cNvPr id="17444" name="Picture 46" descr="logo_pruhl"/>
          <p:cNvPicPr>
            <a:picLocks noChangeAspect="1" noChangeArrowheads="1"/>
          </p:cNvPicPr>
          <p:nvPr/>
        </p:nvPicPr>
        <p:blipFill>
          <a:blip r:embed="rId2"/>
          <a:srcRect/>
          <a:stretch>
            <a:fillRect/>
          </a:stretch>
        </p:blipFill>
        <p:spPr bwMode="auto">
          <a:xfrm>
            <a:off x="7956550" y="260350"/>
            <a:ext cx="857250" cy="857250"/>
          </a:xfrm>
          <a:prstGeom prst="rect">
            <a:avLst/>
          </a:prstGeom>
          <a:noFill/>
          <a:ln w="9525">
            <a:noFill/>
            <a:miter lim="800000"/>
            <a:headEnd/>
            <a:tailEnd/>
          </a:ln>
        </p:spPr>
      </p:pic>
      <p:sp>
        <p:nvSpPr>
          <p:cNvPr id="8"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cs typeface="Arial" charset="0"/>
              </a:rPr>
              <a:t>DIGITÁLNÍ UČEBNÍ MATERIÁL</a:t>
            </a:r>
          </a:p>
        </p:txBody>
      </p:sp>
      <p:pic>
        <p:nvPicPr>
          <p:cNvPr id="17446" name="Picture 2"/>
          <p:cNvPicPr>
            <a:picLocks noChangeAspect="1" noChangeArrowheads="1"/>
          </p:cNvPicPr>
          <p:nvPr/>
        </p:nvPicPr>
        <p:blipFill>
          <a:blip r:embed="rId3"/>
          <a:srcRect/>
          <a:stretch>
            <a:fillRect/>
          </a:stretch>
        </p:blipFill>
        <p:spPr bwMode="auto">
          <a:xfrm>
            <a:off x="1763713" y="5229225"/>
            <a:ext cx="6081712" cy="1485900"/>
          </a:xfrm>
          <a:prstGeom prst="rect">
            <a:avLst/>
          </a:prstGeom>
          <a:solidFill>
            <a:srgbClr val="FFFFFF"/>
          </a:solid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1"/>
          <p:cNvSpPr>
            <a:spLocks noChangeArrowheads="1"/>
          </p:cNvSpPr>
          <p:nvPr/>
        </p:nvSpPr>
        <p:spPr bwMode="auto">
          <a:xfrm>
            <a:off x="1" y="0"/>
            <a:ext cx="8858280" cy="5032147"/>
          </a:xfrm>
          <a:prstGeom prst="rect">
            <a:avLst/>
          </a:prstGeom>
          <a:noFill/>
          <a:ln w="9525">
            <a:noFill/>
            <a:miter lim="800000"/>
            <a:headEnd/>
            <a:tailEnd/>
          </a:ln>
          <a:effectLst/>
        </p:spPr>
        <p:txBody>
          <a:bodyPr vert="horz" wrap="square" lIns="91440" tIns="45720" rIns="9144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450850" algn="l"/>
              </a:tabLst>
            </a:pPr>
            <a:r>
              <a:rPr kumimoji="0" lang="cs-CZ" b="1" i="0" u="sng" strike="noStrike" cap="none" normalizeH="0" baseline="0" dirty="0" smtClean="0">
                <a:ln>
                  <a:noFill/>
                </a:ln>
                <a:solidFill>
                  <a:schemeClr val="tx1"/>
                </a:solidFill>
                <a:effectLst/>
                <a:latin typeface="Arial" pitchFamily="34" charset="0"/>
                <a:ea typeface="Times New Roman" pitchFamily="18" charset="0"/>
              </a:rPr>
              <a:t>. Termochemie, chemická termodynamika</a:t>
            </a:r>
            <a:endParaRPr kumimoji="0" lang="cs-CZ"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b="1" i="0" u="none" strike="noStrike" cap="none" normalizeH="0" baseline="0" dirty="0" smtClean="0">
                <a:ln>
                  <a:noFill/>
                </a:ln>
                <a:solidFill>
                  <a:schemeClr val="tx1"/>
                </a:solidFill>
                <a:effectLst/>
                <a:latin typeface="Arial" pitchFamily="34" charset="0"/>
                <a:ea typeface="Times New Roman" pitchFamily="18" charset="0"/>
              </a:rPr>
              <a:t>	Termodynamika</a:t>
            </a:r>
            <a:r>
              <a:rPr kumimoji="0" lang="cs-CZ" b="0" i="0" u="none" strike="noStrike" cap="none" normalizeH="0" baseline="0" dirty="0" smtClean="0">
                <a:ln>
                  <a:noFill/>
                </a:ln>
                <a:solidFill>
                  <a:schemeClr val="tx1"/>
                </a:solidFill>
                <a:effectLst/>
                <a:latin typeface="Arial" pitchFamily="34" charset="0"/>
                <a:ea typeface="Times New Roman" pitchFamily="18" charset="0"/>
              </a:rPr>
              <a:t> zkoumá stavy látek a děje související s energií soustavy (změna teploty, tlaku, složení aj.).</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cs-CZ" b="0" i="0" u="none" strike="noStrike" cap="none" normalizeH="0" baseline="0" dirty="0" smtClean="0">
              <a:ln>
                <a:noFill/>
              </a:ln>
              <a:solidFill>
                <a:schemeClr val="tx1"/>
              </a:solidFill>
              <a:effectLst/>
              <a:latin typeface="Arial"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b="0" i="0" u="none" strike="noStrike" cap="none" normalizeH="0" baseline="0" dirty="0" smtClean="0">
                <a:ln>
                  <a:noFill/>
                </a:ln>
                <a:solidFill>
                  <a:schemeClr val="tx1"/>
                </a:solidFill>
                <a:effectLst/>
                <a:latin typeface="Arial" pitchFamily="34" charset="0"/>
                <a:ea typeface="Times New Roman" pitchFamily="18" charset="0"/>
              </a:rPr>
              <a:t> </a:t>
            </a:r>
            <a:r>
              <a:rPr kumimoji="0" lang="cs-CZ" b="1" i="0" u="none" strike="noStrike" cap="none" normalizeH="0" baseline="0" dirty="0" smtClean="0">
                <a:ln>
                  <a:noFill/>
                </a:ln>
                <a:solidFill>
                  <a:schemeClr val="tx1"/>
                </a:solidFill>
                <a:effectLst/>
                <a:latin typeface="Arial" pitchFamily="34" charset="0"/>
                <a:ea typeface="Times New Roman" pitchFamily="18" charset="0"/>
              </a:rPr>
              <a:t>Chemická termodynamika</a:t>
            </a:r>
            <a:r>
              <a:rPr kumimoji="0" lang="cs-CZ" b="0" i="0" u="none" strike="noStrike" cap="none" normalizeH="0" baseline="0" dirty="0" smtClean="0">
                <a:ln>
                  <a:noFill/>
                </a:ln>
                <a:solidFill>
                  <a:schemeClr val="tx1"/>
                </a:solidFill>
                <a:effectLst/>
                <a:latin typeface="Arial" pitchFamily="34" charset="0"/>
                <a:ea typeface="Times New Roman" pitchFamily="18" charset="0"/>
              </a:rPr>
              <a:t> se zabývá zejména energetickou bilancí chemických dějů, jejich uskutečnitelností a rovnováhami, které se v reakčních soustavách mohou ustavit. </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b="0" i="0" u="none" strike="noStrike" cap="none" normalizeH="0" baseline="0" dirty="0" smtClean="0">
                <a:ln>
                  <a:noFill/>
                </a:ln>
                <a:solidFill>
                  <a:schemeClr val="tx1"/>
                </a:solidFill>
                <a:effectLst/>
                <a:latin typeface="Arial" pitchFamily="34" charset="0"/>
                <a:ea typeface="Times New Roman" pitchFamily="18" charset="0"/>
              </a:rPr>
              <a:t>Studuje soustavu jako celek, bez ohledu na strukturu částic. (Pokud z chemické termodynamiky vyčleníme část zabývajíc se rovnováhami, zůstane </a:t>
            </a:r>
            <a:r>
              <a:rPr kumimoji="0" lang="cs-CZ" b="1" i="0" u="none" strike="noStrike" cap="none" normalizeH="0" baseline="0" dirty="0" smtClean="0">
                <a:ln>
                  <a:noFill/>
                </a:ln>
                <a:solidFill>
                  <a:schemeClr val="tx1"/>
                </a:solidFill>
                <a:effectLst/>
                <a:latin typeface="Arial" pitchFamily="34" charset="0"/>
                <a:ea typeface="Times New Roman" pitchFamily="18" charset="0"/>
              </a:rPr>
              <a:t>chemická energetika</a:t>
            </a:r>
            <a:r>
              <a:rPr kumimoji="0" lang="cs-CZ" b="0" i="0" u="none" strike="noStrike" cap="none" normalizeH="0" baseline="0" dirty="0" smtClean="0">
                <a:ln>
                  <a:noFill/>
                </a:ln>
                <a:solidFill>
                  <a:schemeClr val="tx1"/>
                </a:solidFill>
                <a:effectLst/>
                <a:latin typeface="Arial" pitchFamily="34" charset="0"/>
                <a:ea typeface="Times New Roman"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cs-CZ"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b="1" i="0" u="none" strike="noStrike" cap="none" normalizeH="0" baseline="0" dirty="0" smtClean="0">
                <a:ln>
                  <a:noFill/>
                </a:ln>
                <a:solidFill>
                  <a:schemeClr val="tx1"/>
                </a:solidFill>
                <a:effectLst/>
                <a:latin typeface="Times New Roman" pitchFamily="18" charset="0"/>
                <a:cs typeface="Times New Roman" pitchFamily="18" charset="0"/>
              </a:rPr>
              <a:t>	</a:t>
            </a:r>
            <a:r>
              <a:rPr kumimoji="0" lang="cs-CZ" b="1" i="0" u="sng" strike="noStrike" cap="none" normalizeH="0" baseline="0" dirty="0" smtClean="0">
                <a:ln>
                  <a:noFill/>
                </a:ln>
                <a:solidFill>
                  <a:schemeClr val="tx1"/>
                </a:solidFill>
                <a:effectLst/>
                <a:latin typeface="Times New Roman" pitchFamily="18" charset="0"/>
                <a:cs typeface="Times New Roman" pitchFamily="18" charset="0"/>
              </a:rPr>
              <a:t>Chemická termodynamika</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lang="cs-CZ" b="1" u="sng" baseline="0" dirty="0">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cs-CZ" b="1"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b="0" i="0" u="none" strike="noStrike" cap="none" normalizeH="0" baseline="0" dirty="0" smtClean="0">
                <a:ln>
                  <a:noFill/>
                </a:ln>
                <a:solidFill>
                  <a:schemeClr val="tx1"/>
                </a:solidFill>
                <a:effectLst/>
                <a:latin typeface="Arial" pitchFamily="34" charset="0"/>
                <a:ea typeface="Times New Roman" pitchFamily="18" charset="0"/>
              </a:rPr>
              <a:t>	</a:t>
            </a:r>
            <a:r>
              <a:rPr kumimoji="0" lang="cs-CZ" b="1" i="0" u="none" strike="noStrike" cap="none" normalizeH="0" baseline="0" dirty="0" smtClean="0">
                <a:ln>
                  <a:noFill/>
                </a:ln>
                <a:solidFill>
                  <a:schemeClr val="tx1"/>
                </a:solidFill>
                <a:effectLst/>
                <a:latin typeface="Arial" pitchFamily="34" charset="0"/>
                <a:ea typeface="Times New Roman" pitchFamily="18" charset="0"/>
              </a:rPr>
              <a:t>Stav soustavy</a:t>
            </a:r>
            <a:r>
              <a:rPr kumimoji="0" lang="cs-CZ" b="0" i="0" u="none" strike="noStrike" cap="none" normalizeH="0" baseline="0" dirty="0" smtClean="0">
                <a:ln>
                  <a:noFill/>
                </a:ln>
                <a:solidFill>
                  <a:schemeClr val="tx1"/>
                </a:solidFill>
                <a:effectLst/>
                <a:latin typeface="Arial" pitchFamily="34" charset="0"/>
                <a:ea typeface="Times New Roman" pitchFamily="18" charset="0"/>
              </a:rPr>
              <a:t> je určen souhrnem stavových funkcí. Vedle měřitelných stavových funkcí (</a:t>
            </a:r>
            <a:r>
              <a:rPr kumimoji="0" lang="cs-CZ" b="0" i="1" u="none" strike="noStrike" cap="none" normalizeH="0" baseline="0" dirty="0" smtClean="0">
                <a:ln>
                  <a:noFill/>
                </a:ln>
                <a:solidFill>
                  <a:schemeClr val="tx1"/>
                </a:solidFill>
                <a:effectLst/>
                <a:latin typeface="Arial" pitchFamily="34" charset="0"/>
                <a:ea typeface="Times New Roman" pitchFamily="18" charset="0"/>
              </a:rPr>
              <a:t>p, T, ,V </a:t>
            </a:r>
            <a:r>
              <a:rPr kumimoji="0" lang="cs-CZ" b="0" i="0" u="none" strike="noStrike" cap="none" normalizeH="0" baseline="0" dirty="0" smtClean="0">
                <a:ln>
                  <a:noFill/>
                </a:ln>
                <a:solidFill>
                  <a:schemeClr val="tx1"/>
                </a:solidFill>
                <a:effectLst/>
                <a:latin typeface="Arial" pitchFamily="34" charset="0"/>
                <a:ea typeface="Times New Roman" pitchFamily="18" charset="0"/>
              </a:rPr>
              <a:t>aj.) se zavádějí </a:t>
            </a:r>
            <a:r>
              <a:rPr kumimoji="0" lang="cs-CZ" b="1" i="0" u="none" strike="noStrike" cap="none" normalizeH="0" baseline="0" dirty="0" smtClean="0">
                <a:ln>
                  <a:noFill/>
                </a:ln>
                <a:solidFill>
                  <a:schemeClr val="tx1"/>
                </a:solidFill>
                <a:effectLst/>
                <a:latin typeface="Arial" pitchFamily="34" charset="0"/>
                <a:ea typeface="Times New Roman" pitchFamily="18" charset="0"/>
              </a:rPr>
              <a:t>funkce termodynamické,</a:t>
            </a:r>
            <a:r>
              <a:rPr kumimoji="0" lang="cs-CZ" b="0" i="0" u="none" strike="noStrike" cap="none" normalizeH="0" baseline="0" dirty="0" smtClean="0">
                <a:ln>
                  <a:noFill/>
                </a:ln>
                <a:solidFill>
                  <a:schemeClr val="tx1"/>
                </a:solidFill>
                <a:effectLst/>
                <a:latin typeface="Arial" pitchFamily="34" charset="0"/>
                <a:ea typeface="Times New Roman" pitchFamily="18" charset="0"/>
              </a:rPr>
              <a:t> jako </a:t>
            </a:r>
            <a:r>
              <a:rPr kumimoji="0" lang="cs-CZ" b="0" i="1" u="none" strike="noStrike" cap="none" normalizeH="0" baseline="0" dirty="0" smtClean="0">
                <a:ln>
                  <a:noFill/>
                </a:ln>
                <a:solidFill>
                  <a:schemeClr val="tx1"/>
                </a:solidFill>
                <a:effectLst/>
                <a:latin typeface="Arial" pitchFamily="34" charset="0"/>
                <a:ea typeface="Times New Roman" pitchFamily="18" charset="0"/>
              </a:rPr>
              <a:t>U, H, S, G</a:t>
            </a:r>
            <a:r>
              <a:rPr kumimoji="0" lang="cs-CZ" b="0" i="0" u="none" strike="noStrike" cap="none" normalizeH="0" baseline="0" dirty="0" smtClean="0">
                <a:ln>
                  <a:noFill/>
                </a:ln>
                <a:solidFill>
                  <a:schemeClr val="tx1"/>
                </a:solidFill>
                <a:effectLst/>
                <a:latin typeface="Arial" pitchFamily="34" charset="0"/>
                <a:ea typeface="Times New Roman" pitchFamily="18" charset="0"/>
              </a:rPr>
              <a:t>. Přechod soustavy z jednoho stavu do druhého se označuje jako </a:t>
            </a:r>
            <a:r>
              <a:rPr kumimoji="0" lang="cs-CZ" b="1" i="0" u="none" strike="noStrike" cap="none" normalizeH="0" baseline="0" dirty="0" smtClean="0">
                <a:ln>
                  <a:noFill/>
                </a:ln>
                <a:solidFill>
                  <a:schemeClr val="tx1"/>
                </a:solidFill>
                <a:effectLst/>
                <a:latin typeface="Arial" pitchFamily="34" charset="0"/>
                <a:ea typeface="Times New Roman" pitchFamily="18" charset="0"/>
              </a:rPr>
              <a:t>termodynamický děj</a:t>
            </a:r>
            <a:r>
              <a:rPr kumimoji="0" lang="cs-CZ" b="0" i="0" u="none" strike="noStrike" cap="none" normalizeH="0" baseline="0" dirty="0" smtClean="0">
                <a:ln>
                  <a:noFill/>
                </a:ln>
                <a:solidFill>
                  <a:schemeClr val="tx1"/>
                </a:solidFill>
                <a:effectLst/>
                <a:latin typeface="Arial" pitchFamily="34" charset="0"/>
                <a:ea typeface="Times New Roman" pitchFamily="18" charset="0"/>
              </a:rPr>
              <a:t>.</a:t>
            </a:r>
            <a:r>
              <a:rPr kumimoji="0" lang="cs-CZ" b="0" i="0" u="none" strike="noStrike" cap="none" normalizeH="0" baseline="0" dirty="0" smtClean="0">
                <a:ln>
                  <a:noFill/>
                </a:ln>
                <a:solidFill>
                  <a:schemeClr val="tx1"/>
                </a:solidFill>
                <a:effectLst/>
                <a:latin typeface="Arial" pitchFamily="34" charset="0"/>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
          <p:cNvSpPr>
            <a:spLocks noChangeArrowheads="1"/>
          </p:cNvSpPr>
          <p:nvPr/>
        </p:nvSpPr>
        <p:spPr bwMode="auto">
          <a:xfrm>
            <a:off x="0" y="0"/>
            <a:ext cx="8286776" cy="480131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450850" algn="l"/>
              </a:tabLst>
            </a:pPr>
            <a:r>
              <a:rPr kumimoji="0" lang="cs-CZ" b="1" i="0" u="sng" strike="noStrike" cap="none" normalizeH="0" baseline="0" dirty="0" smtClean="0">
                <a:ln>
                  <a:noFill/>
                </a:ln>
                <a:solidFill>
                  <a:schemeClr val="tx1"/>
                </a:solidFill>
                <a:effectLst/>
                <a:latin typeface="Arial" pitchFamily="34" charset="0"/>
                <a:ea typeface="Times New Roman" pitchFamily="18" charset="0"/>
              </a:rPr>
              <a:t>První termodynamický zákon</a:t>
            </a:r>
            <a:endParaRPr kumimoji="0" lang="cs-CZ" b="0" i="0" u="none" strike="noStrike" cap="none" normalizeH="0" baseline="0" dirty="0" smtClean="0">
              <a:ln>
                <a:noFill/>
              </a:ln>
              <a:solidFill>
                <a:schemeClr val="tx1"/>
              </a:solidFill>
              <a:effectLst/>
              <a:latin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0850" algn="l"/>
              </a:tabLst>
            </a:pPr>
            <a:r>
              <a:rPr kumimoji="0" lang="cs-CZ" b="0" i="0" u="none" strike="noStrike" cap="none" normalizeH="0" baseline="0" dirty="0" smtClean="0">
                <a:ln>
                  <a:noFill/>
                </a:ln>
                <a:solidFill>
                  <a:schemeClr val="tx1"/>
                </a:solidFill>
                <a:effectLst/>
                <a:latin typeface="Arial" pitchFamily="34" charset="0"/>
                <a:ea typeface="Times New Roman" pitchFamily="18" charset="0"/>
              </a:rPr>
              <a:t>	je vlastně zákon zachování energie aplikovaný na termodynamické děje. Zavádí do termodynamiky stavovou funkci </a:t>
            </a:r>
            <a:r>
              <a:rPr kumimoji="0" lang="cs-CZ" b="1" i="0" u="none" strike="noStrike" cap="none" normalizeH="0" baseline="0" dirty="0" smtClean="0">
                <a:ln>
                  <a:noFill/>
                </a:ln>
                <a:solidFill>
                  <a:schemeClr val="tx1"/>
                </a:solidFill>
                <a:effectLst/>
                <a:latin typeface="Arial" pitchFamily="34" charset="0"/>
                <a:ea typeface="Times New Roman" pitchFamily="18" charset="0"/>
              </a:rPr>
              <a:t>vnitřní energie U</a:t>
            </a:r>
            <a:r>
              <a:rPr kumimoji="0" lang="cs-CZ" b="0" i="0" u="none" strike="noStrike" cap="none" normalizeH="0" baseline="0" dirty="0" smtClean="0">
                <a:ln>
                  <a:noFill/>
                </a:ln>
                <a:solidFill>
                  <a:schemeClr val="tx1"/>
                </a:solidFill>
                <a:effectLst/>
                <a:latin typeface="Arial" pitchFamily="34" charset="0"/>
                <a:ea typeface="Times New Roman" pitchFamily="18" charset="0"/>
              </a:rPr>
              <a:t>. </a:t>
            </a:r>
            <a:r>
              <a:rPr kumimoji="0" lang="cs-CZ" b="0" i="1" u="none" strike="noStrike" cap="none" normalizeH="0" baseline="0" dirty="0" smtClean="0">
                <a:ln>
                  <a:noFill/>
                </a:ln>
                <a:solidFill>
                  <a:schemeClr val="tx1"/>
                </a:solidFill>
                <a:effectLst/>
                <a:latin typeface="Arial" pitchFamily="34" charset="0"/>
                <a:ea typeface="Times New Roman" pitchFamily="18" charset="0"/>
              </a:rPr>
              <a:t>Teplo a práce dodané soustavě zvyšují její vnitřní energii o </a:t>
            </a:r>
            <a:r>
              <a:rPr kumimoji="0" lang="cs-CZ" b="0" i="1" u="none" strike="noStrike" cap="none" normalizeH="0" baseline="0" dirty="0" smtClean="0">
                <a:ln>
                  <a:noFill/>
                </a:ln>
                <a:solidFill>
                  <a:schemeClr val="tx1"/>
                </a:solidFill>
                <a:effectLst/>
                <a:latin typeface="Times New Roman" pitchFamily="18" charset="0"/>
                <a:ea typeface="Times New Roman" pitchFamily="18" charset="0"/>
                <a:sym typeface="Symbol" pitchFamily="18" charset="2"/>
              </a:rPr>
              <a:t></a:t>
            </a:r>
            <a:r>
              <a:rPr kumimoji="0" lang="cs-CZ" b="0" i="1" u="none" strike="noStrike" cap="none" normalizeH="0" baseline="0" dirty="0" smtClean="0">
                <a:ln>
                  <a:noFill/>
                </a:ln>
                <a:solidFill>
                  <a:schemeClr val="tx1"/>
                </a:solidFill>
                <a:effectLst/>
                <a:latin typeface="Arial" pitchFamily="34" charset="0"/>
                <a:ea typeface="Times New Roman" pitchFamily="18" charset="0"/>
              </a:rPr>
              <a:t>U: </a:t>
            </a:r>
            <a:r>
              <a:rPr kumimoji="0" lang="cs-CZ" b="0" i="1" u="none" strike="noStrike" cap="none" normalizeH="0" baseline="0" dirty="0" smtClean="0">
                <a:ln>
                  <a:noFill/>
                </a:ln>
                <a:solidFill>
                  <a:schemeClr val="tx1"/>
                </a:solidFill>
                <a:effectLst/>
                <a:latin typeface="Times New Roman" pitchFamily="18" charset="0"/>
                <a:ea typeface="Times New Roman" pitchFamily="18" charset="0"/>
                <a:sym typeface="Symbol" pitchFamily="18" charset="2"/>
              </a:rPr>
              <a:t></a:t>
            </a:r>
            <a:r>
              <a:rPr kumimoji="0" lang="cs-CZ" b="0" i="1" u="none" strike="noStrike" cap="none" normalizeH="0" baseline="0" dirty="0" smtClean="0">
                <a:ln>
                  <a:noFill/>
                </a:ln>
                <a:solidFill>
                  <a:schemeClr val="tx1"/>
                </a:solidFill>
                <a:effectLst/>
                <a:latin typeface="Arial" pitchFamily="34" charset="0"/>
                <a:ea typeface="Times New Roman" pitchFamily="18" charset="0"/>
              </a:rPr>
              <a:t>U=Q+W.</a:t>
            </a:r>
          </a:p>
          <a:p>
            <a:pPr marL="0" marR="0" lvl="0" indent="0" algn="just" defTabSz="914400" rtl="0" eaLnBrk="0" fontAlgn="base" latinLnBrk="0" hangingPunct="0">
              <a:lnSpc>
                <a:spcPct val="100000"/>
              </a:lnSpc>
              <a:spcBef>
                <a:spcPct val="0"/>
              </a:spcBef>
              <a:spcAft>
                <a:spcPct val="0"/>
              </a:spcAft>
              <a:buClrTx/>
              <a:buSzTx/>
              <a:buFontTx/>
              <a:buNone/>
              <a:tabLst>
                <a:tab pos="450850" algn="l"/>
              </a:tabLst>
            </a:pPr>
            <a:endParaRPr kumimoji="0" lang="cs-CZ" b="0" i="0" u="none" strike="noStrike" cap="none" normalizeH="0" baseline="0" dirty="0" smtClean="0">
              <a:ln>
                <a:noFill/>
              </a:ln>
              <a:solidFill>
                <a:schemeClr val="tx1"/>
              </a:solidFill>
              <a:effectLst/>
              <a:latin typeface="Times New Roman" pitchFamily="18" charset="0"/>
              <a:sym typeface="Symbol" pitchFamily="18" charset="2"/>
            </a:endParaRPr>
          </a:p>
          <a:p>
            <a:pPr marL="0" marR="0" lvl="0" indent="0" algn="just" defTabSz="914400" rtl="0" eaLnBrk="0" fontAlgn="base" latinLnBrk="0" hangingPunct="0">
              <a:lnSpc>
                <a:spcPct val="100000"/>
              </a:lnSpc>
              <a:spcBef>
                <a:spcPct val="0"/>
              </a:spcBef>
              <a:spcAft>
                <a:spcPct val="0"/>
              </a:spcAft>
              <a:buClrTx/>
              <a:buSzTx/>
              <a:buFontTx/>
              <a:buNone/>
              <a:tabLst>
                <a:tab pos="450850" algn="l"/>
              </a:tabLst>
            </a:pPr>
            <a:endParaRPr kumimoji="0" lang="cs-CZ" b="0" i="0" u="none" strike="noStrike" cap="none" normalizeH="0" baseline="0" dirty="0" smtClean="0">
              <a:ln>
                <a:noFill/>
              </a:ln>
              <a:solidFill>
                <a:schemeClr val="tx1"/>
              </a:solidFill>
              <a:effectLst/>
              <a:latin typeface="Times New Roman" pitchFamily="18" charset="0"/>
              <a:sym typeface="Symbol" pitchFamily="18" charset="2"/>
            </a:endParaRPr>
          </a:p>
          <a:p>
            <a:pPr marL="0" marR="0" lvl="0" indent="0" algn="just" defTabSz="914400" rtl="0" eaLnBrk="0" fontAlgn="base" latinLnBrk="0" hangingPunct="0">
              <a:lnSpc>
                <a:spcPct val="100000"/>
              </a:lnSpc>
              <a:spcBef>
                <a:spcPct val="0"/>
              </a:spcBef>
              <a:spcAft>
                <a:spcPct val="0"/>
              </a:spcAft>
              <a:buClrTx/>
              <a:buSzTx/>
              <a:buFontTx/>
              <a:buNone/>
              <a:tabLst>
                <a:tab pos="450850" algn="l"/>
              </a:tabLst>
            </a:pPr>
            <a:r>
              <a:rPr kumimoji="0" lang="cs-CZ" b="0" i="1" u="none" strike="noStrike" cap="none" normalizeH="0" baseline="0" dirty="0" smtClean="0">
                <a:ln>
                  <a:noFill/>
                </a:ln>
                <a:solidFill>
                  <a:schemeClr val="tx1"/>
                </a:solidFill>
                <a:effectLst/>
                <a:latin typeface="Times New Roman" pitchFamily="18" charset="0"/>
                <a:ea typeface="Times New Roman" pitchFamily="18" charset="0"/>
                <a:sym typeface="Symbol" pitchFamily="18" charset="2"/>
              </a:rPr>
              <a:t>	U</a:t>
            </a:r>
            <a:r>
              <a:rPr kumimoji="0" lang="cs-CZ" b="0" i="0" u="none" strike="noStrike" cap="none" normalizeH="0" baseline="0" dirty="0" smtClean="0">
                <a:ln>
                  <a:noFill/>
                </a:ln>
                <a:solidFill>
                  <a:schemeClr val="tx1"/>
                </a:solidFill>
                <a:effectLst/>
                <a:latin typeface="Times New Roman" pitchFamily="18" charset="0"/>
                <a:ea typeface="Times New Roman" pitchFamily="18" charset="0"/>
                <a:sym typeface="Symbol" pitchFamily="18" charset="2"/>
              </a:rPr>
              <a:t> je celková energie soustavy zmenšená o kinetickou a potenciální energii soustavy.</a:t>
            </a:r>
            <a:endParaRPr kumimoji="0" lang="cs-CZ" b="0" i="1" u="none" strike="noStrike" cap="none" normalizeH="0" baseline="0" dirty="0" smtClean="0">
              <a:ln>
                <a:noFill/>
              </a:ln>
              <a:solidFill>
                <a:schemeClr val="tx1"/>
              </a:solidFill>
              <a:effectLst/>
              <a:latin typeface="Times New Roman" pitchFamily="18" charset="0"/>
              <a:sym typeface="Symbol" pitchFamily="18" charset="2"/>
            </a:endParaRPr>
          </a:p>
          <a:p>
            <a:pPr marL="0" marR="0" lvl="0" indent="0" algn="just" defTabSz="914400" rtl="0" eaLnBrk="0" fontAlgn="base" latinLnBrk="0" hangingPunct="0">
              <a:lnSpc>
                <a:spcPct val="100000"/>
              </a:lnSpc>
              <a:spcBef>
                <a:spcPct val="0"/>
              </a:spcBef>
              <a:spcAft>
                <a:spcPct val="0"/>
              </a:spcAft>
              <a:buClrTx/>
              <a:buSzTx/>
              <a:buFontTx/>
              <a:buNone/>
              <a:tabLst>
                <a:tab pos="450850" algn="l"/>
              </a:tabLst>
            </a:pPr>
            <a:r>
              <a:rPr kumimoji="0" lang="cs-CZ" b="0" i="1" u="none" strike="noStrike" cap="none" normalizeH="0" baseline="0" dirty="0" smtClean="0">
                <a:ln>
                  <a:noFill/>
                </a:ln>
                <a:solidFill>
                  <a:schemeClr val="tx1"/>
                </a:solidFill>
                <a:effectLst/>
                <a:latin typeface="Times New Roman" pitchFamily="18" charset="0"/>
                <a:ea typeface="Times New Roman" pitchFamily="18" charset="0"/>
                <a:sym typeface="Symbol" pitchFamily="18" charset="2"/>
              </a:rPr>
              <a:t>	Teplo dodané soustavě při konstantním objemu soustavy se spotřebuje ne zvýšení její vnitřní energie.</a:t>
            </a:r>
          </a:p>
          <a:p>
            <a:pPr marL="0" marR="0" lvl="0" indent="0" algn="just" defTabSz="914400" rtl="0" eaLnBrk="0" fontAlgn="base" latinLnBrk="0" hangingPunct="0">
              <a:lnSpc>
                <a:spcPct val="100000"/>
              </a:lnSpc>
              <a:spcBef>
                <a:spcPct val="0"/>
              </a:spcBef>
              <a:spcAft>
                <a:spcPct val="0"/>
              </a:spcAft>
              <a:buClrTx/>
              <a:buSzTx/>
              <a:buFontTx/>
              <a:buNone/>
              <a:tabLst>
                <a:tab pos="450850" algn="l"/>
              </a:tabLst>
            </a:pPr>
            <a:endParaRPr lang="cs-CZ" i="1" baseline="0" dirty="0">
              <a:latin typeface="Times New Roman" pitchFamily="18" charset="0"/>
              <a:sym typeface="Symbol" pitchFamily="18" charset="2"/>
            </a:endParaRPr>
          </a:p>
          <a:p>
            <a:pPr marL="0" marR="0" lvl="0" indent="0" algn="just" defTabSz="914400" rtl="0" eaLnBrk="0" fontAlgn="base" latinLnBrk="0" hangingPunct="0">
              <a:lnSpc>
                <a:spcPct val="100000"/>
              </a:lnSpc>
              <a:spcBef>
                <a:spcPct val="0"/>
              </a:spcBef>
              <a:spcAft>
                <a:spcPct val="0"/>
              </a:spcAft>
              <a:buClrTx/>
              <a:buSzTx/>
              <a:buFontTx/>
              <a:buNone/>
              <a:tabLst>
                <a:tab pos="450850" algn="l"/>
              </a:tabLst>
            </a:pPr>
            <a:endParaRPr kumimoji="0" lang="cs-CZ" b="0" i="0" u="none" strike="noStrike" cap="none" normalizeH="0" baseline="0" dirty="0" smtClean="0">
              <a:ln>
                <a:noFill/>
              </a:ln>
              <a:solidFill>
                <a:schemeClr val="tx1"/>
              </a:solidFill>
              <a:effectLst/>
              <a:latin typeface="Times New Roman" pitchFamily="18" charset="0"/>
              <a:sym typeface="Symbol" pitchFamily="18" charset="2"/>
            </a:endParaRPr>
          </a:p>
          <a:p>
            <a:pPr marL="0" marR="0" lvl="0" indent="0" algn="just" defTabSz="914400" rtl="0" eaLnBrk="0" fontAlgn="base" latinLnBrk="0" hangingPunct="0">
              <a:lnSpc>
                <a:spcPct val="100000"/>
              </a:lnSpc>
              <a:spcBef>
                <a:spcPct val="0"/>
              </a:spcBef>
              <a:spcAft>
                <a:spcPct val="0"/>
              </a:spcAft>
              <a:buClrTx/>
              <a:buSzTx/>
              <a:buFontTx/>
              <a:buNone/>
              <a:tabLst>
                <a:tab pos="450850" algn="l"/>
              </a:tabLst>
            </a:pPr>
            <a:r>
              <a:rPr kumimoji="0" lang="cs-CZ" b="0" i="1" u="none" strike="noStrike" cap="none" normalizeH="0" baseline="0" dirty="0" smtClean="0">
                <a:ln>
                  <a:noFill/>
                </a:ln>
                <a:solidFill>
                  <a:schemeClr val="tx1"/>
                </a:solidFill>
                <a:effectLst/>
                <a:latin typeface="Times New Roman" pitchFamily="18" charset="0"/>
                <a:ea typeface="Times New Roman" pitchFamily="18" charset="0"/>
                <a:sym typeface="Symbol" pitchFamily="18" charset="2"/>
              </a:rPr>
              <a:t>	</a:t>
            </a:r>
            <a:r>
              <a:rPr kumimoji="0" lang="cs-CZ" b="1" i="1" u="sng" strike="noStrike" cap="none" normalizeH="0" baseline="0" dirty="0" smtClean="0">
                <a:ln>
                  <a:noFill/>
                </a:ln>
                <a:solidFill>
                  <a:schemeClr val="tx1"/>
                </a:solidFill>
                <a:effectLst/>
                <a:latin typeface="Times New Roman" pitchFamily="18" charset="0"/>
                <a:ea typeface="Times New Roman" pitchFamily="18" charset="0"/>
                <a:sym typeface="Symbol" pitchFamily="18" charset="2"/>
              </a:rPr>
              <a:t>Entalpie</a:t>
            </a:r>
            <a:r>
              <a:rPr kumimoji="0" lang="cs-CZ" b="1" i="1" u="none" strike="noStrike" cap="none" normalizeH="0" baseline="0" dirty="0" smtClean="0">
                <a:ln>
                  <a:noFill/>
                </a:ln>
                <a:solidFill>
                  <a:schemeClr val="tx1"/>
                </a:solidFill>
                <a:effectLst/>
                <a:latin typeface="Times New Roman" pitchFamily="18" charset="0"/>
                <a:ea typeface="Times New Roman" pitchFamily="18" charset="0"/>
                <a:sym typeface="Symbol" pitchFamily="18" charset="2"/>
              </a:rPr>
              <a:t>  </a:t>
            </a:r>
            <a:r>
              <a:rPr kumimoji="0" lang="cs-CZ" b="1" i="1" u="sng" strike="noStrike" cap="none" normalizeH="0" baseline="0" dirty="0" smtClean="0">
                <a:ln>
                  <a:noFill/>
                </a:ln>
                <a:solidFill>
                  <a:schemeClr val="tx1"/>
                </a:solidFill>
                <a:effectLst/>
                <a:latin typeface="Times New Roman" pitchFamily="18" charset="0"/>
                <a:ea typeface="Times New Roman" pitchFamily="18" charset="0"/>
                <a:sym typeface="Symbol" pitchFamily="18" charset="2"/>
              </a:rPr>
              <a:t>H</a:t>
            </a:r>
            <a:endParaRPr kumimoji="0" lang="cs-CZ" b="0" i="1" u="none" strike="noStrike" cap="none" normalizeH="0" baseline="0" dirty="0" smtClean="0">
              <a:ln>
                <a:noFill/>
              </a:ln>
              <a:solidFill>
                <a:schemeClr val="tx1"/>
              </a:solidFill>
              <a:effectLst/>
              <a:latin typeface="Times New Roman" pitchFamily="18" charset="0"/>
              <a:sym typeface="Symbol" pitchFamily="18" charset="2"/>
            </a:endParaRPr>
          </a:p>
          <a:p>
            <a:pPr marL="0" marR="0" lvl="0" indent="0" algn="just" defTabSz="914400" rtl="0" eaLnBrk="0" fontAlgn="base" latinLnBrk="0" hangingPunct="0">
              <a:lnSpc>
                <a:spcPct val="100000"/>
              </a:lnSpc>
              <a:spcBef>
                <a:spcPct val="0"/>
              </a:spcBef>
              <a:spcAft>
                <a:spcPct val="0"/>
              </a:spcAft>
              <a:buClrTx/>
              <a:buSzTx/>
              <a:buFontTx/>
              <a:buNone/>
              <a:tabLst>
                <a:tab pos="450850" algn="l"/>
              </a:tabLst>
            </a:pPr>
            <a:r>
              <a:rPr kumimoji="0" lang="cs-CZ" b="0" i="1" u="none" strike="noStrike" cap="none" normalizeH="0" baseline="0" dirty="0" smtClean="0">
                <a:ln>
                  <a:noFill/>
                </a:ln>
                <a:solidFill>
                  <a:schemeClr val="tx1"/>
                </a:solidFill>
                <a:effectLst/>
                <a:latin typeface="Times New Roman" pitchFamily="18" charset="0"/>
                <a:ea typeface="Times New Roman" pitchFamily="18" charset="0"/>
                <a:sym typeface="Symbol" pitchFamily="18" charset="2"/>
              </a:rPr>
              <a:t>	Zavádí se pro všechny izobarické děje (děje v otevřených nádobách). Je definována vztahem: H=U+</a:t>
            </a:r>
            <a:r>
              <a:rPr kumimoji="0" lang="cs-CZ" b="0" i="1" u="none" strike="noStrike" cap="none" normalizeH="0" baseline="0" dirty="0" err="1" smtClean="0">
                <a:ln>
                  <a:noFill/>
                </a:ln>
                <a:solidFill>
                  <a:schemeClr val="tx1"/>
                </a:solidFill>
                <a:effectLst/>
                <a:latin typeface="Times New Roman" pitchFamily="18" charset="0"/>
                <a:ea typeface="Times New Roman" pitchFamily="18" charset="0"/>
                <a:sym typeface="Symbol" pitchFamily="18" charset="2"/>
              </a:rPr>
              <a:t>pV</a:t>
            </a:r>
            <a:endParaRPr kumimoji="0" lang="cs-CZ" b="0" i="0" u="none" strike="noStrike" cap="none" normalizeH="0" baseline="0" dirty="0" smtClean="0">
              <a:ln>
                <a:noFill/>
              </a:ln>
              <a:solidFill>
                <a:schemeClr val="tx1"/>
              </a:solidFill>
              <a:effectLst/>
              <a:latin typeface="Times New Roman" pitchFamily="18" charset="0"/>
              <a:sym typeface="Symbol" pitchFamily="18" charset="2"/>
            </a:endParaRPr>
          </a:p>
          <a:p>
            <a:pPr marL="0" marR="0" lvl="0" indent="0" algn="just" defTabSz="914400" rtl="0" eaLnBrk="0" fontAlgn="base" latinLnBrk="0" hangingPunct="0">
              <a:lnSpc>
                <a:spcPct val="100000"/>
              </a:lnSpc>
              <a:spcBef>
                <a:spcPct val="0"/>
              </a:spcBef>
              <a:spcAft>
                <a:spcPct val="0"/>
              </a:spcAft>
              <a:buClrTx/>
              <a:buSzTx/>
              <a:buFontTx/>
              <a:buNone/>
              <a:tabLst>
                <a:tab pos="450850" algn="l"/>
              </a:tabLst>
            </a:pPr>
            <a:r>
              <a:rPr kumimoji="0" lang="cs-CZ" b="0" i="1" u="none" strike="noStrike" cap="none" normalizeH="0" baseline="0" dirty="0" smtClean="0">
                <a:ln>
                  <a:noFill/>
                </a:ln>
                <a:solidFill>
                  <a:schemeClr val="tx1"/>
                </a:solidFill>
                <a:effectLst/>
                <a:latin typeface="Times New Roman" pitchFamily="18" charset="0"/>
                <a:ea typeface="Times New Roman" pitchFamily="18" charset="0"/>
                <a:sym typeface="Symbol" pitchFamily="18" charset="2"/>
              </a:rPr>
              <a:t>	Teplo dodávané soustavě při konstantním tlaku v soustavě se spotřebuje na zvýšení její entalpie.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1"/>
          <p:cNvSpPr>
            <a:spLocks noChangeArrowheads="1"/>
          </p:cNvSpPr>
          <p:nvPr/>
        </p:nvSpPr>
        <p:spPr bwMode="auto">
          <a:xfrm>
            <a:off x="0" y="0"/>
            <a:ext cx="8929718" cy="498598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450850" algn="l"/>
              </a:tabLst>
            </a:pPr>
            <a:r>
              <a:rPr kumimoji="0" lang="cs-CZ" b="1" i="0" u="sng" strike="noStrike" cap="none" normalizeH="0" baseline="0" dirty="0" smtClean="0">
                <a:ln>
                  <a:noFill/>
                </a:ln>
                <a:solidFill>
                  <a:schemeClr val="tx1"/>
                </a:solidFill>
                <a:effectLst/>
                <a:latin typeface="Arial" pitchFamily="34" charset="0"/>
                <a:ea typeface="Times New Roman" pitchFamily="18" charset="0"/>
              </a:rPr>
              <a:t>Termochemie</a:t>
            </a:r>
            <a:endParaRPr kumimoji="0" lang="cs-CZ"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b="0" i="0" u="none" strike="noStrike" cap="none" normalizeH="0" baseline="0" dirty="0" smtClean="0">
                <a:ln>
                  <a:noFill/>
                </a:ln>
                <a:solidFill>
                  <a:schemeClr val="tx1"/>
                </a:solidFill>
                <a:effectLst/>
                <a:latin typeface="Arial" pitchFamily="34" charset="0"/>
                <a:ea typeface="Times New Roman" pitchFamily="18" charset="0"/>
              </a:rPr>
              <a:t>	Zabývá se tepelnými jevy při chemických reakcích.</a:t>
            </a:r>
            <a:endParaRPr kumimoji="0" lang="cs-CZ"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b="0" i="0" u="none" strike="noStrike" cap="none" normalizeH="0" baseline="0" dirty="0" smtClean="0">
                <a:ln>
                  <a:noFill/>
                </a:ln>
                <a:solidFill>
                  <a:schemeClr val="tx1"/>
                </a:solidFill>
                <a:effectLst/>
                <a:latin typeface="Arial" pitchFamily="34" charset="0"/>
                <a:ea typeface="Times New Roman" pitchFamily="18" charset="0"/>
              </a:rPr>
              <a:t>	Uskuteční-li se chemická reakce </a:t>
            </a:r>
            <a:r>
              <a:rPr kumimoji="0" lang="cs-CZ" b="0" i="0" u="none" strike="noStrike" cap="none" normalizeH="0" baseline="0" dirty="0" smtClean="0">
                <a:ln>
                  <a:noFill/>
                </a:ln>
                <a:solidFill>
                  <a:srgbClr val="FF0000"/>
                </a:solidFill>
                <a:effectLst/>
                <a:latin typeface="Arial" pitchFamily="34" charset="0"/>
                <a:ea typeface="Times New Roman" pitchFamily="18" charset="0"/>
              </a:rPr>
              <a:t>v </a:t>
            </a:r>
            <a:r>
              <a:rPr kumimoji="0" lang="cs-CZ" b="0" i="1" u="none" strike="noStrike" cap="none" normalizeH="0" baseline="0" dirty="0" smtClean="0">
                <a:ln>
                  <a:noFill/>
                </a:ln>
                <a:solidFill>
                  <a:srgbClr val="FF0000"/>
                </a:solidFill>
                <a:effectLst/>
                <a:latin typeface="Arial" pitchFamily="34" charset="0"/>
                <a:ea typeface="Times New Roman" pitchFamily="18" charset="0"/>
              </a:rPr>
              <a:t>jednotkovém rozsahu</a:t>
            </a:r>
            <a:r>
              <a:rPr kumimoji="0" lang="cs-CZ" b="0" i="0" u="none" strike="noStrike" cap="none" normalizeH="0" baseline="0" dirty="0" smtClean="0">
                <a:ln>
                  <a:noFill/>
                </a:ln>
                <a:solidFill>
                  <a:schemeClr val="tx1"/>
                </a:solidFill>
                <a:effectLst/>
                <a:latin typeface="Arial" pitchFamily="34" charset="0"/>
                <a:ea typeface="Times New Roman" pitchFamily="18" charset="0"/>
              </a:rPr>
              <a:t> (</a:t>
            </a:r>
            <a:r>
              <a:rPr kumimoji="0" lang="cs-CZ" b="0" i="0" u="none" strike="noStrike" cap="none" normalizeH="0" baseline="0" dirty="0" err="1" smtClean="0">
                <a:ln>
                  <a:noFill/>
                </a:ln>
                <a:solidFill>
                  <a:schemeClr val="tx1"/>
                </a:solidFill>
                <a:effectLst/>
                <a:latin typeface="Arial" pitchFamily="34" charset="0"/>
                <a:ea typeface="Times New Roman" pitchFamily="18" charset="0"/>
              </a:rPr>
              <a:t>zreagují</a:t>
            </a:r>
            <a:r>
              <a:rPr kumimoji="0" lang="cs-CZ" b="0" i="0" u="none" strike="noStrike" cap="none" normalizeH="0" baseline="0" dirty="0" smtClean="0">
                <a:ln>
                  <a:noFill/>
                </a:ln>
                <a:solidFill>
                  <a:schemeClr val="tx1"/>
                </a:solidFill>
                <a:effectLst/>
                <a:latin typeface="Arial" pitchFamily="34" charset="0"/>
                <a:ea typeface="Times New Roman" pitchFamily="18" charset="0"/>
              </a:rPr>
              <a:t> taková množství reaktantů, jaká udávají stechiometrické koeficienty), pak uvolněné / pohlcené teplo je     </a:t>
            </a:r>
            <a:r>
              <a:rPr kumimoji="0" lang="cs-CZ" b="0" i="0" u="none" strike="noStrike" cap="none" normalizeH="0" baseline="0" dirty="0" smtClean="0">
                <a:ln>
                  <a:noFill/>
                </a:ln>
                <a:solidFill>
                  <a:srgbClr val="FF0000"/>
                </a:solidFill>
                <a:effectLst/>
                <a:latin typeface="Arial" pitchFamily="34" charset="0"/>
                <a:ea typeface="Times New Roman" pitchFamily="18" charset="0"/>
              </a:rPr>
              <a:t>molární teplo</a:t>
            </a:r>
            <a:r>
              <a:rPr kumimoji="0" lang="cs-CZ" b="0" i="1" u="none" strike="noStrike" cap="none" normalizeH="0" baseline="0" dirty="0" smtClean="0">
                <a:ln>
                  <a:noFill/>
                </a:ln>
                <a:solidFill>
                  <a:srgbClr val="FF0000"/>
                </a:solidFill>
                <a:effectLst/>
                <a:latin typeface="Arial" pitchFamily="34" charset="0"/>
                <a:ea typeface="Times New Roman" pitchFamily="18" charset="0"/>
              </a:rPr>
              <a:t> </a:t>
            </a:r>
            <a:r>
              <a:rPr kumimoji="0" lang="cs-CZ" b="0" i="1" u="none" strike="noStrike" cap="none" normalizeH="0" baseline="0" dirty="0" err="1" smtClean="0">
                <a:ln>
                  <a:noFill/>
                </a:ln>
                <a:solidFill>
                  <a:srgbClr val="FF0000"/>
                </a:solidFill>
                <a:effectLst/>
                <a:latin typeface="Arial" pitchFamily="34" charset="0"/>
                <a:ea typeface="Times New Roman" pitchFamily="18" charset="0"/>
              </a:rPr>
              <a:t>Q</a:t>
            </a:r>
            <a:r>
              <a:rPr kumimoji="0" lang="cs-CZ" b="0" i="1" u="none" strike="noStrike" cap="none" normalizeH="0" baseline="-30000" dirty="0" err="1" smtClean="0">
                <a:ln>
                  <a:noFill/>
                </a:ln>
                <a:solidFill>
                  <a:srgbClr val="FF0000"/>
                </a:solidFill>
                <a:effectLst/>
                <a:latin typeface="Arial" pitchFamily="34" charset="0"/>
                <a:ea typeface="Times New Roman" pitchFamily="18" charset="0"/>
              </a:rPr>
              <a:t>m</a:t>
            </a:r>
            <a:r>
              <a:rPr kumimoji="0" lang="cs-CZ" b="0" i="0" u="none" strike="noStrike" cap="none" normalizeH="0" baseline="30000" dirty="0" smtClean="0">
                <a:ln>
                  <a:noFill/>
                </a:ln>
                <a:solidFill>
                  <a:schemeClr val="tx1"/>
                </a:solidFill>
                <a:effectLst/>
                <a:latin typeface="Arial" pitchFamily="34" charset="0"/>
                <a:ea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lang="cs-CZ" dirty="0">
              <a:latin typeface="Arial"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sz="2400" b="0" i="0" u="none" strike="noStrike" cap="none" normalizeH="0" baseline="30000" dirty="0" smtClean="0">
                <a:ln>
                  <a:noFill/>
                </a:ln>
                <a:solidFill>
                  <a:schemeClr val="tx1"/>
                </a:solidFill>
                <a:effectLst/>
                <a:latin typeface="Arial" pitchFamily="34" charset="0"/>
                <a:ea typeface="Times New Roman" pitchFamily="18" charset="0"/>
              </a:rPr>
              <a:t>Zajistíme-li podmínky reakce tak, aby reaktanty i produkty měly stejnou teplotu a aby byl </a:t>
            </a:r>
            <a:r>
              <a:rPr kumimoji="0" lang="cs-CZ" b="0" i="0" u="none" strike="noStrike" cap="none" normalizeH="0" baseline="0" dirty="0" smtClean="0">
                <a:ln>
                  <a:noFill/>
                </a:ln>
                <a:solidFill>
                  <a:srgbClr val="FF0000"/>
                </a:solidFill>
                <a:effectLst/>
                <a:latin typeface="Arial" pitchFamily="34" charset="0"/>
                <a:ea typeface="Times New Roman" pitchFamily="18" charset="0"/>
              </a:rPr>
              <a:t>děj izobarický, pak </a:t>
            </a:r>
            <a:r>
              <a:rPr kumimoji="0" lang="cs-CZ" b="0" i="1" u="none" strike="noStrike" cap="none" normalizeH="0" baseline="0" dirty="0" smtClean="0">
                <a:ln>
                  <a:noFill/>
                </a:ln>
                <a:solidFill>
                  <a:srgbClr val="FF0000"/>
                </a:solidFill>
                <a:effectLst/>
                <a:latin typeface="Arial" pitchFamily="34" charset="0"/>
                <a:ea typeface="Times New Roman" pitchFamily="18" charset="0"/>
              </a:rPr>
              <a:t>(</a:t>
            </a:r>
            <a:r>
              <a:rPr kumimoji="0" lang="cs-CZ" b="0" i="1" u="none" strike="noStrike" cap="none" normalizeH="0" baseline="0" dirty="0" err="1" smtClean="0">
                <a:ln>
                  <a:noFill/>
                </a:ln>
                <a:solidFill>
                  <a:srgbClr val="FF0000"/>
                </a:solidFill>
                <a:effectLst/>
                <a:latin typeface="Arial" pitchFamily="34" charset="0"/>
                <a:ea typeface="Times New Roman" pitchFamily="18" charset="0"/>
              </a:rPr>
              <a:t>Q</a:t>
            </a:r>
            <a:r>
              <a:rPr kumimoji="0" lang="cs-CZ" b="0" i="1" u="none" strike="noStrike" cap="none" normalizeH="0" baseline="-30000" dirty="0" err="1" smtClean="0">
                <a:ln>
                  <a:noFill/>
                </a:ln>
                <a:solidFill>
                  <a:srgbClr val="FF0000"/>
                </a:solidFill>
                <a:effectLst/>
                <a:latin typeface="Arial" pitchFamily="34" charset="0"/>
                <a:ea typeface="Times New Roman" pitchFamily="18" charset="0"/>
              </a:rPr>
              <a:t>m</a:t>
            </a:r>
            <a:r>
              <a:rPr kumimoji="0" lang="cs-CZ" b="0" i="1" u="none" strike="noStrike" cap="none" normalizeH="0" baseline="30000" dirty="0" smtClean="0">
                <a:ln>
                  <a:noFill/>
                </a:ln>
                <a:solidFill>
                  <a:srgbClr val="FF0000"/>
                </a:solidFill>
                <a:effectLst/>
                <a:latin typeface="Arial" pitchFamily="34" charset="0"/>
                <a:ea typeface="Times New Roman" pitchFamily="18" charset="0"/>
              </a:rPr>
              <a:t>)</a:t>
            </a:r>
            <a:r>
              <a:rPr kumimoji="0" lang="cs-CZ" b="0" i="1" u="none" strike="noStrike" cap="none" normalizeH="0" baseline="-30000" dirty="0" smtClean="0">
                <a:ln>
                  <a:noFill/>
                </a:ln>
                <a:solidFill>
                  <a:srgbClr val="FF0000"/>
                </a:solidFill>
                <a:effectLst/>
                <a:latin typeface="Arial" pitchFamily="34" charset="0"/>
                <a:ea typeface="Times New Roman" pitchFamily="18" charset="0"/>
              </a:rPr>
              <a:t>p</a:t>
            </a:r>
            <a:r>
              <a:rPr kumimoji="0" lang="cs-CZ" b="0" i="1" u="none" strike="noStrike" cap="none" normalizeH="0" baseline="30000" dirty="0" smtClean="0">
                <a:ln>
                  <a:noFill/>
                </a:ln>
                <a:solidFill>
                  <a:srgbClr val="FF0000"/>
                </a:solidFill>
                <a:effectLst/>
                <a:latin typeface="Arial" pitchFamily="34" charset="0"/>
                <a:ea typeface="Times New Roman" pitchFamily="18" charset="0"/>
              </a:rPr>
              <a:t>=</a:t>
            </a:r>
            <a:r>
              <a:rPr kumimoji="0" lang="cs-CZ" b="0" i="1" u="none" strike="noStrike" cap="none" normalizeH="0" baseline="30000" dirty="0" smtClean="0">
                <a:ln>
                  <a:noFill/>
                </a:ln>
                <a:solidFill>
                  <a:srgbClr val="FF0000"/>
                </a:solidFill>
                <a:effectLst/>
                <a:latin typeface="Times New Roman" pitchFamily="18" charset="0"/>
                <a:ea typeface="Times New Roman" pitchFamily="18" charset="0"/>
                <a:sym typeface="Symbol" pitchFamily="18" charset="2"/>
              </a:rPr>
              <a:t></a:t>
            </a:r>
            <a:r>
              <a:rPr kumimoji="0" lang="cs-CZ" b="0" i="1" u="none" strike="noStrike" cap="none" normalizeH="0" baseline="0" dirty="0" smtClean="0">
                <a:ln>
                  <a:noFill/>
                </a:ln>
                <a:solidFill>
                  <a:srgbClr val="FF0000"/>
                </a:solidFill>
                <a:effectLst/>
                <a:latin typeface="Arial" pitchFamily="34" charset="0"/>
                <a:ea typeface="Times New Roman" pitchFamily="18" charset="0"/>
              </a:rPr>
              <a:t>H</a:t>
            </a:r>
            <a:r>
              <a:rPr kumimoji="0" lang="cs-CZ" b="0" i="0" u="none" strike="noStrike" cap="none" normalizeH="0" baseline="0" dirty="0" smtClean="0">
                <a:ln>
                  <a:noFill/>
                </a:ln>
                <a:solidFill>
                  <a:schemeClr val="tx1"/>
                </a:solidFill>
                <a:effectLst/>
                <a:latin typeface="Times New Roman" pitchFamily="18" charset="0"/>
                <a:ea typeface="Times New Roman" pitchFamily="18" charset="0"/>
                <a:sym typeface="Symbol" pitchFamily="18" charset="2"/>
              </a:rPr>
              <a:t>, nebo </a:t>
            </a:r>
            <a:r>
              <a:rPr kumimoji="0" lang="cs-CZ" b="0" i="0" u="none" strike="noStrike" cap="none" normalizeH="0" baseline="0" dirty="0" err="1" smtClean="0">
                <a:ln>
                  <a:noFill/>
                </a:ln>
                <a:solidFill>
                  <a:schemeClr val="tx1"/>
                </a:solidFill>
                <a:effectLst/>
                <a:latin typeface="Times New Roman" pitchFamily="18" charset="0"/>
                <a:ea typeface="Times New Roman" pitchFamily="18" charset="0"/>
                <a:sym typeface="Symbol" pitchFamily="18" charset="2"/>
              </a:rPr>
              <a:t>izochorický</a:t>
            </a:r>
            <a:r>
              <a:rPr kumimoji="0" lang="cs-CZ" b="0" i="0" u="none" strike="noStrike" cap="none" normalizeH="0" baseline="0" dirty="0" smtClean="0">
                <a:ln>
                  <a:noFill/>
                </a:ln>
                <a:solidFill>
                  <a:schemeClr val="tx1"/>
                </a:solidFill>
                <a:effectLst/>
                <a:latin typeface="Times New Roman" pitchFamily="18" charset="0"/>
                <a:ea typeface="Times New Roman" pitchFamily="18" charset="0"/>
                <a:sym typeface="Symbol" pitchFamily="18" charset="2"/>
              </a:rPr>
              <a:t>, pak </a:t>
            </a:r>
            <a:r>
              <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a:t>
            </a:r>
            <a:r>
              <a:rPr kumimoji="0" lang="cs-CZ" b="0" i="1" u="none" strike="noStrike" cap="none" normalizeH="0" baseline="0" dirty="0" err="1" smtClean="0">
                <a:ln>
                  <a:noFill/>
                </a:ln>
                <a:solidFill>
                  <a:srgbClr val="FF0000"/>
                </a:solidFill>
                <a:effectLst/>
                <a:latin typeface="Times New Roman" pitchFamily="18" charset="0"/>
                <a:ea typeface="Times New Roman" pitchFamily="18" charset="0"/>
                <a:sym typeface="Symbol" pitchFamily="18" charset="2"/>
              </a:rPr>
              <a:t>Q</a:t>
            </a:r>
            <a:r>
              <a:rPr kumimoji="0" lang="cs-CZ" b="0" i="1" u="none" strike="noStrike" cap="none" normalizeH="0" baseline="-30000" dirty="0" err="1" smtClean="0">
                <a:ln>
                  <a:noFill/>
                </a:ln>
                <a:solidFill>
                  <a:srgbClr val="FF0000"/>
                </a:solidFill>
                <a:effectLst/>
                <a:latin typeface="Times New Roman" pitchFamily="18" charset="0"/>
                <a:ea typeface="Times New Roman" pitchFamily="18" charset="0"/>
                <a:sym typeface="Symbol" pitchFamily="18" charset="2"/>
              </a:rPr>
              <a:t>m</a:t>
            </a:r>
            <a:r>
              <a:rPr kumimoji="0" lang="cs-CZ" b="0" i="1" u="none" strike="noStrike" cap="none" normalizeH="0" baseline="30000" dirty="0" smtClean="0">
                <a:ln>
                  <a:noFill/>
                </a:ln>
                <a:solidFill>
                  <a:srgbClr val="FF0000"/>
                </a:solidFill>
                <a:effectLst/>
                <a:latin typeface="Times New Roman" pitchFamily="18" charset="0"/>
                <a:ea typeface="Times New Roman" pitchFamily="18" charset="0"/>
                <a:sym typeface="Symbol" pitchFamily="18" charset="2"/>
              </a:rPr>
              <a:t>)</a:t>
            </a:r>
            <a:r>
              <a:rPr kumimoji="0" lang="cs-CZ" b="0" i="1" u="none" strike="noStrike" cap="none" normalizeH="0" baseline="-30000" dirty="0" smtClean="0">
                <a:ln>
                  <a:noFill/>
                </a:ln>
                <a:solidFill>
                  <a:srgbClr val="FF0000"/>
                </a:solidFill>
                <a:effectLst/>
                <a:latin typeface="Times New Roman" pitchFamily="18" charset="0"/>
                <a:ea typeface="Times New Roman" pitchFamily="18" charset="0"/>
                <a:sym typeface="Symbol" pitchFamily="18" charset="2"/>
              </a:rPr>
              <a:t>V</a:t>
            </a:r>
            <a:r>
              <a:rPr kumimoji="0" lang="cs-CZ" b="0" i="1" u="none" strike="noStrike" cap="none" normalizeH="0" baseline="30000" dirty="0" smtClean="0">
                <a:ln>
                  <a:noFill/>
                </a:ln>
                <a:solidFill>
                  <a:srgbClr val="FF0000"/>
                </a:solidFill>
                <a:effectLst/>
                <a:latin typeface="Times New Roman" pitchFamily="18" charset="0"/>
                <a:ea typeface="Times New Roman" pitchFamily="18" charset="0"/>
                <a:sym typeface="Symbol" pitchFamily="18" charset="2"/>
              </a:rPr>
              <a:t>=</a:t>
            </a:r>
            <a:r>
              <a:rPr kumimoji="0" lang="cs-CZ" b="0" i="1" u="none" strike="noStrike" cap="none" normalizeH="0" baseline="0" dirty="0" smtClean="0">
                <a:ln>
                  <a:noFill/>
                </a:ln>
                <a:solidFill>
                  <a:srgbClr val="FF0000"/>
                </a:solidFill>
                <a:effectLst/>
                <a:latin typeface="Arial" pitchFamily="34" charset="0"/>
                <a:ea typeface="Times New Roman" pitchFamily="18" charset="0"/>
              </a:rPr>
              <a:t>U</a:t>
            </a:r>
            <a:r>
              <a:rPr kumimoji="0" lang="cs-CZ" b="0" i="0"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 můžeme definovat reakční teplo.</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cs-CZ" b="0" i="1" u="none" strike="noStrike" cap="none" normalizeH="0" baseline="0" dirty="0" smtClean="0">
              <a:ln>
                <a:noFill/>
              </a:ln>
              <a:solidFill>
                <a:srgbClr val="FF0000"/>
              </a:solidFill>
              <a:effectLst/>
              <a:latin typeface="Times New Roman" pitchFamily="18" charset="0"/>
              <a:sym typeface="Symbol"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	</a:t>
            </a:r>
            <a:r>
              <a:rPr kumimoji="0" lang="cs-CZ" b="1" i="1" u="sng" strike="noStrike" cap="none" normalizeH="0" baseline="0" dirty="0" smtClean="0">
                <a:ln>
                  <a:noFill/>
                </a:ln>
                <a:solidFill>
                  <a:srgbClr val="339966"/>
                </a:solidFill>
                <a:effectLst/>
                <a:latin typeface="Times New Roman" pitchFamily="18" charset="0"/>
                <a:ea typeface="Times New Roman" pitchFamily="18" charset="0"/>
                <a:sym typeface="Symbol" pitchFamily="18" charset="2"/>
              </a:rPr>
              <a:t>Reakční teplo</a:t>
            </a:r>
            <a:endParaRPr kumimoji="0" lang="cs-CZ" b="0" i="1" u="none" strike="noStrike" cap="none" normalizeH="0" baseline="0" dirty="0" smtClean="0">
              <a:ln>
                <a:noFill/>
              </a:ln>
              <a:solidFill>
                <a:schemeClr val="tx1"/>
              </a:solidFill>
              <a:effectLst/>
              <a:latin typeface="Times New Roman" pitchFamily="18" charset="0"/>
              <a:sym typeface="Symbol"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	</a:t>
            </a:r>
            <a:r>
              <a:rPr kumimoji="0" lang="cs-CZ" b="0" i="1" u="sng"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je teplo soustavou přijaté, uskuteční-li se děj izobaricky</a:t>
            </a:r>
            <a:r>
              <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 nebo </a:t>
            </a:r>
            <a:r>
              <a:rPr kumimoji="0" lang="cs-CZ" b="0" i="1" u="none" strike="noStrike" cap="none" normalizeH="0" baseline="0" dirty="0" err="1" smtClean="0">
                <a:ln>
                  <a:noFill/>
                </a:ln>
                <a:solidFill>
                  <a:srgbClr val="FF0000"/>
                </a:solidFill>
                <a:effectLst/>
                <a:latin typeface="Times New Roman" pitchFamily="18" charset="0"/>
                <a:ea typeface="Times New Roman" pitchFamily="18" charset="0"/>
                <a:sym typeface="Symbol" pitchFamily="18" charset="2"/>
              </a:rPr>
              <a:t>izochoricky</a:t>
            </a:r>
            <a:r>
              <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 v jednotkovém rozsahu a    je-li teplota výchozích látek a produktů stejná. Údaj o reakčním teple je vždy doprovázen rovnicí příslušné reakce, v níž jsou vyznačena skupenství všech reakčních složek –</a:t>
            </a:r>
            <a:r>
              <a:rPr kumimoji="0" lang="cs-CZ" b="1"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rovnice termochemické</a:t>
            </a:r>
            <a:r>
              <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a:t>
            </a:r>
            <a:endParaRPr kumimoji="0" lang="cs-CZ" b="0" i="1" u="none" strike="noStrike" cap="none" normalizeH="0" baseline="0" dirty="0" smtClean="0">
              <a:ln>
                <a:noFill/>
              </a:ln>
              <a:solidFill>
                <a:srgbClr val="FF0000"/>
              </a:solidFill>
              <a:effectLst/>
              <a:latin typeface="Times New Roman" pitchFamily="18" charset="0"/>
              <a:sym typeface="Symbol"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	Podle tepelné bilance můžeme reakce označit jako </a:t>
            </a:r>
            <a:r>
              <a:rPr kumimoji="0" lang="cs-CZ" b="1"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exotermické</a:t>
            </a:r>
            <a:r>
              <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 jestliže soustava teplo uvolňuje (</a:t>
            </a:r>
            <a:r>
              <a:rPr kumimoji="0" lang="cs-CZ" b="0" i="1" u="none" strike="noStrike" cap="none" normalizeH="0" baseline="0" dirty="0" smtClean="0">
                <a:ln>
                  <a:noFill/>
                </a:ln>
                <a:solidFill>
                  <a:srgbClr val="FF0000"/>
                </a:solidFill>
                <a:effectLst/>
                <a:latin typeface="Arial" pitchFamily="34" charset="0"/>
                <a:ea typeface="Times New Roman" pitchFamily="18" charset="0"/>
              </a:rPr>
              <a:t>H</a:t>
            </a:r>
            <a:r>
              <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a:t>
            </a:r>
            <a:r>
              <a:rPr kumimoji="0" lang="cs-CZ" b="0" i="1" u="none" strike="noStrike" cap="none" normalizeH="0" baseline="0" dirty="0" smtClean="0">
                <a:ln>
                  <a:noFill/>
                </a:ln>
                <a:solidFill>
                  <a:srgbClr val="FF0000"/>
                </a:solidFill>
                <a:effectLst/>
                <a:latin typeface="Arial" pitchFamily="34" charset="0"/>
                <a:ea typeface="Times New Roman" pitchFamily="18" charset="0"/>
              </a:rPr>
              <a:t>0</a:t>
            </a:r>
            <a:r>
              <a:rPr kumimoji="0" lang="cs-CZ" b="0" i="0"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 nebo </a:t>
            </a:r>
            <a:r>
              <a:rPr kumimoji="0" lang="cs-CZ" b="1"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endotermické,</a:t>
            </a:r>
            <a:r>
              <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 při nichž soustava teplo pohlcuje (</a:t>
            </a:r>
            <a:r>
              <a:rPr kumimoji="0" lang="cs-CZ" b="0" i="1" u="none" strike="noStrike" cap="none" normalizeH="0" baseline="0" dirty="0" smtClean="0">
                <a:ln>
                  <a:noFill/>
                </a:ln>
                <a:solidFill>
                  <a:srgbClr val="FF0000"/>
                </a:solidFill>
                <a:effectLst/>
                <a:latin typeface="Arial" pitchFamily="34" charset="0"/>
                <a:ea typeface="Times New Roman" pitchFamily="18" charset="0"/>
              </a:rPr>
              <a:t>H</a:t>
            </a:r>
            <a:r>
              <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a:t>
            </a:r>
            <a:r>
              <a:rPr kumimoji="0" lang="cs-CZ" b="0" i="1" u="none" strike="noStrike" cap="none" normalizeH="0" baseline="0" dirty="0" smtClean="0">
                <a:ln>
                  <a:noFill/>
                </a:ln>
                <a:solidFill>
                  <a:srgbClr val="FF0000"/>
                </a:solidFill>
                <a:effectLst/>
                <a:latin typeface="Arial" pitchFamily="34" charset="0"/>
                <a:ea typeface="Times New Roman" pitchFamily="18" charset="0"/>
              </a:rPr>
              <a:t>0</a:t>
            </a:r>
            <a:r>
              <a:rPr kumimoji="0" lang="cs-CZ" b="0" i="0"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 Zajímá-li nás bilance </a:t>
            </a:r>
            <a:r>
              <a:rPr kumimoji="0" lang="cs-CZ" b="0" i="0" u="none" strike="noStrike" cap="none" normalizeH="0" baseline="0" dirty="0" err="1" smtClean="0">
                <a:ln>
                  <a:noFill/>
                </a:ln>
                <a:solidFill>
                  <a:srgbClr val="FF0000"/>
                </a:solidFill>
                <a:effectLst/>
                <a:latin typeface="Times New Roman" pitchFamily="18" charset="0"/>
                <a:ea typeface="Times New Roman" pitchFamily="18" charset="0"/>
                <a:sym typeface="Symbol" pitchFamily="18" charset="2"/>
              </a:rPr>
              <a:t>Gibbsovy</a:t>
            </a:r>
            <a:r>
              <a:rPr kumimoji="0" lang="cs-CZ" b="0" i="0"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 energie, dělíme reakce na </a:t>
            </a:r>
            <a:r>
              <a:rPr kumimoji="0" lang="cs-CZ" b="1"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exergonické</a:t>
            </a:r>
            <a:r>
              <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 (</a:t>
            </a:r>
            <a:r>
              <a:rPr kumimoji="0" lang="cs-CZ" b="0" i="1" u="none" strike="noStrike" cap="none" normalizeH="0" baseline="0" dirty="0" smtClean="0">
                <a:ln>
                  <a:noFill/>
                </a:ln>
                <a:solidFill>
                  <a:srgbClr val="FF0000"/>
                </a:solidFill>
                <a:effectLst/>
                <a:latin typeface="Arial" pitchFamily="34" charset="0"/>
                <a:ea typeface="Times New Roman" pitchFamily="18" charset="0"/>
              </a:rPr>
              <a:t>G</a:t>
            </a:r>
            <a:r>
              <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a:t>
            </a:r>
            <a:r>
              <a:rPr kumimoji="0" lang="cs-CZ" b="0" i="1" u="none" strike="noStrike" cap="none" normalizeH="0" baseline="0" dirty="0" smtClean="0">
                <a:ln>
                  <a:noFill/>
                </a:ln>
                <a:solidFill>
                  <a:srgbClr val="FF0000"/>
                </a:solidFill>
                <a:effectLst/>
                <a:latin typeface="Arial" pitchFamily="34" charset="0"/>
                <a:ea typeface="Times New Roman" pitchFamily="18" charset="0"/>
              </a:rPr>
              <a:t>0</a:t>
            </a:r>
            <a:r>
              <a:rPr kumimoji="0" lang="cs-CZ" b="0" i="0"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 a </a:t>
            </a:r>
            <a:r>
              <a:rPr kumimoji="0" lang="cs-CZ" b="1" i="1" u="none" strike="noStrike" cap="none" normalizeH="0" baseline="0" dirty="0" err="1" smtClean="0">
                <a:ln>
                  <a:noFill/>
                </a:ln>
                <a:solidFill>
                  <a:srgbClr val="FF0000"/>
                </a:solidFill>
                <a:effectLst/>
                <a:latin typeface="Times New Roman" pitchFamily="18" charset="0"/>
                <a:ea typeface="Times New Roman" pitchFamily="18" charset="0"/>
                <a:sym typeface="Symbol" pitchFamily="18" charset="2"/>
              </a:rPr>
              <a:t>endergonické</a:t>
            </a:r>
            <a:r>
              <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 (</a:t>
            </a:r>
            <a:r>
              <a:rPr kumimoji="0" lang="cs-CZ" b="0" i="1" u="none" strike="noStrike" cap="none" normalizeH="0" baseline="0" dirty="0" smtClean="0">
                <a:ln>
                  <a:noFill/>
                </a:ln>
                <a:solidFill>
                  <a:srgbClr val="FF0000"/>
                </a:solidFill>
                <a:effectLst/>
                <a:latin typeface="Arial" pitchFamily="34" charset="0"/>
                <a:ea typeface="Times New Roman" pitchFamily="18" charset="0"/>
              </a:rPr>
              <a:t>G</a:t>
            </a:r>
            <a:r>
              <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a:t>
            </a:r>
            <a:r>
              <a:rPr kumimoji="0" lang="cs-CZ" b="0" i="1" u="none" strike="noStrike" cap="none" normalizeH="0" baseline="0" dirty="0" smtClean="0">
                <a:ln>
                  <a:noFill/>
                </a:ln>
                <a:solidFill>
                  <a:srgbClr val="FF0000"/>
                </a:solidFill>
                <a:effectLst/>
                <a:latin typeface="Arial" pitchFamily="34" charset="0"/>
                <a:ea typeface="Times New Roman" pitchFamily="18" charset="0"/>
              </a:rPr>
              <a:t>0</a:t>
            </a:r>
            <a:r>
              <a:rPr kumimoji="0" lang="cs-CZ" b="0" i="0"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rPr>
              <a:t>).</a:t>
            </a:r>
            <a:endParaRPr kumimoji="0" lang="cs-CZ" b="0" i="1" u="none" strike="noStrike" cap="none" normalizeH="0" baseline="0" dirty="0" smtClean="0">
              <a:ln>
                <a:noFill/>
              </a:ln>
              <a:solidFill>
                <a:srgbClr val="FF0000"/>
              </a:solidFill>
              <a:effectLst/>
              <a:latin typeface="Times New Roman" pitchFamily="18" charset="0"/>
              <a:sym typeface="Symbol"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cs-CZ" b="0" i="1" u="none" strike="noStrike" cap="none" normalizeH="0" baseline="0" dirty="0" smtClean="0">
              <a:ln>
                <a:noFill/>
              </a:ln>
              <a:solidFill>
                <a:srgbClr val="FF0000"/>
              </a:solidFill>
              <a:effectLst/>
              <a:latin typeface="Times New Roman" pitchFamily="18" charset="0"/>
              <a:ea typeface="Times New Roman" pitchFamily="18" charset="0"/>
              <a:sym typeface="Symbol" pitchFamily="18" charset="2"/>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
          <p:cNvSpPr>
            <a:spLocks noChangeArrowheads="1"/>
          </p:cNvSpPr>
          <p:nvPr/>
        </p:nvSpPr>
        <p:spPr bwMode="auto">
          <a:xfrm>
            <a:off x="0" y="0"/>
            <a:ext cx="8501090" cy="436016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450850" algn="l"/>
              </a:tabLst>
            </a:pPr>
            <a:endParaRPr kumimoji="0" lang="cs-CZ" sz="2400" b="1" i="0" u="sng" strike="noStrike" cap="none" normalizeH="0" baseline="0" dirty="0" smtClean="0">
              <a:ln>
                <a:noFill/>
              </a:ln>
              <a:solidFill>
                <a:srgbClr val="FF0000"/>
              </a:solidFill>
              <a:effectLst/>
              <a:latin typeface="Arial" pitchFamily="34" charset="0"/>
              <a:ea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tab pos="450850" algn="l"/>
              </a:tabLst>
            </a:pPr>
            <a:endParaRPr lang="cs-CZ" sz="2400" b="1" u="sng" baseline="0" dirty="0">
              <a:solidFill>
                <a:srgbClr val="FF0000"/>
              </a:solidFill>
              <a:latin typeface="Arial" pitchFamily="34" charset="0"/>
              <a:ea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tab pos="450850" algn="l"/>
              </a:tabLst>
            </a:pPr>
            <a:r>
              <a:rPr kumimoji="0" lang="cs-CZ" sz="2400" b="1" i="0" u="sng" strike="noStrike" cap="none" normalizeH="0" baseline="0" dirty="0" smtClean="0">
                <a:ln>
                  <a:noFill/>
                </a:ln>
                <a:solidFill>
                  <a:srgbClr val="FF0000"/>
                </a:solidFill>
                <a:effectLst/>
                <a:latin typeface="Arial" pitchFamily="34" charset="0"/>
                <a:ea typeface="Times New Roman" pitchFamily="18" charset="0"/>
              </a:rPr>
              <a:t>Termochemické zákony</a:t>
            </a:r>
            <a:endParaRPr kumimoji="0" lang="cs-CZ" sz="2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sz="2400" b="0" i="0" u="none" strike="noStrike" cap="none" normalizeH="0" baseline="0" dirty="0" smtClean="0">
                <a:ln>
                  <a:noFill/>
                </a:ln>
                <a:solidFill>
                  <a:schemeClr val="tx1"/>
                </a:solidFill>
                <a:effectLst/>
                <a:latin typeface="Arial" pitchFamily="34" charset="0"/>
                <a:ea typeface="Times New Roman" pitchFamily="18" charset="0"/>
              </a:rPr>
              <a:t>	</a:t>
            </a:r>
            <a:r>
              <a:rPr kumimoji="0" lang="cs-CZ" sz="2400" b="0" i="1" u="none" strike="noStrike" cap="none" normalizeH="0" baseline="0" dirty="0" smtClean="0">
                <a:ln>
                  <a:noFill/>
                </a:ln>
                <a:solidFill>
                  <a:srgbClr val="FF6600"/>
                </a:solidFill>
                <a:effectLst/>
                <a:latin typeface="Arial" pitchFamily="34" charset="0"/>
                <a:ea typeface="Times New Roman" pitchFamily="18" charset="0"/>
              </a:rPr>
              <a:t>1) Reakční teplo určité reakce a reakční teplo téže reakce probíhající za stejných podmínek opačným směrem je až na znaménko stejné.</a:t>
            </a:r>
            <a:r>
              <a:rPr kumimoji="0" lang="cs-CZ" sz="2400" b="0" i="0" u="none" strike="noStrike" cap="none" normalizeH="0" baseline="0" dirty="0" smtClean="0">
                <a:ln>
                  <a:noFill/>
                </a:ln>
                <a:solidFill>
                  <a:srgbClr val="FF6600"/>
                </a:solidFill>
                <a:effectLst/>
                <a:latin typeface="Arial" pitchFamily="34" charset="0"/>
                <a:ea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cs-CZ" sz="2400" b="0" i="1" u="none" strike="noStrike" cap="none" normalizeH="0" baseline="-30000" dirty="0" smtClean="0">
              <a:ln>
                <a:noFill/>
              </a:ln>
              <a:solidFill>
                <a:srgbClr val="FF6600"/>
              </a:solidFill>
              <a:effectLst/>
              <a:latin typeface="Arial"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lang="cs-CZ" sz="2400" i="1" baseline="-30000" dirty="0">
              <a:solidFill>
                <a:srgbClr val="FF6600"/>
              </a:solidFill>
              <a:latin typeface="Arial" pitchFamily="34" charset="0"/>
              <a:sym typeface="Symbol"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cs-CZ" sz="2400" b="0" i="0" u="none" strike="noStrike" cap="none" normalizeH="0" baseline="30000" dirty="0" smtClean="0">
              <a:ln>
                <a:noFill/>
              </a:ln>
              <a:solidFill>
                <a:schemeClr val="tx1"/>
              </a:solidFill>
              <a:effectLst/>
              <a:latin typeface="Times New Roman" pitchFamily="18" charset="0"/>
              <a:sym typeface="Symbol"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sz="2400" b="0" i="1" u="none" strike="noStrike" cap="none" normalizeH="0" baseline="-30000" dirty="0" smtClean="0">
                <a:ln>
                  <a:noFill/>
                </a:ln>
                <a:solidFill>
                  <a:srgbClr val="FF6600"/>
                </a:solidFill>
                <a:effectLst/>
                <a:latin typeface="Times New Roman" pitchFamily="18" charset="0"/>
                <a:ea typeface="Times New Roman" pitchFamily="18" charset="0"/>
                <a:sym typeface="Symbol" pitchFamily="18" charset="2"/>
              </a:rPr>
              <a:t>	</a:t>
            </a:r>
            <a:r>
              <a:rPr kumimoji="0" lang="cs-CZ" sz="3200" b="0" i="1" u="none" strike="noStrike" cap="none" normalizeH="0" baseline="-30000" dirty="0" smtClean="0">
                <a:ln>
                  <a:noFill/>
                </a:ln>
                <a:solidFill>
                  <a:srgbClr val="FF6600"/>
                </a:solidFill>
                <a:effectLst/>
                <a:latin typeface="Times New Roman" pitchFamily="18" charset="0"/>
                <a:ea typeface="Times New Roman" pitchFamily="18" charset="0"/>
                <a:sym typeface="Symbol" pitchFamily="18" charset="2"/>
              </a:rPr>
              <a:t>2)</a:t>
            </a:r>
            <a:r>
              <a:rPr kumimoji="0" lang="cs-CZ" sz="3200" b="0" i="0" u="none" strike="noStrike" cap="none" normalizeH="0" baseline="-30000" dirty="0" smtClean="0">
                <a:ln>
                  <a:noFill/>
                </a:ln>
                <a:solidFill>
                  <a:srgbClr val="FF6600"/>
                </a:solidFill>
                <a:effectLst/>
                <a:latin typeface="Times New Roman" pitchFamily="18" charset="0"/>
                <a:ea typeface="Times New Roman" pitchFamily="18" charset="0"/>
                <a:sym typeface="Symbol" pitchFamily="18" charset="2"/>
              </a:rPr>
              <a:t> (</a:t>
            </a:r>
            <a:r>
              <a:rPr kumimoji="0" lang="cs-CZ" sz="3200" b="0" i="0" u="none" strike="noStrike" cap="none" normalizeH="0" baseline="-30000" dirty="0" err="1" smtClean="0">
                <a:ln>
                  <a:noFill/>
                </a:ln>
                <a:solidFill>
                  <a:srgbClr val="FF6600"/>
                </a:solidFill>
                <a:effectLst/>
                <a:latin typeface="Times New Roman" pitchFamily="18" charset="0"/>
                <a:ea typeface="Times New Roman" pitchFamily="18" charset="0"/>
                <a:sym typeface="Symbol" pitchFamily="18" charset="2"/>
              </a:rPr>
              <a:t>Hessův</a:t>
            </a:r>
            <a:r>
              <a:rPr kumimoji="0" lang="cs-CZ" sz="3200" b="0" i="0" u="none" strike="noStrike" cap="none" normalizeH="0" baseline="-30000" dirty="0" smtClean="0">
                <a:ln>
                  <a:noFill/>
                </a:ln>
                <a:solidFill>
                  <a:srgbClr val="FF6600"/>
                </a:solidFill>
                <a:effectLst/>
                <a:latin typeface="Times New Roman" pitchFamily="18" charset="0"/>
                <a:ea typeface="Times New Roman" pitchFamily="18" charset="0"/>
                <a:sym typeface="Symbol" pitchFamily="18" charset="2"/>
              </a:rPr>
              <a:t> zákon) </a:t>
            </a:r>
            <a:r>
              <a:rPr kumimoji="0" lang="cs-CZ" sz="3200" b="0" i="1" u="none" strike="noStrike" cap="none" normalizeH="0" baseline="-30000" dirty="0" smtClean="0">
                <a:ln>
                  <a:noFill/>
                </a:ln>
                <a:solidFill>
                  <a:srgbClr val="FF6600"/>
                </a:solidFill>
                <a:effectLst/>
                <a:latin typeface="Times New Roman" pitchFamily="18" charset="0"/>
                <a:ea typeface="Times New Roman" pitchFamily="18" charset="0"/>
                <a:sym typeface="Symbol" pitchFamily="18" charset="2"/>
              </a:rPr>
              <a:t>Reakční teplo určité reakce je stejné jako součet reakčních tepel postupně prováděných reakcí, vycházejících ze stejných výchozích látek a končících stejnými produkty.</a:t>
            </a:r>
            <a:endParaRPr kumimoji="0" lang="cs-CZ" sz="3200" b="0" i="0" u="none" strike="noStrike" cap="none" normalizeH="0" baseline="-30000" dirty="0" smtClean="0">
              <a:ln>
                <a:noFill/>
              </a:ln>
              <a:solidFill>
                <a:schemeClr val="tx1"/>
              </a:solidFill>
              <a:effectLst/>
              <a:latin typeface="Times New Roman" pitchFamily="18" charset="0"/>
              <a:sym typeface="Symbol"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sz="3200" b="0" i="1" u="none" strike="noStrike" cap="none" normalizeH="0" baseline="-30000" dirty="0" smtClean="0">
                <a:ln>
                  <a:noFill/>
                </a:ln>
                <a:solidFill>
                  <a:srgbClr val="FF6600"/>
                </a:solidFill>
                <a:effectLst/>
                <a:latin typeface="Times New Roman" pitchFamily="18" charset="0"/>
                <a:ea typeface="Times New Roman" pitchFamily="18" charset="0"/>
                <a:sym typeface="Symbol" pitchFamily="18" charset="2"/>
              </a:rPr>
              <a:t>				</a:t>
            </a:r>
            <a:endParaRPr kumimoji="0" lang="cs-CZ" sz="1200" b="0" i="1" u="none" strike="noStrike" cap="none" normalizeH="0" baseline="-30000" dirty="0" smtClean="0">
              <a:ln>
                <a:noFill/>
              </a:ln>
              <a:solidFill>
                <a:srgbClr val="FF6600"/>
              </a:solidFill>
              <a:effectLst/>
              <a:latin typeface="Times New Roman" pitchFamily="18" charset="0"/>
              <a:ea typeface="Times New Roman" pitchFamily="18" charset="0"/>
              <a:sym typeface="Wingdings 3" pitchFamily="18" charset="2"/>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1"/>
          <p:cNvSpPr>
            <a:spLocks noChangeArrowheads="1"/>
          </p:cNvSpPr>
          <p:nvPr/>
        </p:nvSpPr>
        <p:spPr bwMode="auto">
          <a:xfrm>
            <a:off x="0" y="0"/>
            <a:ext cx="7786710" cy="532453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450850" algn="l"/>
              </a:tabLst>
            </a:pPr>
            <a:endParaRPr kumimoji="0" lang="cs-CZ" sz="2000" b="1" i="0" u="sng" strike="noStrike" cap="none" normalizeH="0" baseline="0" dirty="0" smtClean="0">
              <a:ln>
                <a:noFill/>
              </a:ln>
              <a:solidFill>
                <a:srgbClr val="0000FF"/>
              </a:solidFill>
              <a:effectLst/>
              <a:latin typeface="Arial" pitchFamily="34" charset="0"/>
              <a:ea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tab pos="450850" algn="l"/>
              </a:tabLst>
            </a:pPr>
            <a:r>
              <a:rPr kumimoji="0" lang="cs-CZ" sz="2000" b="1" i="0" u="sng" strike="noStrike" cap="none" normalizeH="0" baseline="0" dirty="0" smtClean="0">
                <a:ln>
                  <a:noFill/>
                </a:ln>
                <a:solidFill>
                  <a:srgbClr val="0000FF"/>
                </a:solidFill>
                <a:effectLst/>
                <a:latin typeface="Arial" pitchFamily="34" charset="0"/>
                <a:ea typeface="Times New Roman" pitchFamily="18" charset="0"/>
              </a:rPr>
              <a:t>Teplo slučovací a spalné</a:t>
            </a:r>
          </a:p>
          <a:p>
            <a:pPr marL="0" marR="0" lvl="0" indent="0" algn="l" defTabSz="914400" rtl="0" eaLnBrk="1" fontAlgn="base" latinLnBrk="0" hangingPunct="1">
              <a:lnSpc>
                <a:spcPct val="100000"/>
              </a:lnSpc>
              <a:spcBef>
                <a:spcPct val="0"/>
              </a:spcBef>
              <a:spcAft>
                <a:spcPct val="0"/>
              </a:spcAft>
              <a:buClrTx/>
              <a:buSzTx/>
              <a:buFontTx/>
              <a:buNone/>
              <a:tabLst>
                <a:tab pos="450850" algn="l"/>
              </a:tabLst>
            </a:pPr>
            <a:endParaRPr kumimoji="0" lang="cs-CZ" sz="2000" b="0" i="0" u="none" strike="noStrike" cap="none" normalizeH="0" baseline="0" dirty="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tab pos="450850" algn="l"/>
              </a:tabLst>
            </a:pPr>
            <a:endParaRPr kumimoji="0" lang="cs-CZ" sz="20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sz="2000" b="0" i="0" u="none" strike="noStrike" cap="none" normalizeH="0" baseline="0" dirty="0" smtClean="0">
                <a:ln>
                  <a:noFill/>
                </a:ln>
                <a:solidFill>
                  <a:srgbClr val="0000FF"/>
                </a:solidFill>
                <a:effectLst/>
                <a:latin typeface="Arial" pitchFamily="34" charset="0"/>
                <a:ea typeface="Times New Roman" pitchFamily="18" charset="0"/>
              </a:rPr>
              <a:t>	</a:t>
            </a:r>
            <a:r>
              <a:rPr kumimoji="0" lang="cs-CZ" sz="2000" b="1" i="0" u="none" strike="noStrike" cap="none" normalizeH="0" baseline="0" dirty="0" smtClean="0">
                <a:ln>
                  <a:noFill/>
                </a:ln>
                <a:solidFill>
                  <a:srgbClr val="0000FF"/>
                </a:solidFill>
                <a:effectLst/>
                <a:latin typeface="Arial" pitchFamily="34" charset="0"/>
                <a:ea typeface="Times New Roman" pitchFamily="18" charset="0"/>
              </a:rPr>
              <a:t>Slučovací teplo</a:t>
            </a:r>
            <a:r>
              <a:rPr kumimoji="0" lang="cs-CZ" sz="2000" b="0" i="0" u="none" strike="noStrike" cap="none" normalizeH="0" baseline="0" dirty="0" smtClean="0">
                <a:ln>
                  <a:noFill/>
                </a:ln>
                <a:solidFill>
                  <a:srgbClr val="0000FF"/>
                </a:solidFill>
                <a:effectLst/>
                <a:latin typeface="Arial" pitchFamily="34" charset="0"/>
                <a:ea typeface="Times New Roman" pitchFamily="18" charset="0"/>
              </a:rPr>
              <a:t> sloučeniny je reakční teplo reakce, při níž z prvků ve standardních stavech vznikne jeden mol této sloučeniny ve standardním stavu. Slučovací tepla jsou stanovena a uváděna především pro anorganické sloučeniny.</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cs-CZ" sz="20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cs-CZ" sz="20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sz="2000" b="0" i="0" u="none" strike="noStrike" cap="none" normalizeH="0" baseline="0" dirty="0" smtClean="0">
                <a:ln>
                  <a:noFill/>
                </a:ln>
                <a:solidFill>
                  <a:srgbClr val="0000FF"/>
                </a:solidFill>
                <a:effectLst/>
                <a:latin typeface="Arial" pitchFamily="34" charset="0"/>
                <a:ea typeface="Times New Roman" pitchFamily="18" charset="0"/>
              </a:rPr>
              <a:t>	</a:t>
            </a:r>
            <a:r>
              <a:rPr kumimoji="0" lang="cs-CZ" sz="2000" b="1" i="0" u="none" strike="noStrike" cap="none" normalizeH="0" baseline="0" dirty="0" smtClean="0">
                <a:ln>
                  <a:noFill/>
                </a:ln>
                <a:solidFill>
                  <a:srgbClr val="0000FF"/>
                </a:solidFill>
                <a:effectLst/>
                <a:latin typeface="Arial" pitchFamily="34" charset="0"/>
                <a:ea typeface="Times New Roman" pitchFamily="18" charset="0"/>
              </a:rPr>
              <a:t>Spalné teplo</a:t>
            </a:r>
            <a:r>
              <a:rPr kumimoji="0" lang="cs-CZ" sz="2000" b="0" i="0" u="none" strike="noStrike" cap="none" normalizeH="0" baseline="0" dirty="0" smtClean="0">
                <a:ln>
                  <a:noFill/>
                </a:ln>
                <a:solidFill>
                  <a:srgbClr val="0000FF"/>
                </a:solidFill>
                <a:effectLst/>
                <a:latin typeface="Arial" pitchFamily="34" charset="0"/>
                <a:ea typeface="Times New Roman" pitchFamily="18" charset="0"/>
              </a:rPr>
              <a:t> sloučeniny je reakční teplo reakce, při níž se jeden mol této sloučeniny ve standardním stavu zoxiduje na nejstálejší oxidy (konečné oxidační produkty ve standardním stavu). Spalná tepla jsou stanovena především pro sloučeniny organické.</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cs-CZ" sz="20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cs-CZ" sz="2000" b="0" i="1" u="none" strike="noStrike" cap="none" normalizeH="0" baseline="0" dirty="0" smtClean="0">
                <a:ln>
                  <a:noFill/>
                </a:ln>
                <a:solidFill>
                  <a:srgbClr val="0000FF"/>
                </a:solidFill>
                <a:effectLst/>
                <a:latin typeface="Times New Roman" pitchFamily="18" charset="0"/>
                <a:ea typeface="Times New Roman" pitchFamily="18" charset="0"/>
                <a:sym typeface="Symbol" pitchFamily="18" charset="2"/>
              </a:rPr>
              <a:t>		</a:t>
            </a:r>
            <a:endParaRPr kumimoji="0" lang="cs-CZ" sz="2000" b="0" i="1" u="none" strike="noStrike" cap="none" normalizeH="0" baseline="30000" dirty="0" smtClean="0">
              <a:ln>
                <a:noFill/>
              </a:ln>
              <a:solidFill>
                <a:srgbClr val="0000FF"/>
              </a:solidFill>
              <a:effectLst/>
              <a:latin typeface="Times New Roman" pitchFamily="18" charset="0"/>
              <a:ea typeface="Times New Roman" pitchFamily="18" charset="0"/>
              <a:sym typeface="Symbol" pitchFamily="18" charset="2"/>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z="1600" dirty="0" smtClean="0">
                <a:latin typeface="Times New Roman" pitchFamily="18" charset="0"/>
                <a:cs typeface="Times New Roman" pitchFamily="18" charset="0"/>
              </a:rPr>
              <a:t>Použité zdroje</a:t>
            </a:r>
            <a:endParaRPr lang="cs-CZ" sz="1600" dirty="0">
              <a:latin typeface="Times New Roman" pitchFamily="18" charset="0"/>
              <a:cs typeface="Times New Roman" pitchFamily="18" charset="0"/>
            </a:endParaRPr>
          </a:p>
        </p:txBody>
      </p:sp>
      <p:sp>
        <p:nvSpPr>
          <p:cNvPr id="3" name="Zástupný symbol pro obsah 2"/>
          <p:cNvSpPr>
            <a:spLocks noGrp="1"/>
          </p:cNvSpPr>
          <p:nvPr>
            <p:ph idx="1"/>
          </p:nvPr>
        </p:nvSpPr>
        <p:spPr/>
        <p:txBody>
          <a:bodyPr/>
          <a:lstStyle/>
          <a:p>
            <a:r>
              <a:rPr lang="cs-CZ" sz="1200" dirty="0" err="1" smtClean="0">
                <a:latin typeface="Times New Roman" pitchFamily="18" charset="0"/>
                <a:cs typeface="Times New Roman" pitchFamily="18" charset="0"/>
              </a:rPr>
              <a:t>Streblová</a:t>
            </a:r>
            <a:r>
              <a:rPr lang="cs-CZ" sz="1200" dirty="0" smtClean="0">
                <a:latin typeface="Times New Roman" pitchFamily="18" charset="0"/>
                <a:cs typeface="Times New Roman" pitchFamily="18" charset="0"/>
              </a:rPr>
              <a:t> E.: Souhrnné testy z chemie. Praha: Karolinum, 1998. ISBN: 80-7184-628-7.</a:t>
            </a:r>
          </a:p>
          <a:p>
            <a:r>
              <a:rPr lang="cs-CZ" sz="1200" dirty="0" err="1" smtClean="0">
                <a:latin typeface="Times New Roman" pitchFamily="18" charset="0"/>
                <a:cs typeface="Times New Roman" pitchFamily="18" charset="0"/>
              </a:rPr>
              <a:t>Břížďala</a:t>
            </a:r>
            <a:r>
              <a:rPr lang="cs-CZ" sz="1200" dirty="0" smtClean="0">
                <a:latin typeface="Times New Roman" pitchFamily="18" charset="0"/>
                <a:cs typeface="Times New Roman" pitchFamily="18" charset="0"/>
              </a:rPr>
              <a:t> J.: Obecná chemie pro gymnázia a střední školy. Třebíč: </a:t>
            </a:r>
            <a:r>
              <a:rPr lang="cs-CZ" sz="1200" dirty="0" err="1" smtClean="0">
                <a:latin typeface="Times New Roman" pitchFamily="18" charset="0"/>
                <a:cs typeface="Times New Roman" pitchFamily="18" charset="0"/>
              </a:rPr>
              <a:t>Nakl</a:t>
            </a:r>
            <a:r>
              <a:rPr lang="cs-CZ" sz="1200" dirty="0" smtClean="0">
                <a:latin typeface="Times New Roman" pitchFamily="18" charset="0"/>
                <a:cs typeface="Times New Roman" pitchFamily="18" charset="0"/>
              </a:rPr>
              <a:t>. Radek Veselý, 2011. ISBN: 9788086376417.</a:t>
            </a:r>
          </a:p>
          <a:p>
            <a:r>
              <a:rPr lang="cs-CZ" sz="1200" dirty="0" smtClean="0">
                <a:latin typeface="Times New Roman" pitchFamily="18" charset="0"/>
                <a:cs typeface="Times New Roman" pitchFamily="18" charset="0"/>
              </a:rPr>
              <a:t>Holinka, J.: Chemie komplex.příprava na VŠ. Třebíč: </a:t>
            </a:r>
            <a:r>
              <a:rPr lang="cs-CZ" sz="1200" dirty="0" err="1" smtClean="0">
                <a:latin typeface="Times New Roman" pitchFamily="18" charset="0"/>
                <a:cs typeface="Times New Roman" pitchFamily="18" charset="0"/>
              </a:rPr>
              <a:t>Nakl</a:t>
            </a:r>
            <a:r>
              <a:rPr lang="cs-CZ" sz="1200" dirty="0" smtClean="0">
                <a:latin typeface="Times New Roman" pitchFamily="18" charset="0"/>
                <a:cs typeface="Times New Roman" pitchFamily="18" charset="0"/>
              </a:rPr>
              <a:t>. Radek Veselý, 2011. ISBN: 8086376311.</a:t>
            </a:r>
          </a:p>
          <a:p>
            <a:r>
              <a:rPr lang="cs-CZ" sz="1200" dirty="0" smtClean="0">
                <a:latin typeface="Times New Roman" pitchFamily="18" charset="0"/>
                <a:cs typeface="Times New Roman" pitchFamily="18" charset="0"/>
              </a:rPr>
              <a:t>Mareček, A., Honza, J.: Chemie pro čtyřletá gymnázia - 1.díl. Olomouc: Nakladatelství Olomouc. ISBN: 80-7182-055-5.</a:t>
            </a:r>
          </a:p>
          <a:p>
            <a:r>
              <a:rPr lang="cs-CZ" sz="1200" dirty="0" smtClean="0">
                <a:latin typeface="Times New Roman" pitchFamily="18" charset="0"/>
                <a:cs typeface="Times New Roman" pitchFamily="18" charset="0"/>
              </a:rPr>
              <a:t>Dušek, B., </a:t>
            </a:r>
            <a:r>
              <a:rPr lang="cs-CZ" sz="1200" dirty="0" err="1" smtClean="0">
                <a:latin typeface="Times New Roman" pitchFamily="18" charset="0"/>
                <a:cs typeface="Times New Roman" pitchFamily="18" charset="0"/>
              </a:rPr>
              <a:t>Flemr</a:t>
            </a:r>
            <a:r>
              <a:rPr lang="cs-CZ" sz="1200" dirty="0" smtClean="0">
                <a:latin typeface="Times New Roman" pitchFamily="18" charset="0"/>
                <a:cs typeface="Times New Roman" pitchFamily="18" charset="0"/>
              </a:rPr>
              <a:t>, V.: Chemie pro gymnázia I. Praha: SPN, 2007. ISBN: 80-7235-369-</a:t>
            </a:r>
          </a:p>
          <a:p>
            <a:r>
              <a:rPr lang="cs-CZ" sz="1200" dirty="0" err="1" smtClean="0">
                <a:latin typeface="Times New Roman" pitchFamily="18" charset="0"/>
                <a:cs typeface="Times New Roman" pitchFamily="18" charset="0"/>
              </a:rPr>
              <a:t>Klikorka</a:t>
            </a:r>
            <a:r>
              <a:rPr lang="cs-CZ" sz="1200" dirty="0" smtClean="0">
                <a:latin typeface="Times New Roman" pitchFamily="18" charset="0"/>
                <a:cs typeface="Times New Roman" pitchFamily="18" charset="0"/>
              </a:rPr>
              <a:t>, J., Hájek, B., </a:t>
            </a:r>
            <a:r>
              <a:rPr lang="cs-CZ" sz="1200" dirty="0" err="1" smtClean="0">
                <a:latin typeface="Times New Roman" pitchFamily="18" charset="0"/>
                <a:cs typeface="Times New Roman" pitchFamily="18" charset="0"/>
              </a:rPr>
              <a:t>Votínsk</a:t>
            </a:r>
            <a:r>
              <a:rPr lang="cs-CZ" sz="1200" dirty="0" smtClean="0">
                <a:latin typeface="Times New Roman" pitchFamily="18" charset="0"/>
                <a:cs typeface="Times New Roman" pitchFamily="18" charset="0"/>
              </a:rPr>
              <a:t>,ý J.: Obecná a anorganická chemie. Praha: SNTL/Alfa, 1985.</a:t>
            </a:r>
            <a:br>
              <a:rPr lang="cs-CZ" sz="1200" dirty="0" smtClean="0">
                <a:latin typeface="Times New Roman" pitchFamily="18" charset="0"/>
                <a:cs typeface="Times New Roman" pitchFamily="18" charset="0"/>
              </a:rPr>
            </a:br>
            <a:r>
              <a:rPr lang="cs-CZ" sz="1200" dirty="0" smtClean="0">
                <a:latin typeface="Times New Roman" pitchFamily="18" charset="0"/>
                <a:cs typeface="Times New Roman" pitchFamily="18" charset="0"/>
              </a:rPr>
              <a:t>Brown, G.I.: Úvod do studia anorganické chemie. Praha: SNTL, 1982.</a:t>
            </a:r>
            <a:br>
              <a:rPr lang="cs-CZ" sz="1200" dirty="0" smtClean="0">
                <a:latin typeface="Times New Roman" pitchFamily="18" charset="0"/>
                <a:cs typeface="Times New Roman" pitchFamily="18" charset="0"/>
              </a:rPr>
            </a:br>
            <a:r>
              <a:rPr lang="cs-CZ" sz="1200" dirty="0" smtClean="0">
                <a:latin typeface="Times New Roman" pitchFamily="18" charset="0"/>
                <a:cs typeface="Times New Roman" pitchFamily="18" charset="0"/>
              </a:rPr>
              <a:t>Šrámek, V.: Kosina L.: Obecná a anorganická chemie. Olomouc: FIN, 1996.</a:t>
            </a:r>
            <a:endParaRPr lang="cs-CZ" sz="1200"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cs-CZ" sz="1800" b="0" i="0" u="none" strike="noStrike" cap="none" normalizeH="0" baseline="3000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cs-CZ" sz="1800" b="0" i="0" u="none" strike="noStrike" cap="none" normalizeH="0" baseline="30000" smtClean="0">
            <a:ln>
              <a:noFill/>
            </a:ln>
            <a:solidFill>
              <a:schemeClr val="tx1"/>
            </a:solidFill>
            <a:effectLst/>
            <a:latin typeface="Arial" charset="0"/>
          </a:defRPr>
        </a:defPPr>
      </a:lstStyle>
    </a:lnDef>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311</TotalTime>
  <Words>119</Words>
  <Application>Microsoft PowerPoint</Application>
  <PresentationFormat>Předvádění na obrazovce (4:3)</PresentationFormat>
  <Paragraphs>77</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Výchozí návrh</vt:lpstr>
      <vt:lpstr>Snímek 1</vt:lpstr>
      <vt:lpstr>Snímek 2</vt:lpstr>
      <vt:lpstr>Snímek 3</vt:lpstr>
      <vt:lpstr>Snímek 4</vt:lpstr>
      <vt:lpstr>Snímek 5</vt:lpstr>
      <vt:lpstr>Snímek 6</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2007-01-02T18:20:50Z</dcterms:created>
  <dcterms:modified xsi:type="dcterms:W3CDTF">2012-12-19T11:02:49Z</dcterms:modified>
</cp:coreProperties>
</file>