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51" r:id="rId2"/>
    <p:sldId id="352" r:id="rId3"/>
    <p:sldId id="353" r:id="rId4"/>
    <p:sldId id="354" r:id="rId5"/>
    <p:sldId id="355" r:id="rId6"/>
    <p:sldId id="356" r:id="rId7"/>
    <p:sldId id="357" r:id="rId8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FFCC00"/>
    <a:srgbClr val="00FFCC"/>
    <a:srgbClr val="3333CC"/>
    <a:srgbClr val="FFFFCC"/>
    <a:srgbClr val="FFFF99"/>
    <a:srgbClr val="00FF00"/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D3F55CBD-5A93-4D52-8CDB-4B1F4428FD3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8D166A-95AB-4012-BA8B-87A14911D8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4E58B1-DC95-4E02-B2C6-639F13C7B5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FA6C7-2453-49D8-9B93-32BFC05D53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66B5C4-4A1D-4D0B-A947-48F9FF1908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0A82CF-E70E-45FE-9DF4-182965E892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0E02AD-5B3A-43C1-A47D-31EF711276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8BC386-B202-4F25-AA05-BA62810EE1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BFCB80-7DEB-448B-9DA1-3414EA0057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F043A-583A-45CC-AE6D-2F3D9FCCFD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C7FFAE-6B5E-436B-9BF8-DFD4B29CA2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C04284-3EE5-4D0C-859F-12B697AB3F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3FDE095-0ECF-4A05-9534-8F9174E3EB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A4D913F-C6D1-4BBD-90A3-70FD5009C5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FC7ACE3-EF8B-48D9-A99B-701C99181A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1831B1D-5627-4F2F-9AFE-358D7CC515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0C234B1-C97C-4FE0-90F8-FDCB68093F0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A08410EE-B28F-43A9-A64C-805C20B8F72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VY_32_INOVACE_CH_1_BAR_06_OBECNACHEMIE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Výpočty pH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jednoduché výpočty pH.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1800" dirty="0" smtClean="0"/>
              <a:t>Kyselost roztoků určuje koncentrace iontů H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O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. Pro vyjádření kyselosti používáme stupnici pH. </a:t>
            </a:r>
            <a:br>
              <a:rPr lang="cs-CZ" sz="1800" dirty="0" smtClean="0"/>
            </a:br>
            <a:r>
              <a:rPr lang="cs-CZ" sz="1800" dirty="0" smtClean="0"/>
              <a:t>Výpočet pH se liší podle toho, zda jde o silné nebo slabé kyseliny (zásady). </a:t>
            </a:r>
            <a:r>
              <a:rPr lang="cs-CZ" sz="1800" b="1" dirty="0" smtClean="0"/>
              <a:t>Silné kyseliny a zásady</a:t>
            </a:r>
          </a:p>
          <a:p>
            <a:r>
              <a:rPr lang="cs-CZ" sz="1800" dirty="0" smtClean="0"/>
              <a:t>Silné kyseliny a zásady jsou zcela disociovány (rozštěpeny), proto platí: </a:t>
            </a:r>
          </a:p>
          <a:p>
            <a:r>
              <a:rPr lang="cs-CZ" sz="1800" dirty="0" smtClean="0"/>
              <a:t>JEDNOSYTNÉ KYSELINY:</a:t>
            </a:r>
            <a:r>
              <a:rPr lang="cs-CZ" sz="1800" dirty="0" err="1" smtClean="0"/>
              <a:t>c</a:t>
            </a:r>
            <a:r>
              <a:rPr lang="cs-CZ" sz="1800" baseline="-25000" dirty="0" err="1" smtClean="0"/>
              <a:t>kyseliny</a:t>
            </a:r>
            <a:r>
              <a:rPr lang="cs-CZ" sz="1800" dirty="0" smtClean="0"/>
              <a:t> = c(H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O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) DVOJSYTNÉ KYSELINY:2 </a:t>
            </a:r>
            <a:r>
              <a:rPr lang="cs-CZ" sz="1800" dirty="0" err="1" smtClean="0"/>
              <a:t>c</a:t>
            </a:r>
            <a:r>
              <a:rPr lang="cs-CZ" sz="1800" baseline="-25000" dirty="0" err="1" smtClean="0"/>
              <a:t>kys</a:t>
            </a:r>
            <a:r>
              <a:rPr lang="cs-CZ" sz="1800" baseline="-25000" dirty="0" smtClean="0"/>
              <a:t>.</a:t>
            </a:r>
            <a:r>
              <a:rPr lang="cs-CZ" sz="1800" dirty="0" smtClean="0"/>
              <a:t> = c(H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O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) TROJSYTNÉ KYSELINY:3 </a:t>
            </a:r>
            <a:r>
              <a:rPr lang="cs-CZ" sz="1800" dirty="0" err="1" smtClean="0"/>
              <a:t>c</a:t>
            </a:r>
            <a:r>
              <a:rPr lang="cs-CZ" sz="1800" baseline="-25000" dirty="0" err="1" smtClean="0"/>
              <a:t>kys</a:t>
            </a:r>
            <a:r>
              <a:rPr lang="cs-CZ" sz="1800" baseline="-25000" dirty="0" smtClean="0"/>
              <a:t>.</a:t>
            </a:r>
            <a:r>
              <a:rPr lang="cs-CZ" sz="1800" dirty="0" smtClean="0"/>
              <a:t> = c(H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O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) </a:t>
            </a:r>
          </a:p>
          <a:p>
            <a:r>
              <a:rPr lang="cs-CZ" sz="1800" dirty="0" smtClean="0"/>
              <a:t>U zásad je výpočet pH trochu složitější. Zásady se ve vodném roztoku štěpí za vzniku iontů OH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, proto koncentrace zásady má vztah ke koncentraci OH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 iontů, tudíž k hodnotě </a:t>
            </a:r>
            <a:r>
              <a:rPr lang="cs-CZ" sz="1800" dirty="0" err="1" smtClean="0"/>
              <a:t>pOH</a:t>
            </a:r>
            <a:r>
              <a:rPr lang="cs-CZ" sz="1800" dirty="0" smtClean="0"/>
              <a:t>:</a:t>
            </a:r>
            <a:br>
              <a:rPr lang="cs-CZ" sz="1800" dirty="0" smtClean="0"/>
            </a:br>
            <a:r>
              <a:rPr lang="cs-CZ" sz="1800" dirty="0" err="1" smtClean="0"/>
              <a:t>pOH</a:t>
            </a:r>
            <a:r>
              <a:rPr lang="cs-CZ" sz="1800" dirty="0" smtClean="0"/>
              <a:t> = -log c(OH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) </a:t>
            </a:r>
          </a:p>
          <a:p>
            <a:r>
              <a:rPr lang="cs-CZ" sz="1800" dirty="0" smtClean="0"/>
              <a:t>Z iontového součinu tak proto vyplývá pro pH vztah:</a:t>
            </a:r>
            <a:br>
              <a:rPr lang="cs-CZ" sz="1800" dirty="0" smtClean="0"/>
            </a:br>
            <a:r>
              <a:rPr lang="cs-CZ" sz="1800" dirty="0" smtClean="0"/>
              <a:t>pH = 14 - </a:t>
            </a:r>
            <a:r>
              <a:rPr lang="cs-CZ" sz="1800" dirty="0" err="1" smtClean="0"/>
              <a:t>pOH</a:t>
            </a:r>
            <a:r>
              <a:rPr lang="cs-CZ" sz="1800" dirty="0" smtClean="0"/>
              <a:t>, proto lze COH- k výpočtu pH použít.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Pro jednosytné a vícesytné zásady platí pro vztah mezi c(OH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) a </a:t>
            </a:r>
            <a:r>
              <a:rPr lang="cs-CZ" sz="1800" dirty="0" err="1" smtClean="0"/>
              <a:t>Czás</a:t>
            </a:r>
            <a:r>
              <a:rPr lang="cs-CZ" sz="1800" dirty="0" smtClean="0"/>
              <a:t>. obdobná analogie jako u jednosytných a vícesytných kyselin:</a:t>
            </a:r>
            <a:br>
              <a:rPr lang="cs-CZ" sz="1800" dirty="0" smtClean="0"/>
            </a:br>
            <a:r>
              <a:rPr lang="cs-CZ" sz="1800" dirty="0" smtClean="0"/>
              <a:t>Jednosytné zásady: </a:t>
            </a:r>
            <a:r>
              <a:rPr lang="cs-CZ" sz="1800" dirty="0" err="1" smtClean="0"/>
              <a:t>Czás</a:t>
            </a:r>
            <a:r>
              <a:rPr lang="cs-CZ" sz="1800" dirty="0" smtClean="0"/>
              <a:t>. = c(OH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) Dvojsytné: 2 </a:t>
            </a:r>
            <a:r>
              <a:rPr lang="cs-CZ" sz="1800" dirty="0" err="1" smtClean="0"/>
              <a:t>Czás</a:t>
            </a:r>
            <a:r>
              <a:rPr lang="cs-CZ" sz="1800" dirty="0" smtClean="0"/>
              <a:t>. = c(OH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) [H3O+] = rovnovážná molární koncentrace </a:t>
            </a:r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err="1" smtClean="0"/>
              <a:t>pK</a:t>
            </a:r>
            <a:r>
              <a:rPr lang="cs-CZ" sz="1800" baseline="-25000" dirty="0" err="1" smtClean="0"/>
              <a:t>látky</a:t>
            </a:r>
            <a:r>
              <a:rPr lang="cs-CZ" sz="1800" dirty="0" smtClean="0"/>
              <a:t> = -</a:t>
            </a:r>
            <a:r>
              <a:rPr lang="cs-CZ" sz="1800" dirty="0" err="1" smtClean="0"/>
              <a:t>logK</a:t>
            </a:r>
            <a:r>
              <a:rPr lang="cs-CZ" sz="1800" baseline="-25000" dirty="0" err="1" smtClean="0"/>
              <a:t>látky</a:t>
            </a:r>
            <a:r>
              <a:rPr lang="cs-CZ" sz="1800" dirty="0" smtClean="0"/>
              <a:t> .... kde K</a:t>
            </a:r>
            <a:r>
              <a:rPr lang="cs-CZ" sz="1800" baseline="-25000" dirty="0" smtClean="0"/>
              <a:t>látky</a:t>
            </a:r>
            <a:r>
              <a:rPr lang="cs-CZ" sz="1800" dirty="0" smtClean="0"/>
              <a:t> je disociační konstanta; </a:t>
            </a:r>
            <a:r>
              <a:rPr lang="cs-CZ" sz="1800" dirty="0" err="1" smtClean="0"/>
              <a:t>pK</a:t>
            </a:r>
            <a:r>
              <a:rPr lang="cs-CZ" sz="1800" dirty="0" smtClean="0"/>
              <a:t> se zavádí, aby se pracovalo s "přijatelnějšími" čísly, tedy ne tak malými:</a:t>
            </a:r>
            <a:br>
              <a:rPr lang="cs-CZ" sz="1800" dirty="0" smtClean="0"/>
            </a:br>
            <a:r>
              <a:rPr lang="cs-CZ" sz="1800" dirty="0" smtClean="0"/>
              <a:t>např. K</a:t>
            </a:r>
            <a:r>
              <a:rPr lang="cs-CZ" sz="1800" baseline="-25000" dirty="0" smtClean="0"/>
              <a:t>A</a:t>
            </a:r>
            <a:r>
              <a:rPr lang="cs-CZ" sz="1800" dirty="0" smtClean="0"/>
              <a:t> = 5,3 . 10</a:t>
            </a:r>
            <a:r>
              <a:rPr lang="cs-CZ" sz="1800" baseline="30000" dirty="0" smtClean="0"/>
              <a:t>-12</a:t>
            </a:r>
            <a:r>
              <a:rPr lang="cs-CZ" sz="1800" dirty="0" smtClean="0"/>
              <a:t> → </a:t>
            </a:r>
            <a:r>
              <a:rPr lang="cs-CZ" sz="1800" dirty="0" err="1" smtClean="0"/>
              <a:t>pK</a:t>
            </a:r>
            <a:r>
              <a:rPr lang="cs-CZ" sz="1800" baseline="-25000" dirty="0" err="1" smtClean="0"/>
              <a:t>A</a:t>
            </a:r>
            <a:r>
              <a:rPr lang="cs-CZ" sz="1800" dirty="0" smtClean="0"/>
              <a:t> = 11,4 </a:t>
            </a:r>
          </a:p>
          <a:p>
            <a:endParaRPr lang="cs-CZ" dirty="0"/>
          </a:p>
        </p:txBody>
      </p:sp>
      <p:pic>
        <p:nvPicPr>
          <p:cNvPr id="3" name="Obrázek 2" descr="pH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4143380"/>
            <a:ext cx="4000528" cy="210502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cs-CZ" sz="1800" b="1" dirty="0" smtClean="0"/>
          </a:p>
          <a:p>
            <a:endParaRPr lang="cs-CZ" sz="1800" b="1" dirty="0" smtClean="0"/>
          </a:p>
          <a:p>
            <a:r>
              <a:rPr lang="cs-CZ" sz="1800" b="1" dirty="0" smtClean="0"/>
              <a:t>Slabé kyseliny a zásady</a:t>
            </a:r>
          </a:p>
          <a:p>
            <a:r>
              <a:rPr lang="cs-CZ" sz="1800" dirty="0" smtClean="0"/>
              <a:t>Výpočet uvádíme pouze na jednosytné kyseliny/zásady, protože u vícesytných by byl výpočet podstatně složitější kvůli zohlednění mnoha dalších komplikovanějších faktorů. </a:t>
            </a:r>
          </a:p>
          <a:p>
            <a:r>
              <a:rPr lang="cs-CZ" sz="1800" dirty="0" smtClean="0"/>
              <a:t>KA = [H+]x[A-] / [HA] </a:t>
            </a:r>
          </a:p>
          <a:p>
            <a:r>
              <a:rPr lang="cs-CZ" sz="1800" dirty="0" smtClean="0"/>
              <a:t>JEDNOSYTNÉ: HA → H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 + A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 [H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] = [A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]</a:t>
            </a:r>
            <a:br>
              <a:rPr lang="cs-CZ" sz="1800" dirty="0" smtClean="0"/>
            </a:br>
            <a:r>
              <a:rPr lang="cs-CZ" sz="1800" dirty="0" smtClean="0"/>
              <a:t>K</a:t>
            </a:r>
            <a:r>
              <a:rPr lang="cs-CZ" sz="1800" baseline="-25000" dirty="0" smtClean="0"/>
              <a:t>A</a:t>
            </a:r>
            <a:r>
              <a:rPr lang="cs-CZ" sz="1800" dirty="0" smtClean="0"/>
              <a:t>: [HA] = [H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]</a:t>
            </a:r>
            <a:r>
              <a:rPr lang="cs-CZ" sz="1800" baseline="30000" dirty="0" smtClean="0"/>
              <a:t>2</a:t>
            </a:r>
            <a:r>
              <a:rPr lang="cs-CZ" sz="1800" dirty="0" smtClean="0"/>
              <a:t>, tj. [H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] - [A</a:t>
            </a:r>
            <a:r>
              <a:rPr lang="cs-CZ" sz="1800" baseline="30000" dirty="0" smtClean="0"/>
              <a:t>-</a:t>
            </a:r>
            <a:r>
              <a:rPr lang="cs-CZ" sz="1800" dirty="0" smtClean="0"/>
              <a:t>] = [H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]</a:t>
            </a:r>
            <a:r>
              <a:rPr lang="cs-CZ" sz="1800" baseline="30000" dirty="0" smtClean="0"/>
              <a:t>2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-0,5 . log K</a:t>
            </a:r>
            <a:r>
              <a:rPr lang="cs-CZ" sz="1800" baseline="-25000" dirty="0" smtClean="0"/>
              <a:t>A</a:t>
            </a:r>
            <a:r>
              <a:rPr lang="cs-CZ" sz="1800" dirty="0" smtClean="0"/>
              <a:t> – 0,5 . log </a:t>
            </a:r>
            <a:r>
              <a:rPr lang="cs-CZ" sz="1800" dirty="0" err="1" smtClean="0"/>
              <a:t>c</a:t>
            </a:r>
            <a:r>
              <a:rPr lang="cs-CZ" sz="1800" baseline="-25000" dirty="0" err="1" smtClean="0"/>
              <a:t>kys</a:t>
            </a:r>
            <a:r>
              <a:rPr lang="cs-CZ" sz="1800" baseline="-25000" dirty="0" smtClean="0"/>
              <a:t>.</a:t>
            </a:r>
            <a:r>
              <a:rPr lang="cs-CZ" sz="1800" dirty="0" smtClean="0"/>
              <a:t> = -log c(H</a:t>
            </a:r>
            <a:r>
              <a:rPr lang="cs-CZ" sz="1800" baseline="30000" dirty="0" smtClean="0"/>
              <a:t>+</a:t>
            </a:r>
            <a:r>
              <a:rPr lang="cs-CZ" sz="1800" dirty="0" smtClean="0"/>
              <a:t>)</a:t>
            </a:r>
            <a:br>
              <a:rPr lang="cs-CZ" sz="1800" dirty="0" smtClean="0"/>
            </a:br>
            <a:r>
              <a:rPr lang="cs-CZ" sz="1800" dirty="0" smtClean="0"/>
              <a:t>-0,5 . log K</a:t>
            </a:r>
            <a:r>
              <a:rPr lang="cs-CZ" sz="1800" baseline="-25000" dirty="0" smtClean="0"/>
              <a:t>A</a:t>
            </a:r>
            <a:r>
              <a:rPr lang="cs-CZ" sz="1800" dirty="0" smtClean="0"/>
              <a:t> – 0,5 . </a:t>
            </a:r>
            <a:r>
              <a:rPr lang="cs-CZ" sz="1800" dirty="0" err="1" smtClean="0"/>
              <a:t>c</a:t>
            </a:r>
            <a:r>
              <a:rPr lang="cs-CZ" sz="1800" baseline="-25000" dirty="0" err="1" smtClean="0"/>
              <a:t>kys</a:t>
            </a:r>
            <a:r>
              <a:rPr lang="cs-CZ" sz="1800" baseline="-25000" dirty="0" smtClean="0"/>
              <a:t>.</a:t>
            </a:r>
            <a:r>
              <a:rPr lang="cs-CZ" sz="1800" dirty="0" smtClean="0"/>
              <a:t> = pH </a:t>
            </a:r>
          </a:p>
          <a:p>
            <a:r>
              <a:rPr lang="cs-CZ" sz="1800" dirty="0" smtClean="0"/>
              <a:t>Z toho vyplývá:</a:t>
            </a:r>
            <a:br>
              <a:rPr lang="cs-CZ" sz="1800" dirty="0" smtClean="0"/>
            </a:br>
            <a:r>
              <a:rPr lang="cs-CZ" sz="1800" dirty="0" smtClean="0"/>
              <a:t>0,5 . </a:t>
            </a:r>
            <a:r>
              <a:rPr lang="cs-CZ" sz="1800" dirty="0" err="1" smtClean="0"/>
              <a:t>pK</a:t>
            </a:r>
            <a:r>
              <a:rPr lang="cs-CZ" sz="1800" baseline="-25000" dirty="0" err="1" smtClean="0"/>
              <a:t>A</a:t>
            </a:r>
            <a:r>
              <a:rPr lang="cs-CZ" sz="1800" dirty="0" smtClean="0"/>
              <a:t> – 0,5 . </a:t>
            </a:r>
            <a:r>
              <a:rPr lang="cs-CZ" sz="1800" dirty="0" err="1" smtClean="0"/>
              <a:t>c</a:t>
            </a:r>
            <a:r>
              <a:rPr lang="cs-CZ" sz="1800" baseline="-25000" dirty="0" err="1" smtClean="0"/>
              <a:t>kys</a:t>
            </a:r>
            <a:r>
              <a:rPr lang="cs-CZ" sz="1800" baseline="-25000" dirty="0" smtClean="0"/>
              <a:t>.</a:t>
            </a:r>
            <a:r>
              <a:rPr lang="cs-CZ" sz="1800" dirty="0" smtClean="0"/>
              <a:t> SILNÁ JEDNOSYTNÁ ZÁSADA:</a:t>
            </a:r>
            <a:br>
              <a:rPr lang="cs-CZ" sz="1800" dirty="0" smtClean="0"/>
            </a:br>
            <a:r>
              <a:rPr lang="cs-CZ" sz="1800" dirty="0" smtClean="0"/>
              <a:t>pH = 14 – 0,5(</a:t>
            </a:r>
            <a:r>
              <a:rPr lang="cs-CZ" sz="1800" dirty="0" err="1" smtClean="0"/>
              <a:t>pK</a:t>
            </a:r>
            <a:r>
              <a:rPr lang="cs-CZ" sz="1800" baseline="-25000" dirty="0" err="1" smtClean="0"/>
              <a:t>B</a:t>
            </a:r>
            <a:r>
              <a:rPr lang="cs-CZ" sz="1800" dirty="0" smtClean="0"/>
              <a:t> + log </a:t>
            </a:r>
            <a:r>
              <a:rPr lang="cs-CZ" sz="1800" dirty="0" err="1" smtClean="0"/>
              <a:t>c</a:t>
            </a:r>
            <a:r>
              <a:rPr lang="cs-CZ" sz="1800" baseline="-25000" dirty="0" err="1" smtClean="0"/>
              <a:t>zás</a:t>
            </a:r>
            <a:r>
              <a:rPr lang="cs-CZ" sz="1800" baseline="-25000" dirty="0" smtClean="0"/>
              <a:t>.</a:t>
            </a:r>
            <a:r>
              <a:rPr lang="cs-CZ" sz="1800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2000" b="1" dirty="0" smtClean="0"/>
              <a:t>Řešený příklad</a:t>
            </a:r>
          </a:p>
          <a:p>
            <a:r>
              <a:rPr lang="cs-CZ" sz="2000" b="1" dirty="0" smtClean="0"/>
              <a:t>Vypočítejte pH 0,012 M roztoku kyseliny sírové.Řešení: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c = 0,012 mol/dm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SO</a:t>
            </a:r>
            <a:r>
              <a:rPr lang="cs-CZ" sz="2000" baseline="-25000" dirty="0" smtClean="0"/>
              <a:t>4</a:t>
            </a:r>
            <a:r>
              <a:rPr lang="cs-CZ" sz="2000" dirty="0" smtClean="0"/>
              <a:t> je silná dvojsytná kyselina, která je ve zředěném roztoku zcela disociovaná. Koncentrace 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O</a:t>
            </a:r>
            <a:r>
              <a:rPr lang="cs-CZ" sz="2000" baseline="30000" dirty="0" smtClean="0"/>
              <a:t>+</a:t>
            </a:r>
            <a:r>
              <a:rPr lang="cs-CZ" sz="2000" dirty="0" smtClean="0"/>
              <a:t> iontů bude proto rovna koncentraci kyseliny. pH roztoku vypočteme jako její záporný dekadický logaritmus.</a:t>
            </a:r>
            <a:br>
              <a:rPr lang="cs-CZ" sz="2000" dirty="0" smtClean="0"/>
            </a:br>
            <a:r>
              <a:rPr lang="cs-CZ" sz="2000" dirty="0" smtClean="0"/>
              <a:t>pH = -log x . [H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SO</a:t>
            </a:r>
            <a:r>
              <a:rPr lang="cs-CZ" sz="2000" baseline="-25000" dirty="0" smtClean="0"/>
              <a:t>4</a:t>
            </a:r>
            <a:r>
              <a:rPr lang="cs-CZ" sz="2000" dirty="0" smtClean="0"/>
              <a:t>]</a:t>
            </a:r>
            <a:br>
              <a:rPr lang="cs-CZ" sz="2000" dirty="0" smtClean="0"/>
            </a:br>
            <a:r>
              <a:rPr lang="cs-CZ" sz="2000" dirty="0" smtClean="0"/>
              <a:t>pH = -log 2 . 0,012</a:t>
            </a:r>
            <a:br>
              <a:rPr lang="cs-CZ" sz="2000" dirty="0" smtClean="0"/>
            </a:br>
            <a:r>
              <a:rPr lang="cs-CZ" sz="2000" dirty="0" smtClean="0"/>
              <a:t>pH = 1,62</a:t>
            </a:r>
          </a:p>
          <a:p>
            <a:endParaRPr lang="cs-CZ" dirty="0"/>
          </a:p>
        </p:txBody>
      </p:sp>
      <p:pic>
        <p:nvPicPr>
          <p:cNvPr id="3" name="Obrázek 2" descr="ph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124" y="2857496"/>
            <a:ext cx="3000381" cy="300038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2000" b="1" dirty="0" smtClean="0"/>
              <a:t>Řešený příklad</a:t>
            </a:r>
          </a:p>
          <a:p>
            <a:r>
              <a:rPr lang="cs-CZ" sz="2000" b="1" dirty="0" smtClean="0"/>
              <a:t>Vypočítejte pH 0,027 M roztoku hydroxidu sodného.Řešení: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c = 0,027 mol/dm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err="1" smtClean="0"/>
              <a:t>NaOH</a:t>
            </a:r>
            <a:r>
              <a:rPr lang="cs-CZ" sz="2000" dirty="0" smtClean="0"/>
              <a:t> je silná jednosytná zásada, která je ve zředěném roztoku zcela disociovaná. Koncentrace OH</a:t>
            </a:r>
            <a:r>
              <a:rPr lang="cs-CZ" sz="2000" baseline="30000" dirty="0" smtClean="0"/>
              <a:t>-</a:t>
            </a:r>
            <a:r>
              <a:rPr lang="cs-CZ" sz="2000" dirty="0" smtClean="0"/>
              <a:t> iontů bude proto rovna koncentraci kyseliny. pH roztoku vypočteme jako její záporný dekadický logaritmus.</a:t>
            </a:r>
            <a:br>
              <a:rPr lang="cs-CZ" sz="2000" dirty="0" smtClean="0"/>
            </a:br>
            <a:r>
              <a:rPr lang="cs-CZ" sz="2000" dirty="0" err="1" smtClean="0"/>
              <a:t>pOH</a:t>
            </a:r>
            <a:r>
              <a:rPr lang="cs-CZ" sz="2000" dirty="0" smtClean="0"/>
              <a:t> = -log  [</a:t>
            </a:r>
            <a:r>
              <a:rPr lang="cs-CZ" sz="2000" dirty="0" err="1" smtClean="0"/>
              <a:t>NaOH</a:t>
            </a:r>
            <a:r>
              <a:rPr lang="cs-CZ" sz="2000" dirty="0" smtClean="0"/>
              <a:t>]</a:t>
            </a:r>
            <a:br>
              <a:rPr lang="cs-CZ" sz="2000" dirty="0" smtClean="0"/>
            </a:br>
            <a:r>
              <a:rPr lang="cs-CZ" sz="2000" dirty="0" smtClean="0"/>
              <a:t>pH = 14 - </a:t>
            </a:r>
            <a:r>
              <a:rPr lang="cs-CZ" sz="2000" dirty="0" err="1" smtClean="0"/>
              <a:t>pOH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pH = 14 + log 1 . 0,027</a:t>
            </a:r>
            <a:br>
              <a:rPr lang="cs-CZ" sz="2000" dirty="0" smtClean="0"/>
            </a:br>
            <a:r>
              <a:rPr lang="cs-CZ" sz="2000" dirty="0" smtClean="0"/>
              <a:t>pH = 12,43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algn="ctr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  <a:p>
            <a:pPr algn="ctr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Kodíček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M.: Chemie pro gymnázia v testových úlohách. Praha: SPN, 2010.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ISBN: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8085937956. </a:t>
            </a: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Vacík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J.: Obecná chemie. Praha: SPN, 1986.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Fischer, O.: Fyzikální chemie. Praha: SPN, 1983.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Kask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U.,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Rawn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D.: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General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Dubuque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Iowa: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C. Brown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Publishers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USA 1993.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Mareček, A., Honza, J.: Chemie pro čtyřletá gymnázia - 1.díl. Olomouc: Nakladatelství Olomouc. ISBN: 80-7182-055-5.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Dušek, B.,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Flemr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V.: Chemie pro gymnázia I. Praha: SPN, 2007. ISBN: 80-7235-369-</a:t>
            </a: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Klikorka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J., Hájek, B.,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Votínsk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,ý J.: Obecná a anorganická chemie. Praha: SNTL/Alfa, 1985.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Brown, G.I.: Úvod do studia anorganické chemie. Praha: SNTL, 1982.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Šrámek, V.: Kosina L.: Obecná a anorganická chemie. Olomouc: FIN, 1996.</a:t>
            </a: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Handlíř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K. a kol.: Výpočty a cvičení z obecné a anorganické chemie. Pardubice: VŠCHT, 1993.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2390</TotalTime>
  <Words>256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2006-09-26T13:26:25Z</dcterms:created>
  <dcterms:modified xsi:type="dcterms:W3CDTF">2013-01-13T08:40:42Z</dcterms:modified>
</cp:coreProperties>
</file>