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CF0995-A576-4541-B08B-7C07AA6FC816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EF4A10-8076-4C12-9C0B-4C20CC768C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71693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9C9079-DF2F-4E62-A3F2-688C41BC07E5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CE36A-B61D-40BE-9F18-E1E100468E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73723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F89254-6465-41C5-A1F0-04DFB33F932C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5B7ADB-100E-4D37-959B-D0030D37D7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9300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4B4CBB-CB74-493C-BA34-E9499424F5AE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B5D54B-2368-4CE3-A02F-921E75AE26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6882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C5CAD-DB22-46B8-BCE3-6CB8632EBC79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B4691F-80DD-481F-8DDC-4AF26FB9E1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65367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45005E-19B4-4287-815D-631347BF2514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0F025-113E-4100-BD1D-117977CDE3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0383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E59974-CED6-4B42-B458-3CF8013311C0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B4F62A-0E82-4FD6-85FD-018A5268C7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1421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D9FDA4-F453-4BE7-964C-FDAECD589F2A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E131A2-84B5-41C8-B217-3C770E9EE2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1311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3B8C2C-527D-4D98-B2B3-BB657C9DA84D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0EFC1C-2EB1-4B6A-BAFA-A9C17BDAC1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02850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C80E3F-729C-46AD-AA51-7AC877108BCA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63D701-83AB-49A9-9C59-45FE780747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25185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CFDA31-E3EB-4A67-9733-2EF0D3C0F8A5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644A2-5ACC-49B4-9B17-30D0355BD9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0275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7A965D0-10BE-4CDC-AC82-39D9DD8BE615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1516C6A-0C17-4D0A-BF6D-2C2E97DF86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2" Type="http://schemas.openxmlformats.org/officeDocument/2006/relationships/hyperlink" Target="http://upload.wikimedia.org/wikipedia/commons/a/a1/Snail-WA_edit0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6/61/Limax_cinereoniger.JPG" TargetMode="External"/><Relationship Id="rId5" Type="http://schemas.openxmlformats.org/officeDocument/2006/relationships/image" Target="../media/image3.jpeg"/><Relationship Id="rId4" Type="http://schemas.openxmlformats.org/officeDocument/2006/relationships/hyperlink" Target="http://upload.wikimedia.org/wikipedia/commons/0/09/Arion_lusitanicus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3/30/Regenwurm1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c/cc/Vanessa_atalanta_-_Admiral_(illustration).jpg" TargetMode="External"/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http://upload.wikimedia.org/wikipedia/commons/4/4a/MisumenaVatia_roqq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a/a2/Otak%C3%A1rek_fenyklov%C3%BD,_Lovo%C5%A1,_2009-07-12.jpg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://upload.wikimedia.org/wikipedia/commons/3/3e/Calliphora_vomitoria_edit.jpg" TargetMode="External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7/70/Krompootdoodgraver_Nicrophorus_vespillo_achter_grassprietje.jpg" TargetMode="External"/><Relationship Id="rId13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2.jpeg"/><Relationship Id="rId12" Type="http://schemas.openxmlformats.org/officeDocument/2006/relationships/hyperlink" Target="http://upload.wikimedia.org/wikipedia/commons/0/0e/Sitophilus.granarius.jpg" TargetMode="External"/><Relationship Id="rId2" Type="http://schemas.openxmlformats.org/officeDocument/2006/relationships/hyperlink" Target="http://upload.wikimedia.org/wikipedia/commons/7/78/Lady_beetl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2/21/Colorado_potato_beetle.jpg" TargetMode="External"/><Relationship Id="rId11" Type="http://schemas.openxmlformats.org/officeDocument/2006/relationships/image" Target="../media/image14.jpeg"/><Relationship Id="rId5" Type="http://schemas.openxmlformats.org/officeDocument/2006/relationships/image" Target="../media/image11.jpeg"/><Relationship Id="rId10" Type="http://schemas.openxmlformats.org/officeDocument/2006/relationships/hyperlink" Target="http://upload.wikimedia.org/wikipedia/commons/3/33/Phosphuga_atrata_small.jpg" TargetMode="External"/><Relationship Id="rId4" Type="http://schemas.openxmlformats.org/officeDocument/2006/relationships/hyperlink" Target="http://upload.wikimedia.org/wikipedia/commons/e/e4/Eyed_Click_Beetle_Alaus_oculatus_056428.jpg" TargetMode="External"/><Relationship Id="rId9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19.jpeg"/><Relationship Id="rId2" Type="http://schemas.openxmlformats.org/officeDocument/2006/relationships/hyperlink" Target="http://upload.wikimedia.org/wikipedia/commons/e/e8/Chorthippus_parallelu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3/37/Heupferd_fg01.jpg" TargetMode="External"/><Relationship Id="rId5" Type="http://schemas.openxmlformats.org/officeDocument/2006/relationships/image" Target="../media/image18.jpeg"/><Relationship Id="rId4" Type="http://schemas.openxmlformats.org/officeDocument/2006/relationships/hyperlink" Target="http://upload.wikimedia.org/wikipedia/commons/1/1f/Gryllus_campestris_4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upload.wikimedia.org/wikipedia/commons/a/a8/Ant_Receives_Honeydew_from_Aphid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hyperlink" Target="http://upload.wikimedia.org/wikipedia/commons/9/99/Aphididae_(aka)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560" y="2420888"/>
            <a:ext cx="7612484" cy="2306638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VY_52_INOVACE_71_Živočichové travních společenstev- učební text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082" y="5013176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Obdélník 4"/>
          <p:cNvSpPr>
            <a:spLocks noChangeArrowheads="1"/>
          </p:cNvSpPr>
          <p:nvPr/>
        </p:nvSpPr>
        <p:spPr bwMode="auto">
          <a:xfrm rot="10800000" flipV="1">
            <a:off x="0" y="1541835"/>
            <a:ext cx="8675688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/>
              <a:t>Základní škola a Mateřská škola Choustník, okres Tábor</a:t>
            </a: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539750" y="260350"/>
            <a:ext cx="4968875" cy="561975"/>
          </a:xfrm>
        </p:spPr>
        <p:txBody>
          <a:bodyPr/>
          <a:lstStyle/>
          <a:p>
            <a:pPr eaLnBrk="1" hangingPunct="1"/>
            <a:r>
              <a:rPr lang="cs-CZ" sz="2800" b="1" u="sng" smtClean="0"/>
              <a:t>MĚKKÝŠI: </a:t>
            </a:r>
            <a:r>
              <a:rPr lang="cs-CZ" sz="2800" b="1" smtClean="0"/>
              <a:t> plži</a:t>
            </a:r>
            <a:endParaRPr lang="cs-CZ" sz="2800" b="1" u="sng" smtClean="0"/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13684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i="1" dirty="0" smtClean="0"/>
              <a:t>Páskovka </a:t>
            </a:r>
            <a:r>
              <a:rPr lang="cs-CZ" sz="2400" i="1" dirty="0" smtClean="0"/>
              <a:t>keřová - </a:t>
            </a:r>
            <a:r>
              <a:rPr lang="cs-CZ" sz="2400" dirty="0" smtClean="0"/>
              <a:t>suché stráně</a:t>
            </a:r>
          </a:p>
          <a:p>
            <a:pPr eaLnBrk="1" hangingPunct="1">
              <a:buFont typeface="Arial" charset="0"/>
              <a:buNone/>
            </a:pPr>
            <a:r>
              <a:rPr lang="cs-CZ" sz="2400" i="1" dirty="0" smtClean="0"/>
              <a:t>Slimáček </a:t>
            </a:r>
            <a:r>
              <a:rPr lang="cs-CZ" sz="2400" i="1" dirty="0" smtClean="0"/>
              <a:t>polní - </a:t>
            </a:r>
            <a:r>
              <a:rPr lang="cs-CZ" sz="2400" dirty="0" smtClean="0"/>
              <a:t>zelinářské pole</a:t>
            </a:r>
          </a:p>
          <a:p>
            <a:pPr eaLnBrk="1" hangingPunct="1">
              <a:buFont typeface="Arial" charset="0"/>
              <a:buNone/>
            </a:pPr>
            <a:r>
              <a:rPr lang="cs-CZ" sz="2400" i="1" dirty="0" smtClean="0"/>
              <a:t>Plzák </a:t>
            </a:r>
            <a:r>
              <a:rPr lang="cs-CZ" sz="2400" i="1" dirty="0" smtClean="0"/>
              <a:t>španělský - </a:t>
            </a:r>
            <a:r>
              <a:rPr lang="cs-CZ" sz="2400" dirty="0" smtClean="0"/>
              <a:t>invazní druh</a:t>
            </a:r>
          </a:p>
        </p:txBody>
      </p:sp>
      <p:pic>
        <p:nvPicPr>
          <p:cNvPr id="3076" name="Picture 2" descr="Soubor:Snail-WA edit0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888" y="0"/>
            <a:ext cx="2576512" cy="3348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4" descr="Soubor:Arion lusitanicus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20938"/>
            <a:ext cx="4621213" cy="2627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 descr="Soubor:Limax cinereoniger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663" y="3141663"/>
            <a:ext cx="4457700" cy="3348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9" name="TextovéPole 6"/>
          <p:cNvSpPr txBox="1">
            <a:spLocks noChangeArrowheads="1"/>
          </p:cNvSpPr>
          <p:nvPr/>
        </p:nvSpPr>
        <p:spPr bwMode="auto">
          <a:xfrm>
            <a:off x="5076825" y="2205038"/>
            <a:ext cx="8636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Obr.1</a:t>
            </a:r>
          </a:p>
        </p:txBody>
      </p:sp>
      <p:sp>
        <p:nvSpPr>
          <p:cNvPr id="3080" name="TextovéPole 7"/>
          <p:cNvSpPr txBox="1">
            <a:spLocks noChangeArrowheads="1"/>
          </p:cNvSpPr>
          <p:nvPr/>
        </p:nvSpPr>
        <p:spPr bwMode="auto">
          <a:xfrm rot="10800000" flipV="1">
            <a:off x="0" y="5084763"/>
            <a:ext cx="1152525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Obr.3</a:t>
            </a:r>
          </a:p>
        </p:txBody>
      </p:sp>
      <p:sp>
        <p:nvSpPr>
          <p:cNvPr id="3081" name="TextovéPole 8"/>
          <p:cNvSpPr txBox="1">
            <a:spLocks noChangeArrowheads="1"/>
          </p:cNvSpPr>
          <p:nvPr/>
        </p:nvSpPr>
        <p:spPr bwMode="auto">
          <a:xfrm>
            <a:off x="3419475" y="5805488"/>
            <a:ext cx="792163" cy="287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 b="1">
                <a:latin typeface="Calibri" pitchFamily="34" charset="0"/>
              </a:rPr>
              <a:t>Obr.2</a:t>
            </a:r>
          </a:p>
        </p:txBody>
      </p:sp>
      <p:sp>
        <p:nvSpPr>
          <p:cNvPr id="3082" name="TextovéPole 9"/>
          <p:cNvSpPr txBox="1">
            <a:spLocks noChangeArrowheads="1"/>
          </p:cNvSpPr>
          <p:nvPr/>
        </p:nvSpPr>
        <p:spPr bwMode="auto">
          <a:xfrm>
            <a:off x="1042988" y="5373688"/>
            <a:ext cx="259238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Plzák španělský</a:t>
            </a:r>
          </a:p>
        </p:txBody>
      </p:sp>
      <p:sp>
        <p:nvSpPr>
          <p:cNvPr id="3083" name="TextovéPole 10"/>
          <p:cNvSpPr txBox="1">
            <a:spLocks noChangeArrowheads="1"/>
          </p:cNvSpPr>
          <p:nvPr/>
        </p:nvSpPr>
        <p:spPr bwMode="auto">
          <a:xfrm>
            <a:off x="5003800" y="6381750"/>
            <a:ext cx="3240088" cy="4000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Slimáček popelavý</a:t>
            </a:r>
          </a:p>
        </p:txBody>
      </p:sp>
      <p:sp>
        <p:nvSpPr>
          <p:cNvPr id="3084" name="TextovéPole 11"/>
          <p:cNvSpPr txBox="1">
            <a:spLocks noChangeArrowheads="1"/>
          </p:cNvSpPr>
          <p:nvPr/>
        </p:nvSpPr>
        <p:spPr bwMode="auto">
          <a:xfrm>
            <a:off x="6300788" y="3068638"/>
            <a:ext cx="2374900" cy="4000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Páskovka keřová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pPr eaLnBrk="1" hangingPunct="1"/>
            <a:r>
              <a:rPr lang="cs-CZ" sz="2800" b="1" u="sng" smtClean="0"/>
              <a:t>Kroužkovci: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050"/>
            <a:ext cx="8686800" cy="79216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800" i="1" smtClean="0"/>
              <a:t>Žížala obecná - </a:t>
            </a:r>
            <a:r>
              <a:rPr lang="cs-CZ" sz="2400" smtClean="0"/>
              <a:t>článkované tělo, opasek- kypří, hnojí- rozkladač</a:t>
            </a:r>
            <a:endParaRPr lang="cs-CZ" sz="2800" smtClean="0"/>
          </a:p>
        </p:txBody>
      </p:sp>
      <p:pic>
        <p:nvPicPr>
          <p:cNvPr id="4100" name="Picture 2" descr="Soubor:Regenwurm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300" y="1700213"/>
            <a:ext cx="4584700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1" name="TextovéPole 4"/>
          <p:cNvSpPr txBox="1">
            <a:spLocks noChangeArrowheads="1"/>
          </p:cNvSpPr>
          <p:nvPr/>
        </p:nvSpPr>
        <p:spPr bwMode="auto">
          <a:xfrm>
            <a:off x="2195513" y="2276475"/>
            <a:ext cx="14398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pPr eaLnBrk="1" hangingPunct="1"/>
            <a:r>
              <a:rPr lang="cs-CZ" sz="2800" b="1" u="sng" smtClean="0"/>
              <a:t>Členovci: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050"/>
            <a:ext cx="9144000" cy="1728788"/>
          </a:xfrm>
        </p:spPr>
        <p:txBody>
          <a:bodyPr rtlCol="0">
            <a:normAutofit lnSpcReduction="10000"/>
          </a:bodyPr>
          <a:lstStyle/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400" b="1" dirty="0" smtClean="0"/>
              <a:t>pavoukovci: </a:t>
            </a:r>
            <a:r>
              <a:rPr lang="cs-CZ" sz="2400" u="sng" dirty="0" smtClean="0"/>
              <a:t>pavouci</a:t>
            </a:r>
            <a:r>
              <a:rPr lang="cs-CZ" sz="2400" b="1" dirty="0" smtClean="0"/>
              <a:t> - </a:t>
            </a:r>
            <a:r>
              <a:rPr lang="cs-CZ" sz="2400" i="1" dirty="0" err="1" smtClean="0"/>
              <a:t>běžníci</a:t>
            </a:r>
            <a:r>
              <a:rPr lang="cs-CZ" sz="2400" dirty="0" smtClean="0"/>
              <a:t>- lovci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400" b="1" dirty="0" smtClean="0"/>
              <a:t>Hmyz: </a:t>
            </a:r>
            <a:r>
              <a:rPr lang="cs-CZ" sz="2400" u="sng" dirty="0" smtClean="0"/>
              <a:t>dvoukřídlí </a:t>
            </a:r>
            <a:r>
              <a:rPr lang="cs-CZ" sz="2400" dirty="0" smtClean="0"/>
              <a:t>- </a:t>
            </a:r>
            <a:r>
              <a:rPr lang="cs-CZ" sz="2400" i="1" dirty="0" smtClean="0"/>
              <a:t>bzučivka </a:t>
            </a:r>
            <a:r>
              <a:rPr lang="cs-CZ" sz="2400" i="1" dirty="0" smtClean="0"/>
              <a:t>kovová - </a:t>
            </a:r>
            <a:r>
              <a:rPr lang="cs-CZ" sz="2400" dirty="0" smtClean="0"/>
              <a:t>vajíčka do zdechlin(rozkladač)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2400" dirty="0" smtClean="0"/>
              <a:t>                   </a:t>
            </a:r>
            <a:r>
              <a:rPr lang="cs-CZ" sz="2400" u="sng" dirty="0" smtClean="0"/>
              <a:t>motýli</a:t>
            </a:r>
            <a:r>
              <a:rPr lang="cs-CZ" sz="2400" dirty="0" smtClean="0"/>
              <a:t>: </a:t>
            </a:r>
            <a:r>
              <a:rPr lang="cs-CZ" sz="2400" i="1" dirty="0" err="1" smtClean="0"/>
              <a:t>otakárek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feniklový</a:t>
            </a:r>
            <a:r>
              <a:rPr lang="cs-CZ" sz="2400" i="1" dirty="0" smtClean="0"/>
              <a:t>- </a:t>
            </a:r>
            <a:r>
              <a:rPr lang="cs-CZ" sz="2400" dirty="0" smtClean="0"/>
              <a:t>housenky na </a:t>
            </a:r>
            <a:r>
              <a:rPr lang="cs-CZ" sz="2400" dirty="0" err="1" smtClean="0"/>
              <a:t>miříkovitých</a:t>
            </a:r>
            <a:r>
              <a:rPr lang="cs-CZ" sz="2400" dirty="0" smtClean="0"/>
              <a:t> r.</a:t>
            </a:r>
          </a:p>
          <a:p>
            <a:pPr marL="1257300" lvl="2" indent="-45720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	                    </a:t>
            </a:r>
            <a:r>
              <a:rPr lang="cs-CZ" i="1" dirty="0" smtClean="0"/>
              <a:t>babočky, bělásci, </a:t>
            </a:r>
            <a:r>
              <a:rPr lang="cs-CZ" dirty="0" smtClean="0"/>
              <a:t>noční motýl- </a:t>
            </a:r>
            <a:r>
              <a:rPr lang="cs-CZ" i="1" dirty="0" smtClean="0"/>
              <a:t>můra gama</a:t>
            </a:r>
          </a:p>
        </p:txBody>
      </p:sp>
      <p:pic>
        <p:nvPicPr>
          <p:cNvPr id="5124" name="Picture 2" descr="Soubor:MisumenaVatia roqq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565400"/>
            <a:ext cx="2874963" cy="201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4" descr="Soubor:Calliphora vomitoria edit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81513"/>
            <a:ext cx="3054350" cy="2376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6" descr="Soubor:Otakárek fenyklový, Lovoš, 2009-07-1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13" y="2492375"/>
            <a:ext cx="3025775" cy="2160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Picture 8" descr="Soubor:Vanessa atalanta - Admiral (illustration)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492375"/>
            <a:ext cx="2624138" cy="223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TextovéPole 7"/>
          <p:cNvSpPr txBox="1">
            <a:spLocks noChangeArrowheads="1"/>
          </p:cNvSpPr>
          <p:nvPr/>
        </p:nvSpPr>
        <p:spPr bwMode="auto">
          <a:xfrm>
            <a:off x="3348038" y="5157788"/>
            <a:ext cx="5040312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Obr.6		obr.7		obr.8</a:t>
            </a:r>
          </a:p>
        </p:txBody>
      </p:sp>
      <p:sp>
        <p:nvSpPr>
          <p:cNvPr id="5129" name="TextovéPole 9"/>
          <p:cNvSpPr txBox="1">
            <a:spLocks noChangeArrowheads="1"/>
          </p:cNvSpPr>
          <p:nvPr/>
        </p:nvSpPr>
        <p:spPr bwMode="auto">
          <a:xfrm>
            <a:off x="1692275" y="2781300"/>
            <a:ext cx="647700" cy="2762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913"/>
            <a:ext cx="8507413" cy="22320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u="sng" dirty="0" smtClean="0"/>
              <a:t> brouci</a:t>
            </a:r>
            <a:r>
              <a:rPr lang="cs-CZ" sz="2400" dirty="0" smtClean="0"/>
              <a:t>: </a:t>
            </a:r>
            <a:r>
              <a:rPr lang="cs-CZ" sz="2400" i="1" dirty="0" smtClean="0"/>
              <a:t>slunéčko </a:t>
            </a:r>
            <a:r>
              <a:rPr lang="cs-CZ" sz="2400" i="1" dirty="0" smtClean="0"/>
              <a:t>sedmitečné - </a:t>
            </a:r>
            <a:r>
              <a:rPr lang="cs-CZ" sz="2400" dirty="0" smtClean="0"/>
              <a:t>dravé, larva i dospělec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/>
              <a:t>              </a:t>
            </a:r>
            <a:r>
              <a:rPr lang="cs-CZ" sz="2400" i="1" dirty="0" smtClean="0"/>
              <a:t>kovařík šedý, mandelinka </a:t>
            </a:r>
            <a:r>
              <a:rPr lang="cs-CZ" sz="2400" i="1" dirty="0" smtClean="0"/>
              <a:t>bramborová - </a:t>
            </a:r>
            <a:r>
              <a:rPr lang="cs-CZ" sz="2400" dirty="0" smtClean="0"/>
              <a:t>býložravci= škůdci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/>
              <a:t>              </a:t>
            </a:r>
            <a:r>
              <a:rPr lang="cs-CZ" sz="2400" i="1" dirty="0" smtClean="0"/>
              <a:t>střevlík</a:t>
            </a:r>
            <a:r>
              <a:rPr lang="cs-CZ" sz="2400" dirty="0" smtClean="0"/>
              <a:t>- dravec</a:t>
            </a:r>
          </a:p>
          <a:p>
            <a:pPr eaLnBrk="1" hangingPunct="1">
              <a:buFont typeface="Arial" charset="0"/>
              <a:buNone/>
            </a:pPr>
            <a:r>
              <a:rPr lang="cs-CZ" sz="2400" i="1" dirty="0" smtClean="0"/>
              <a:t>              pilous </a:t>
            </a:r>
            <a:r>
              <a:rPr lang="cs-CZ" sz="2400" i="1" dirty="0" smtClean="0"/>
              <a:t>černý - </a:t>
            </a:r>
            <a:r>
              <a:rPr lang="cs-CZ" sz="2400" dirty="0" smtClean="0"/>
              <a:t>ničí zrna obilí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/>
              <a:t>               </a:t>
            </a:r>
            <a:r>
              <a:rPr lang="cs-CZ" sz="2400" i="1" dirty="0" smtClean="0"/>
              <a:t>hrobařík obecný, mrchožrout </a:t>
            </a:r>
            <a:r>
              <a:rPr lang="cs-CZ" sz="2400" i="1" dirty="0" smtClean="0"/>
              <a:t>černý - </a:t>
            </a:r>
            <a:r>
              <a:rPr lang="cs-CZ" sz="2400" dirty="0" smtClean="0"/>
              <a:t>rozkladači</a:t>
            </a:r>
          </a:p>
        </p:txBody>
      </p:sp>
      <p:pic>
        <p:nvPicPr>
          <p:cNvPr id="6147" name="Picture 2" descr="Soubor:Lady beetl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49500"/>
            <a:ext cx="3355975" cy="215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 descr="Soubor:Eyed Click Beetle Alaus oculatus 056428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37063"/>
            <a:ext cx="3295650" cy="2195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6" descr="Soubor:Colorado potato beetle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038" y="2420938"/>
            <a:ext cx="2671762" cy="1944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0" name="Picture 8" descr="Soubor:Krompootdoodgraver Nicrophorus vespillo achter grassprietje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038" y="4265613"/>
            <a:ext cx="3211512" cy="259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Picture 10" descr="Soubor:Phosphuga atrata small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888" y="2420938"/>
            <a:ext cx="3059112" cy="215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TextovéPole 8"/>
          <p:cNvSpPr txBox="1">
            <a:spLocks noChangeArrowheads="1"/>
          </p:cNvSpPr>
          <p:nvPr/>
        </p:nvSpPr>
        <p:spPr bwMode="auto">
          <a:xfrm>
            <a:off x="0" y="2492375"/>
            <a:ext cx="684213" cy="27781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Obr.9</a:t>
            </a:r>
          </a:p>
        </p:txBody>
      </p:sp>
      <p:sp>
        <p:nvSpPr>
          <p:cNvPr id="6153" name="TextovéPole 9"/>
          <p:cNvSpPr txBox="1">
            <a:spLocks noChangeArrowheads="1"/>
          </p:cNvSpPr>
          <p:nvPr/>
        </p:nvSpPr>
        <p:spPr bwMode="auto">
          <a:xfrm>
            <a:off x="3635375" y="2636838"/>
            <a:ext cx="684213" cy="27781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Obr.10</a:t>
            </a:r>
          </a:p>
        </p:txBody>
      </p:sp>
      <p:sp>
        <p:nvSpPr>
          <p:cNvPr id="6154" name="TextovéPole 10"/>
          <p:cNvSpPr txBox="1">
            <a:spLocks noChangeArrowheads="1"/>
          </p:cNvSpPr>
          <p:nvPr/>
        </p:nvSpPr>
        <p:spPr bwMode="auto">
          <a:xfrm>
            <a:off x="8243888" y="2349500"/>
            <a:ext cx="900112" cy="2762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Obr.11</a:t>
            </a:r>
          </a:p>
        </p:txBody>
      </p:sp>
      <p:sp>
        <p:nvSpPr>
          <p:cNvPr id="6155" name="TextovéPole 11"/>
          <p:cNvSpPr txBox="1">
            <a:spLocks noChangeArrowheads="1"/>
          </p:cNvSpPr>
          <p:nvPr/>
        </p:nvSpPr>
        <p:spPr bwMode="auto">
          <a:xfrm>
            <a:off x="179388" y="4652963"/>
            <a:ext cx="1008062" cy="27781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Obr.12</a:t>
            </a:r>
          </a:p>
        </p:txBody>
      </p:sp>
      <p:sp>
        <p:nvSpPr>
          <p:cNvPr id="6156" name="TextovéPole 12"/>
          <p:cNvSpPr txBox="1">
            <a:spLocks noChangeArrowheads="1"/>
          </p:cNvSpPr>
          <p:nvPr/>
        </p:nvSpPr>
        <p:spPr bwMode="auto">
          <a:xfrm>
            <a:off x="3492500" y="4437063"/>
            <a:ext cx="1223963" cy="27781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Obr.13</a:t>
            </a:r>
          </a:p>
        </p:txBody>
      </p:sp>
      <p:pic>
        <p:nvPicPr>
          <p:cNvPr id="6157" name="Picture 14" descr="Soubor:Sitophilus.granarius.jpg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7113" y="4652963"/>
            <a:ext cx="3036887" cy="2205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8" name="TextovéPole 13"/>
          <p:cNvSpPr txBox="1">
            <a:spLocks noChangeArrowheads="1"/>
          </p:cNvSpPr>
          <p:nvPr/>
        </p:nvSpPr>
        <p:spPr bwMode="auto">
          <a:xfrm>
            <a:off x="6443663" y="4581525"/>
            <a:ext cx="1512887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2"/>
          <p:cNvSpPr>
            <a:spLocks noGrp="1"/>
          </p:cNvSpPr>
          <p:nvPr>
            <p:ph idx="1"/>
          </p:nvPr>
        </p:nvSpPr>
        <p:spPr>
          <a:xfrm>
            <a:off x="179388" y="188913"/>
            <a:ext cx="8964612" cy="6477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smtClean="0"/>
              <a:t> </a:t>
            </a:r>
            <a:r>
              <a:rPr lang="cs-CZ" sz="2400" b="1" u="sng" smtClean="0"/>
              <a:t>blanokřídlí</a:t>
            </a:r>
            <a:r>
              <a:rPr lang="cs-CZ" sz="2400" smtClean="0"/>
              <a:t>: </a:t>
            </a:r>
            <a:r>
              <a:rPr lang="cs-CZ" sz="2400" i="1" smtClean="0"/>
              <a:t>čmelák zemní- </a:t>
            </a:r>
            <a:r>
              <a:rPr lang="cs-CZ" sz="2400" smtClean="0"/>
              <a:t>samička staví hnízdo v zemi – </a:t>
            </a:r>
          </a:p>
          <a:p>
            <a:pPr eaLnBrk="1" hangingPunct="1">
              <a:buFont typeface="Arial" charset="0"/>
              <a:buNone/>
            </a:pPr>
            <a:r>
              <a:rPr lang="cs-CZ" sz="2400" b="1" smtClean="0"/>
              <a:t>Vypalování  trávy  = zabíjení</a:t>
            </a:r>
          </a:p>
          <a:p>
            <a:pPr eaLnBrk="1" hangingPunct="1">
              <a:buFont typeface="Arial" charset="0"/>
              <a:buNone/>
            </a:pPr>
            <a:endParaRPr lang="cs-CZ" sz="2400" smtClean="0"/>
          </a:p>
        </p:txBody>
      </p:sp>
      <p:pic>
        <p:nvPicPr>
          <p:cNvPr id="7171" name="Picture 2" descr="http://upload.wikimedia.org/wikipedia/commons/7/75/Bombus_terrestris1_trzmiel_ziemny_smal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1700213"/>
            <a:ext cx="5426075" cy="4967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250825" y="1125538"/>
            <a:ext cx="79216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Obr.15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2159000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HMYZ – NEPŘÍMÝ VÝVIN S PROMĚNOU NEDOKONALOU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400" b="1" dirty="0" smtClean="0"/>
              <a:t>Rovnokřídlí -</a:t>
            </a:r>
            <a:r>
              <a:rPr lang="cs-CZ" sz="2400" dirty="0" smtClean="0"/>
              <a:t> </a:t>
            </a:r>
            <a:r>
              <a:rPr lang="cs-CZ" sz="2400" u="sng" dirty="0" smtClean="0"/>
              <a:t>saranče </a:t>
            </a:r>
            <a:r>
              <a:rPr lang="cs-CZ" sz="2400" u="sng" dirty="0" smtClean="0"/>
              <a:t>čárkovaná </a:t>
            </a:r>
            <a:r>
              <a:rPr lang="cs-CZ" sz="2400" dirty="0" smtClean="0"/>
              <a:t>- býložravá - </a:t>
            </a:r>
            <a:r>
              <a:rPr lang="cs-CZ" sz="2400" dirty="0" smtClean="0"/>
              <a:t>krátká tykadla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			</a:t>
            </a:r>
            <a:r>
              <a:rPr lang="cs-CZ" sz="2400" dirty="0" smtClean="0"/>
              <a:t>  - </a:t>
            </a:r>
            <a:r>
              <a:rPr lang="cs-CZ" sz="2400" u="sng" dirty="0" smtClean="0"/>
              <a:t>cvrček </a:t>
            </a:r>
            <a:r>
              <a:rPr lang="cs-CZ" sz="2400" u="sng" dirty="0" smtClean="0"/>
              <a:t>polní - </a:t>
            </a:r>
            <a:r>
              <a:rPr lang="cs-CZ" sz="2400" dirty="0" smtClean="0"/>
              <a:t>žije v zemi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			</a:t>
            </a:r>
            <a:r>
              <a:rPr lang="cs-CZ" sz="2400" dirty="0" smtClean="0"/>
              <a:t>  - </a:t>
            </a:r>
            <a:r>
              <a:rPr lang="cs-CZ" sz="2400" u="sng" dirty="0" smtClean="0"/>
              <a:t>kobylka </a:t>
            </a:r>
            <a:r>
              <a:rPr lang="cs-CZ" sz="2400" u="sng" dirty="0" smtClean="0"/>
              <a:t>zelená – všežravá </a:t>
            </a:r>
            <a:r>
              <a:rPr lang="cs-CZ" sz="2400" dirty="0" smtClean="0"/>
              <a:t>- </a:t>
            </a:r>
            <a:r>
              <a:rPr lang="cs-CZ" sz="2400" dirty="0" smtClean="0"/>
              <a:t>dlouhá tykadla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Všichni vytváří typické zvuky</a:t>
            </a:r>
          </a:p>
        </p:txBody>
      </p:sp>
      <p:pic>
        <p:nvPicPr>
          <p:cNvPr id="8195" name="Picture 4" descr="Soubor:Chorthippus parallelu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92375"/>
            <a:ext cx="3810000" cy="2543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6" descr="Soubor:Gryllus campestris 4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4157663"/>
            <a:ext cx="4060825" cy="2700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8" descr="Soubor:Heupferd fg01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3488" y="2060575"/>
            <a:ext cx="4100512" cy="295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8" name="TextovéPole 7"/>
          <p:cNvSpPr txBox="1">
            <a:spLocks noChangeArrowheads="1"/>
          </p:cNvSpPr>
          <p:nvPr/>
        </p:nvSpPr>
        <p:spPr bwMode="auto">
          <a:xfrm>
            <a:off x="0" y="5373688"/>
            <a:ext cx="154781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Obr.16</a:t>
            </a:r>
          </a:p>
        </p:txBody>
      </p:sp>
      <p:sp>
        <p:nvSpPr>
          <p:cNvPr id="8199" name="TextovéPole 8"/>
          <p:cNvSpPr txBox="1">
            <a:spLocks noChangeArrowheads="1"/>
          </p:cNvSpPr>
          <p:nvPr/>
        </p:nvSpPr>
        <p:spPr bwMode="auto">
          <a:xfrm>
            <a:off x="6227763" y="5949950"/>
            <a:ext cx="1223962" cy="2762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Obr.17</a:t>
            </a:r>
          </a:p>
        </p:txBody>
      </p:sp>
      <p:sp>
        <p:nvSpPr>
          <p:cNvPr id="8200" name="TextovéPole 9"/>
          <p:cNvSpPr txBox="1">
            <a:spLocks noChangeArrowheads="1"/>
          </p:cNvSpPr>
          <p:nvPr/>
        </p:nvSpPr>
        <p:spPr bwMode="auto">
          <a:xfrm>
            <a:off x="4284663" y="2781300"/>
            <a:ext cx="8636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Obr.18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sah 2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8636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b="1" u="sng" smtClean="0"/>
              <a:t>Stejnokřídlí: </a:t>
            </a:r>
            <a:r>
              <a:rPr lang="cs-CZ" sz="2400" i="1" smtClean="0"/>
              <a:t>mšice</a:t>
            </a:r>
            <a:r>
              <a:rPr lang="cs-CZ" sz="2400" smtClean="0"/>
              <a:t>- bodavě- sací ústrojí, cizopasí na stromech, vylučují </a:t>
            </a:r>
            <a:r>
              <a:rPr lang="cs-CZ" sz="2400" smtClean="0"/>
              <a:t>tekutiny - </a:t>
            </a:r>
            <a:r>
              <a:rPr lang="cs-CZ" sz="2400" smtClean="0"/>
              <a:t>mravenci, včely zkrmují</a:t>
            </a:r>
          </a:p>
        </p:txBody>
      </p:sp>
      <p:pic>
        <p:nvPicPr>
          <p:cNvPr id="9219" name="Picture 2" descr="Soubor:Ant Receives Honeydew from Aphid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96975"/>
            <a:ext cx="6429375" cy="428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Picture 4" descr="Soubor:Aphididae (aka)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663" y="2924175"/>
            <a:ext cx="4657725" cy="3676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1" name="TextovéPole 5"/>
          <p:cNvSpPr txBox="1">
            <a:spLocks noChangeArrowheads="1"/>
          </p:cNvSpPr>
          <p:nvPr/>
        </p:nvSpPr>
        <p:spPr bwMode="auto">
          <a:xfrm>
            <a:off x="0" y="6021388"/>
            <a:ext cx="219551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Obr.19</a:t>
            </a:r>
          </a:p>
        </p:txBody>
      </p:sp>
      <p:sp>
        <p:nvSpPr>
          <p:cNvPr id="9222" name="TextovéPole 6"/>
          <p:cNvSpPr txBox="1">
            <a:spLocks noChangeArrowheads="1"/>
          </p:cNvSpPr>
          <p:nvPr/>
        </p:nvSpPr>
        <p:spPr bwMode="auto">
          <a:xfrm>
            <a:off x="7380288" y="2781300"/>
            <a:ext cx="863600" cy="2762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Obr.20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250825" y="549275"/>
            <a:ext cx="7705725" cy="3970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Zdroje obrázků: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Obr.1-http://cs.wikipedia.org/wiki/Soubor:Snail-WA_edit02.jpg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Obr.2-http://cs.wikipedia.org/wiki/Soubor:Arion_lusitanicus.jpg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Obr.3-http://cs.wikipedia.org/wiki/Soubor:Limax_cinereoniger.JPG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Obr.4-http://cs.wikipedia.org/wiki/Soubor:Regenwurm1.jpg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Obr.5-http://cs.wikipedia.org/wiki/Soubor:MisumenaVatia_roqqy.jpg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Obr.6-http://cs.wikipedia.org/wiki/Soubor:Calliphora_vomitoria_edit.jpg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Obr.7-http://cs.wikipedia.org/wiki/Soubor:Otak%C3%A1rek_fenyklov%C3%BD,_Lovo%C5%A1,_2009-07-12.jpg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Obr.8-http://cs.wikipedia.org/wiki/Babo%C4%8Dka_admir%C3%A1l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Obr.9-http://cs.wikipedia.org/wiki/Soubor:Lady_beetle.jpg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Obr.10-http://cs.wikipedia.org/wiki/Soubor:Eyed_Click_Beetle_Alaus_oculatus_056428.jpg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Obr.11-http://cs.wikipedia.org/wiki/Soubor:Colorado_potato_beetle.jpg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Obr.12-http://cs.wikipedia.org/wiki/Soubor:Krompootdoodgraver_Nicrophorus_vespillo_achter_grassprietje.jpg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Obr.13-http://cs.wikipedia.org/wiki/Soubor:Phosphuga_atrata_small.jpg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Obr.14-http://cs.wikipedia.org/wiki/Soubor:Sitophilus.granarius.jpg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Obr.15--http://cs.wikipedia.org/wiki/Soubor:Bombus_terrestris1_trzmiel_ziemny_small.jpg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Obr.16-http://cs.wikipedia.org/wiki/Soubor:Stenobothrus_lineatus_m_2009_08190188.jpg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Obr.17-http://cs.wikipedia.org/wiki/Soubor:Gryllus_campestris_4.jpg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Obr.18-http://cs.wikipedia.org/wiki/Soubor:Heupferd_fg01.jpg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Obr.19-http://cs.wikipedia.org/wiki/Soubor:Ant_Receives_Honeydew_from_Aphid.jpg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Obr.20-http://cs.wikipedia.org/wiki/Soubor:Aphididae_(aka).jpg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259</Words>
  <Application>Microsoft Office PowerPoint</Application>
  <PresentationFormat>Předvádění na obrazovce (4:3)</PresentationFormat>
  <Paragraphs>68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VY_52_INOVACE_71_Živočichové travních společenstev- učební text</vt:lpstr>
      <vt:lpstr>MĚKKÝŠI:  plži</vt:lpstr>
      <vt:lpstr>Kroužkovci:</vt:lpstr>
      <vt:lpstr>Členovci: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VY_52_INOVACE_70</dc:title>
  <dc:creator>Hercík</dc:creator>
  <cp:lastModifiedBy>Hercíková</cp:lastModifiedBy>
  <cp:revision>18</cp:revision>
  <dcterms:created xsi:type="dcterms:W3CDTF">2011-06-05T14:51:48Z</dcterms:created>
  <dcterms:modified xsi:type="dcterms:W3CDTF">2011-06-30T07:41:39Z</dcterms:modified>
</cp:coreProperties>
</file>