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351" r:id="rId2"/>
    <p:sldId id="358" r:id="rId3"/>
    <p:sldId id="359" r:id="rId4"/>
    <p:sldId id="360" r:id="rId5"/>
    <p:sldId id="361" r:id="rId6"/>
    <p:sldId id="362" r:id="rId7"/>
    <p:sldId id="363" r:id="rId8"/>
    <p:sldId id="364" r:id="rId9"/>
    <p:sldId id="365" r:id="rId10"/>
    <p:sldId id="366" r:id="rId11"/>
  </p:sldIdLst>
  <p:sldSz cx="9144000" cy="6858000" type="screen4x3"/>
  <p:notesSz cx="7315200" cy="9601200"/>
  <p:defaultTextStyle>
    <a:defPPr>
      <a:defRPr lang="cs-CZ"/>
    </a:defPPr>
    <a:lvl1pPr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ACH" initials="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00"/>
    <a:srgbClr val="800000"/>
    <a:srgbClr val="336600"/>
    <a:srgbClr val="3333CC"/>
    <a:srgbClr val="FFCC00"/>
    <a:srgbClr val="00FFCC"/>
    <a:srgbClr val="FFFFCC"/>
    <a:srgbClr val="FFFF99"/>
    <a:srgbClr val="00FF00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828" autoAdjust="0"/>
    <p:restoredTop sz="94613" autoAdjust="0"/>
  </p:normalViewPr>
  <p:slideViewPr>
    <p:cSldViewPr>
      <p:cViewPr>
        <p:scale>
          <a:sx n="66" d="100"/>
          <a:sy n="66" d="100"/>
        </p:scale>
        <p:origin x="-1242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/>
            </a:lvl1pPr>
          </a:lstStyle>
          <a:p>
            <a:endParaRPr lang="cs-CZ"/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3375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endParaRPr lang="cs-CZ"/>
          </a:p>
        </p:txBody>
      </p:sp>
      <p:sp>
        <p:nvSpPr>
          <p:cNvPr id="137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7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31838" y="4560888"/>
            <a:ext cx="5851525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37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/>
            </a:lvl1pPr>
          </a:lstStyle>
          <a:p>
            <a:endParaRPr lang="cs-CZ"/>
          </a:p>
        </p:txBody>
      </p:sp>
      <p:sp>
        <p:nvSpPr>
          <p:cNvPr id="137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fld id="{8DB2C3EE-E620-4878-AFDF-4F8BBB094C67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B7571BA-E205-4ABC-AE05-3F023C2DD3E5}" type="slidenum">
              <a:rPr lang="cs-CZ"/>
              <a:pPr/>
              <a:t>2</a:t>
            </a:fld>
            <a:endParaRPr lang="cs-CZ"/>
          </a:p>
        </p:txBody>
      </p:sp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5883865-2328-45F2-AA66-0F45985145BC}" type="slidenum">
              <a:rPr lang="cs-CZ"/>
              <a:pPr/>
              <a:t>3</a:t>
            </a:fld>
            <a:endParaRPr lang="cs-CZ"/>
          </a:p>
        </p:txBody>
      </p:sp>
      <p:sp>
        <p:nvSpPr>
          <p:cNvPr id="90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7558B18-0CE7-4E6A-ABE4-C84A318BFBD0}" type="slidenum">
              <a:rPr lang="cs-CZ"/>
              <a:pPr/>
              <a:t>4</a:t>
            </a:fld>
            <a:endParaRPr lang="cs-CZ"/>
          </a:p>
        </p:txBody>
      </p:sp>
      <p:sp>
        <p:nvSpPr>
          <p:cNvPr id="102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8E72FF3-E24D-4E5A-8D4E-470E4A7DD669}" type="slidenum">
              <a:rPr lang="cs-CZ"/>
              <a:pPr/>
              <a:t>5</a:t>
            </a:fld>
            <a:endParaRPr lang="cs-CZ"/>
          </a:p>
        </p:txBody>
      </p:sp>
      <p:sp>
        <p:nvSpPr>
          <p:cNvPr id="103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A903EE2-062A-43D5-95B6-846600C03717}" type="slidenum">
              <a:rPr lang="cs-CZ"/>
              <a:pPr/>
              <a:t>6</a:t>
            </a:fld>
            <a:endParaRPr lang="cs-CZ"/>
          </a:p>
        </p:txBody>
      </p:sp>
      <p:sp>
        <p:nvSpPr>
          <p:cNvPr id="1044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DE22C26-CA5C-44FD-B08A-5C8BF80E177B}" type="slidenum">
              <a:rPr lang="cs-CZ"/>
              <a:pPr/>
              <a:t>7</a:t>
            </a:fld>
            <a:endParaRPr lang="cs-CZ"/>
          </a:p>
        </p:txBody>
      </p:sp>
      <p:sp>
        <p:nvSpPr>
          <p:cNvPr id="108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75C3FA-BAD2-4C86-B21B-21D20BFC4EF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5F65DC-AB95-488B-8706-A8A3E4A3B64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D47163-D4D6-4634-AA62-05154707CEB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286DBB-68F2-4414-BDDE-9AEB5B9C9FB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3B3345-18E1-4A3C-9AA3-A1A907D0BF3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BAF174-9190-4821-85F5-BEF7FEBDB3E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FD1F00-754D-4690-B7A2-1B961C44A7C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A1B989-69D6-41D4-9EE7-01EF314EFC0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49E873-02DA-4B08-B50B-9784F77332B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F9A706-8352-42B0-8B9F-02D43B68149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0C0831-E71B-4607-9EC9-23B976770FE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C584901-8D5B-43CF-A9B6-E4757712FAC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Nadpis, 1 velký a 2 malé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96DF282-26CD-4658-A8D0-894CFBC1F09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FA92F93E-E7FC-4F50-A359-5754E156A75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Nadpis, klipart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klipart 2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B94445B-FF1E-4559-A2E3-2DF461EBED5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Nadpis a 4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8C4671C-5951-4317-A4F6-6986D42A5A0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B7D7B6B0-7CBA-4AE3-A610-8EB44C4AA753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08" name="Group 40"/>
          <p:cNvGraphicFramePr>
            <a:graphicFrameLocks noGrp="1"/>
          </p:cNvGraphicFramePr>
          <p:nvPr>
            <p:ph/>
          </p:nvPr>
        </p:nvGraphicFramePr>
        <p:xfrm>
          <a:off x="468313" y="1268413"/>
          <a:ext cx="8229600" cy="4170683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VY_32_INOVACE_CH_1_BAR_12_OBECNACHEMIE _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Ivan Bartoš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Chemické reakce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25. 4. 2012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302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Tento materiál objasňuje srozumitelnou formou princip, rozdělení a znázorňování chemických reakcí. Grafická názornost se podílí na inovativnost i podání látky  spolu s  jednoduchostí grafických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prvků.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2216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Prezentace je určena jako výklad do hodiny i jako materiál k 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Možnosti využití: promítání, práce jednotlivců nebo dvojic u PC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24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7444" name="Picture 46" descr="logo_pruh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  <a:cs typeface="Arial" charset="0"/>
              </a:rPr>
              <a:t>DIGITÁLNÍ UČEBNÍ MATERIÁL</a:t>
            </a:r>
          </a:p>
        </p:txBody>
      </p:sp>
      <p:pic>
        <p:nvPicPr>
          <p:cNvPr id="174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3713" y="5229225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885238" cy="1155700"/>
          </a:xfrm>
        </p:spPr>
        <p:txBody>
          <a:bodyPr/>
          <a:lstStyle/>
          <a:p>
            <a:r>
              <a:rPr lang="cs-CZ" b="1" dirty="0">
                <a:solidFill>
                  <a:srgbClr val="333300"/>
                </a:solidFill>
              </a:rPr>
              <a:t>CHEMICKÁ REAKCE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990600"/>
            <a:ext cx="8896350" cy="4135438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sz="2400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000" dirty="0"/>
              <a:t>– děj, při kterém dochází ke </a:t>
            </a:r>
            <a:r>
              <a:rPr lang="cs-CZ" sz="2000" dirty="0" smtClean="0"/>
              <a:t>změně původních látek </a:t>
            </a:r>
            <a:r>
              <a:rPr lang="cs-CZ" sz="2000" dirty="0"/>
              <a:t>a nově se tvoří látky </a:t>
            </a:r>
            <a:r>
              <a:rPr lang="cs-CZ" sz="2000" dirty="0" smtClean="0"/>
              <a:t>odlišné</a:t>
            </a:r>
            <a:endParaRPr lang="cs-CZ" sz="2000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000" dirty="0" smtClean="0"/>
              <a:t>– </a:t>
            </a:r>
            <a:r>
              <a:rPr lang="cs-CZ" sz="2000" dirty="0"/>
              <a:t>změna, při které </a:t>
            </a:r>
            <a:r>
              <a:rPr lang="cs-CZ" sz="2000" u="sng" dirty="0"/>
              <a:t>vznikají, zanikají nebo se přesunují chemické vazby</a:t>
            </a:r>
            <a:r>
              <a:rPr lang="cs-CZ" sz="2000" dirty="0"/>
              <a:t/>
            </a:r>
            <a:br>
              <a:rPr lang="cs-CZ" sz="2000" dirty="0"/>
            </a:br>
            <a:endParaRPr lang="cs-CZ" sz="2000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sz="2000" dirty="0"/>
          </a:p>
          <a:p>
            <a:pPr>
              <a:lnSpc>
                <a:spcPct val="90000"/>
              </a:lnSpc>
            </a:pPr>
            <a:endParaRPr lang="cs-CZ" sz="1800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sz="1800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sz="1800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sz="1800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571480"/>
            <a:ext cx="8599518" cy="584220"/>
          </a:xfrm>
        </p:spPr>
        <p:txBody>
          <a:bodyPr/>
          <a:lstStyle/>
          <a:p>
            <a:r>
              <a:rPr lang="cs-CZ" b="1" dirty="0" err="1" smtClean="0">
                <a:solidFill>
                  <a:srgbClr val="333300"/>
                </a:solidFill>
              </a:rPr>
              <a:t>Schema</a:t>
            </a:r>
            <a:r>
              <a:rPr lang="cs-CZ" b="1" dirty="0" smtClean="0">
                <a:solidFill>
                  <a:srgbClr val="333300"/>
                </a:solidFill>
              </a:rPr>
              <a:t> reakčního mechanismu</a:t>
            </a:r>
            <a:br>
              <a:rPr lang="cs-CZ" b="1" dirty="0" smtClean="0">
                <a:solidFill>
                  <a:srgbClr val="333300"/>
                </a:solidFill>
              </a:rPr>
            </a:b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7650" y="1052513"/>
            <a:ext cx="8896350" cy="4135437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endParaRPr lang="cs-CZ" sz="2000" dirty="0"/>
          </a:p>
          <a:p>
            <a:pPr>
              <a:buFont typeface="Wingdings" pitchFamily="2" charset="2"/>
              <a:buNone/>
            </a:pPr>
            <a:r>
              <a:rPr lang="cs-CZ" sz="2000" dirty="0"/>
              <a:t>                                           </a:t>
            </a:r>
            <a:r>
              <a:rPr lang="cs-CZ" sz="1800" dirty="0"/>
              <a:t>Reakční mechanismus</a:t>
            </a:r>
          </a:p>
          <a:p>
            <a:pPr>
              <a:buFont typeface="Wingdings" pitchFamily="2" charset="2"/>
              <a:buNone/>
            </a:pPr>
            <a:r>
              <a:rPr lang="cs-CZ" sz="2000" dirty="0"/>
              <a:t>VÝCHOZÍ LÁTKY                                                         REAKČNÍ  PRODUKTY</a:t>
            </a:r>
          </a:p>
          <a:p>
            <a:pPr>
              <a:buFont typeface="Wingdings" pitchFamily="2" charset="2"/>
              <a:buNone/>
            </a:pPr>
            <a:r>
              <a:rPr lang="cs-CZ" sz="2000" dirty="0"/>
              <a:t>                                          </a:t>
            </a:r>
            <a:r>
              <a:rPr lang="cs-CZ" sz="1800" i="1" dirty="0"/>
              <a:t>Chemická reakce</a:t>
            </a:r>
            <a:r>
              <a:rPr lang="cs-CZ" sz="2000" dirty="0"/>
              <a:t>         </a:t>
            </a:r>
          </a:p>
          <a:p>
            <a:pPr>
              <a:buFont typeface="Wingdings" pitchFamily="2" charset="2"/>
              <a:buNone/>
            </a:pPr>
            <a:r>
              <a:rPr lang="cs-CZ" sz="2000" dirty="0"/>
              <a:t>                                 </a:t>
            </a:r>
          </a:p>
          <a:p>
            <a:pPr>
              <a:buFont typeface="Wingdings" pitchFamily="2" charset="2"/>
              <a:buNone/>
            </a:pPr>
            <a:r>
              <a:rPr lang="cs-CZ" sz="2000" dirty="0"/>
              <a:t>                                </a:t>
            </a:r>
            <a:r>
              <a:rPr lang="cs-CZ" sz="2000" dirty="0" smtClean="0"/>
              <a:t>Přebudování </a:t>
            </a:r>
            <a:r>
              <a:rPr lang="cs-CZ" sz="1800" dirty="0" smtClean="0"/>
              <a:t>chemických </a:t>
            </a:r>
            <a:r>
              <a:rPr lang="cs-CZ" sz="1800" dirty="0"/>
              <a:t>vazeb</a:t>
            </a:r>
            <a:r>
              <a:rPr lang="cs-CZ" sz="1800" dirty="0">
                <a:sym typeface="Symbol" pitchFamily="18" charset="2"/>
              </a:rPr>
              <a:t>  </a:t>
            </a:r>
            <a:endParaRPr lang="cs-CZ" sz="1800" dirty="0"/>
          </a:p>
          <a:p>
            <a:pPr>
              <a:buFont typeface="Wingdings" pitchFamily="2" charset="2"/>
              <a:buNone/>
            </a:pPr>
            <a:r>
              <a:rPr lang="cs-CZ" sz="1800" dirty="0"/>
              <a:t>                              </a:t>
            </a:r>
          </a:p>
          <a:p>
            <a:pPr>
              <a:buFont typeface="Wingdings" pitchFamily="2" charset="2"/>
              <a:buNone/>
            </a:pPr>
            <a:r>
              <a:rPr lang="cs-CZ" sz="1800" dirty="0"/>
              <a:t>                                           Změna obsahu energie</a:t>
            </a:r>
            <a:r>
              <a:rPr lang="cs-CZ" sz="2000" dirty="0"/>
              <a:t>                                                          </a:t>
            </a:r>
          </a:p>
        </p:txBody>
      </p:sp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357158" y="1428736"/>
            <a:ext cx="8610600" cy="779462"/>
            <a:chOff x="113" y="1752"/>
            <a:chExt cx="5424" cy="491"/>
          </a:xfrm>
        </p:grpSpPr>
        <p:sp>
          <p:nvSpPr>
            <p:cNvPr id="21508" name="Line 4"/>
            <p:cNvSpPr>
              <a:spLocks noChangeShapeType="1"/>
            </p:cNvSpPr>
            <p:nvPr/>
          </p:nvSpPr>
          <p:spPr bwMode="auto">
            <a:xfrm>
              <a:off x="1672" y="2139"/>
              <a:ext cx="1968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 wrap="none"/>
            <a:lstStyle/>
            <a:p>
              <a:endParaRPr lang="cs-CZ"/>
            </a:p>
          </p:txBody>
        </p:sp>
        <p:sp>
          <p:nvSpPr>
            <p:cNvPr id="21510" name="Rectangle 6"/>
            <p:cNvSpPr>
              <a:spLocks noChangeArrowheads="1"/>
            </p:cNvSpPr>
            <p:nvPr/>
          </p:nvSpPr>
          <p:spPr bwMode="auto">
            <a:xfrm>
              <a:off x="113" y="2003"/>
              <a:ext cx="1440" cy="240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1511" name="Rectangle 7"/>
            <p:cNvSpPr>
              <a:spLocks noChangeArrowheads="1"/>
            </p:cNvSpPr>
            <p:nvPr/>
          </p:nvSpPr>
          <p:spPr bwMode="auto">
            <a:xfrm>
              <a:off x="3713" y="2003"/>
              <a:ext cx="1824" cy="240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grpSp>
          <p:nvGrpSpPr>
            <p:cNvPr id="3" name="Group 24"/>
            <p:cNvGrpSpPr>
              <a:grpSpLocks/>
            </p:cNvGrpSpPr>
            <p:nvPr/>
          </p:nvGrpSpPr>
          <p:grpSpPr bwMode="auto">
            <a:xfrm>
              <a:off x="1882" y="1752"/>
              <a:ext cx="1584" cy="344"/>
              <a:chOff x="1882" y="1776"/>
              <a:chExt cx="1584" cy="344"/>
            </a:xfrm>
          </p:grpSpPr>
          <p:sp>
            <p:nvSpPr>
              <p:cNvPr id="21509" name="Rectangle 5"/>
              <p:cNvSpPr>
                <a:spLocks noChangeArrowheads="1"/>
              </p:cNvSpPr>
              <p:nvPr/>
            </p:nvSpPr>
            <p:spPr bwMode="auto">
              <a:xfrm>
                <a:off x="1882" y="1776"/>
                <a:ext cx="1584" cy="240"/>
              </a:xfrm>
              <a:prstGeom prst="rect">
                <a:avLst/>
              </a:prstGeom>
              <a:noFill/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1512" name="Line 8"/>
              <p:cNvSpPr>
                <a:spLocks noChangeShapeType="1"/>
              </p:cNvSpPr>
              <p:nvPr/>
            </p:nvSpPr>
            <p:spPr bwMode="auto">
              <a:xfrm>
                <a:off x="2472" y="2024"/>
                <a:ext cx="0" cy="96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endParaRPr lang="cs-CZ"/>
              </a:p>
            </p:txBody>
          </p:sp>
        </p:grpSp>
      </p:grpSp>
      <p:grpSp>
        <p:nvGrpSpPr>
          <p:cNvPr id="4" name="Group 26"/>
          <p:cNvGrpSpPr>
            <a:grpSpLocks/>
          </p:cNvGrpSpPr>
          <p:nvPr/>
        </p:nvGrpSpPr>
        <p:grpSpPr bwMode="auto">
          <a:xfrm>
            <a:off x="1403350" y="2636838"/>
            <a:ext cx="5089525" cy="1608137"/>
            <a:chOff x="744" y="2236"/>
            <a:chExt cx="3206" cy="1013"/>
          </a:xfrm>
        </p:grpSpPr>
        <p:sp>
          <p:nvSpPr>
            <p:cNvPr id="21519" name="Line 15"/>
            <p:cNvSpPr>
              <a:spLocks noChangeShapeType="1"/>
            </p:cNvSpPr>
            <p:nvPr/>
          </p:nvSpPr>
          <p:spPr bwMode="auto">
            <a:xfrm>
              <a:off x="2992" y="3249"/>
              <a:ext cx="912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endParaRPr lang="cs-CZ"/>
            </a:p>
          </p:txBody>
        </p:sp>
        <p:sp>
          <p:nvSpPr>
            <p:cNvPr id="21520" name="Line 16"/>
            <p:cNvSpPr>
              <a:spLocks noChangeShapeType="1"/>
            </p:cNvSpPr>
            <p:nvPr/>
          </p:nvSpPr>
          <p:spPr bwMode="auto">
            <a:xfrm flipV="1">
              <a:off x="3935" y="2236"/>
              <a:ext cx="0" cy="1008"/>
            </a:xfrm>
            <a:prstGeom prst="line">
              <a:avLst/>
            </a:prstGeom>
            <a:noFill/>
            <a:ln w="3810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 wrap="none"/>
            <a:lstStyle/>
            <a:p>
              <a:endParaRPr lang="cs-CZ"/>
            </a:p>
          </p:txBody>
        </p:sp>
        <p:sp>
          <p:nvSpPr>
            <p:cNvPr id="21521" name="Line 17"/>
            <p:cNvSpPr>
              <a:spLocks noChangeShapeType="1"/>
            </p:cNvSpPr>
            <p:nvPr/>
          </p:nvSpPr>
          <p:spPr bwMode="auto">
            <a:xfrm>
              <a:off x="3374" y="2825"/>
              <a:ext cx="57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endParaRPr lang="cs-CZ"/>
            </a:p>
          </p:txBody>
        </p:sp>
        <p:sp>
          <p:nvSpPr>
            <p:cNvPr id="21523" name="Line 19"/>
            <p:cNvSpPr>
              <a:spLocks noChangeShapeType="1"/>
            </p:cNvSpPr>
            <p:nvPr/>
          </p:nvSpPr>
          <p:spPr bwMode="auto">
            <a:xfrm>
              <a:off x="744" y="2281"/>
              <a:ext cx="0" cy="960"/>
            </a:xfrm>
            <a:prstGeom prst="line">
              <a:avLst/>
            </a:prstGeom>
            <a:noFill/>
            <a:ln w="381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endParaRPr lang="cs-CZ"/>
            </a:p>
          </p:txBody>
        </p:sp>
        <p:sp>
          <p:nvSpPr>
            <p:cNvPr id="21524" name="Line 20"/>
            <p:cNvSpPr>
              <a:spLocks noChangeShapeType="1"/>
            </p:cNvSpPr>
            <p:nvPr/>
          </p:nvSpPr>
          <p:spPr bwMode="auto">
            <a:xfrm>
              <a:off x="793" y="3249"/>
              <a:ext cx="864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endParaRPr lang="cs-CZ"/>
            </a:p>
          </p:txBody>
        </p:sp>
        <p:sp>
          <p:nvSpPr>
            <p:cNvPr id="21525" name="Line 21"/>
            <p:cNvSpPr>
              <a:spLocks noChangeShapeType="1"/>
            </p:cNvSpPr>
            <p:nvPr/>
          </p:nvSpPr>
          <p:spPr bwMode="auto">
            <a:xfrm>
              <a:off x="747" y="2840"/>
              <a:ext cx="576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endParaRPr lang="cs-CZ"/>
            </a:p>
          </p:txBody>
        </p:sp>
      </p:grpSp>
      <p:sp>
        <p:nvSpPr>
          <p:cNvPr id="21527" name="Rectangle 23"/>
          <p:cNvSpPr>
            <a:spLocks noChangeArrowheads="1"/>
          </p:cNvSpPr>
          <p:nvPr/>
        </p:nvSpPr>
        <p:spPr bwMode="auto">
          <a:xfrm>
            <a:off x="0" y="4797425"/>
            <a:ext cx="9144000" cy="590931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717550" lvl="4">
              <a:lnSpc>
                <a:spcPct val="90000"/>
              </a:lnSpc>
              <a:spcBef>
                <a:spcPct val="20000"/>
              </a:spcBef>
              <a:buSzPct val="75000"/>
              <a:buFont typeface="Wingdings" pitchFamily="2" charset="2"/>
              <a:buNone/>
              <a:tabLst>
                <a:tab pos="88900" algn="l"/>
                <a:tab pos="901700" algn="l"/>
              </a:tabLst>
            </a:pPr>
            <a:r>
              <a:rPr lang="cs-CZ" dirty="0"/>
              <a:t>Jednotlivé změny </a:t>
            </a:r>
            <a:r>
              <a:rPr lang="cs-CZ" dirty="0" smtClean="0"/>
              <a:t>jsou </a:t>
            </a:r>
            <a:r>
              <a:rPr lang="cs-CZ" dirty="0"/>
              <a:t>spojeny se spotřebováváním  nebo uvolňováním </a:t>
            </a:r>
            <a:r>
              <a:rPr lang="cs-CZ" dirty="0" smtClean="0"/>
              <a:t>energie</a:t>
            </a:r>
            <a:endParaRPr lang="cs-CZ" dirty="0"/>
          </a:p>
        </p:txBody>
      </p:sp>
      <p:sp>
        <p:nvSpPr>
          <p:cNvPr id="21531" name="Rectangle 27"/>
          <p:cNvSpPr>
            <a:spLocks noChangeArrowheads="1"/>
          </p:cNvSpPr>
          <p:nvPr/>
        </p:nvSpPr>
        <p:spPr bwMode="auto">
          <a:xfrm>
            <a:off x="755650" y="5546725"/>
            <a:ext cx="7703776" cy="1200329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>
            <a:spAutoFit/>
          </a:bodyPr>
          <a:lstStyle/>
          <a:p>
            <a:r>
              <a:rPr lang="cs-CZ" b="1" i="1" dirty="0"/>
              <a:t>Termodynamika (TD)</a:t>
            </a:r>
            <a:r>
              <a:rPr lang="cs-CZ" i="1" dirty="0"/>
              <a:t>– zkoumá možnost průběhu chemických reakcí </a:t>
            </a:r>
          </a:p>
          <a:p>
            <a:r>
              <a:rPr lang="cs-CZ" i="1" dirty="0"/>
              <a:t>                                       z energetického hlediska</a:t>
            </a:r>
            <a:r>
              <a:rPr lang="cs-CZ" b="1" i="1" dirty="0"/>
              <a:t> </a:t>
            </a:r>
          </a:p>
          <a:p>
            <a:r>
              <a:rPr lang="cs-CZ" b="1" i="1" dirty="0"/>
              <a:t>Reakční kinetika - </a:t>
            </a:r>
            <a:r>
              <a:rPr lang="cs-CZ" i="1" dirty="0"/>
              <a:t>studuje rychlosti těch chemických reakcí, </a:t>
            </a:r>
          </a:p>
          <a:p>
            <a:r>
              <a:rPr lang="cs-CZ" i="1" dirty="0"/>
              <a:t>                           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8885238" cy="1155700"/>
          </a:xfrm>
        </p:spPr>
        <p:txBody>
          <a:bodyPr/>
          <a:lstStyle/>
          <a:p>
            <a:r>
              <a:rPr lang="cs-CZ" b="1" dirty="0">
                <a:solidFill>
                  <a:srgbClr val="333300"/>
                </a:solidFill>
              </a:rPr>
              <a:t>CHEMICKÉ </a:t>
            </a:r>
            <a:r>
              <a:rPr lang="cs-CZ" b="1" dirty="0" smtClean="0">
                <a:solidFill>
                  <a:srgbClr val="333300"/>
                </a:solidFill>
              </a:rPr>
              <a:t>rovnice</a:t>
            </a:r>
            <a:endParaRPr lang="cs-CZ" b="1" dirty="0">
              <a:solidFill>
                <a:srgbClr val="333300"/>
              </a:solidFill>
            </a:endParaRPr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247650" y="1524000"/>
            <a:ext cx="8896350" cy="4135438"/>
          </a:xfrm>
          <a:noFill/>
          <a:ln/>
        </p:spPr>
        <p:txBody>
          <a:bodyPr/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cs-CZ" sz="2000" b="1" dirty="0">
                <a:solidFill>
                  <a:srgbClr val="002060"/>
                </a:solidFill>
              </a:rPr>
              <a:t>Formální znázornění chemického děje</a:t>
            </a:r>
          </a:p>
          <a:p>
            <a:pPr>
              <a:lnSpc>
                <a:spcPct val="9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cs-CZ" sz="2000" dirty="0"/>
              <a:t>   -  Průběh chemické reakce se znázorňuje </a:t>
            </a:r>
            <a:r>
              <a:rPr lang="cs-CZ" sz="2000" b="1" dirty="0"/>
              <a:t>chemickou rovnicí</a:t>
            </a:r>
            <a:r>
              <a:rPr lang="cs-CZ" sz="2000" dirty="0"/>
              <a:t> </a:t>
            </a:r>
          </a:p>
          <a:p>
            <a:pPr>
              <a:lnSpc>
                <a:spcPct val="9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cs-CZ" sz="2000" dirty="0"/>
              <a:t> Chemická rovnice – </a:t>
            </a:r>
            <a:r>
              <a:rPr lang="cs-CZ" sz="2000" dirty="0" smtClean="0"/>
              <a:t>nutné znázornit stechiometrii reakce</a:t>
            </a:r>
            <a:endParaRPr lang="cs-CZ" sz="2000" dirty="0"/>
          </a:p>
          <a:p>
            <a:pPr>
              <a:lnSpc>
                <a:spcPct val="9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cs-CZ" sz="2000" dirty="0"/>
              <a:t>                               </a:t>
            </a:r>
          </a:p>
          <a:p>
            <a:pPr>
              <a:lnSpc>
                <a:spcPct val="9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cs-CZ" sz="2000" dirty="0"/>
              <a:t>Vyčíslení chemické rovnice - </a:t>
            </a:r>
            <a:r>
              <a:rPr lang="cs-CZ" sz="2000" dirty="0" smtClean="0"/>
              <a:t>počet </a:t>
            </a:r>
            <a:r>
              <a:rPr lang="cs-CZ" sz="2000" dirty="0"/>
              <a:t>atomů do reakce </a:t>
            </a:r>
            <a:r>
              <a:rPr lang="cs-CZ" sz="2000" dirty="0" smtClean="0"/>
              <a:t>=počet </a:t>
            </a:r>
            <a:r>
              <a:rPr lang="cs-CZ" sz="2000" dirty="0"/>
              <a:t>atomů z reakce vystupujících)</a:t>
            </a:r>
          </a:p>
          <a:p>
            <a:pPr>
              <a:lnSpc>
                <a:spcPct val="9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cs-CZ" sz="2000" dirty="0" smtClean="0"/>
              <a:t> - součet </a:t>
            </a:r>
            <a:r>
              <a:rPr lang="cs-CZ" sz="2000" dirty="0"/>
              <a:t>nábojů produktů a reaktantů musí být </a:t>
            </a:r>
            <a:r>
              <a:rPr lang="cs-CZ" sz="2000" dirty="0" smtClean="0"/>
              <a:t>shodný</a:t>
            </a:r>
            <a:endParaRPr lang="cs-CZ" sz="2000" dirty="0"/>
          </a:p>
          <a:p>
            <a:pPr>
              <a:lnSpc>
                <a:spcPct val="9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cs-CZ" sz="2000" dirty="0" err="1"/>
              <a:t>Př</a:t>
            </a:r>
            <a:r>
              <a:rPr lang="cs-CZ" sz="2000" dirty="0"/>
              <a:t>: 1) PbO</a:t>
            </a:r>
            <a:r>
              <a:rPr lang="cs-CZ" sz="2000" baseline="-25000" dirty="0"/>
              <a:t>2</a:t>
            </a:r>
            <a:r>
              <a:rPr lang="cs-CZ" sz="2000" dirty="0"/>
              <a:t> + 4HCl       PbCl</a:t>
            </a:r>
            <a:r>
              <a:rPr lang="cs-CZ" sz="2000" baseline="-25000" dirty="0"/>
              <a:t>2</a:t>
            </a:r>
            <a:r>
              <a:rPr lang="cs-CZ" sz="2000" dirty="0"/>
              <a:t> + Cl</a:t>
            </a:r>
            <a:r>
              <a:rPr lang="cs-CZ" sz="2000" baseline="-25000" dirty="0"/>
              <a:t>2</a:t>
            </a:r>
            <a:r>
              <a:rPr lang="cs-CZ" sz="2000" dirty="0"/>
              <a:t> + 2H</a:t>
            </a:r>
            <a:r>
              <a:rPr lang="cs-CZ" sz="2000" baseline="-25000" dirty="0"/>
              <a:t>2</a:t>
            </a:r>
            <a:r>
              <a:rPr lang="cs-CZ" sz="2000" dirty="0"/>
              <a:t>O  </a:t>
            </a:r>
          </a:p>
          <a:p>
            <a:pPr>
              <a:lnSpc>
                <a:spcPct val="9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cs-CZ" sz="2000" dirty="0"/>
              <a:t>bilance atomů: </a:t>
            </a:r>
            <a:r>
              <a:rPr lang="cs-CZ" sz="2000" dirty="0" err="1"/>
              <a:t>Pb</a:t>
            </a:r>
            <a:r>
              <a:rPr lang="cs-CZ" sz="2000" dirty="0"/>
              <a:t> = </a:t>
            </a:r>
            <a:r>
              <a:rPr lang="cs-CZ" sz="2000" dirty="0" err="1"/>
              <a:t>Pb</a:t>
            </a:r>
            <a:endParaRPr lang="cs-CZ" sz="2000" dirty="0"/>
          </a:p>
          <a:p>
            <a:pPr>
              <a:lnSpc>
                <a:spcPct val="9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cs-CZ" sz="2000" dirty="0"/>
              <a:t>                        2O = </a:t>
            </a:r>
            <a:r>
              <a:rPr lang="cs-CZ" sz="2000" dirty="0" err="1"/>
              <a:t>2O</a:t>
            </a:r>
            <a:endParaRPr lang="cs-CZ" sz="2000" dirty="0"/>
          </a:p>
          <a:p>
            <a:pPr>
              <a:lnSpc>
                <a:spcPct val="9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cs-CZ" sz="2000" dirty="0"/>
              <a:t>                       4H = </a:t>
            </a:r>
            <a:r>
              <a:rPr lang="cs-CZ" sz="2000" dirty="0" err="1"/>
              <a:t>4H</a:t>
            </a:r>
            <a:endParaRPr lang="cs-CZ" sz="2000" dirty="0"/>
          </a:p>
          <a:p>
            <a:pPr>
              <a:lnSpc>
                <a:spcPct val="9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cs-CZ" sz="2000" dirty="0"/>
              <a:t>                       4Cl = 2Cl + </a:t>
            </a:r>
            <a:r>
              <a:rPr lang="cs-CZ" sz="2000" dirty="0" err="1"/>
              <a:t>2Cl</a:t>
            </a:r>
            <a:endParaRPr lang="cs-CZ" sz="2000" dirty="0"/>
          </a:p>
          <a:p>
            <a:pPr>
              <a:lnSpc>
                <a:spcPct val="9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cs-CZ" sz="2000" dirty="0"/>
              <a:t>     </a:t>
            </a:r>
            <a:endParaRPr lang="cs-CZ" sz="1800" dirty="0"/>
          </a:p>
        </p:txBody>
      </p:sp>
      <p:sp>
        <p:nvSpPr>
          <p:cNvPr id="8200" name="Line 8"/>
          <p:cNvSpPr>
            <a:spLocks noChangeShapeType="1"/>
          </p:cNvSpPr>
          <p:nvPr/>
        </p:nvSpPr>
        <p:spPr bwMode="auto">
          <a:xfrm>
            <a:off x="2362200" y="4800600"/>
            <a:ext cx="304800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 wrap="none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81000"/>
            <a:ext cx="8885238" cy="1155700"/>
          </a:xfrm>
        </p:spPr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Příklad CHEMICKÉ rovnice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7650" y="1524000"/>
            <a:ext cx="8896350" cy="4135438"/>
          </a:xfrm>
        </p:spPr>
        <p:txBody>
          <a:bodyPr/>
          <a:lstStyle/>
          <a:p>
            <a:pPr marL="609600" indent="-609600">
              <a:lnSpc>
                <a:spcPct val="9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cs-CZ" sz="2000" dirty="0" err="1"/>
              <a:t>Př</a:t>
            </a:r>
            <a:r>
              <a:rPr lang="cs-CZ" sz="2000" dirty="0"/>
              <a:t>: 2) 2Cr</a:t>
            </a:r>
            <a:r>
              <a:rPr lang="cs-CZ" sz="2000" baseline="30000" dirty="0"/>
              <a:t>3+</a:t>
            </a:r>
            <a:r>
              <a:rPr lang="cs-CZ" sz="2000" dirty="0"/>
              <a:t>+ 3H</a:t>
            </a:r>
            <a:r>
              <a:rPr lang="cs-CZ" sz="2000" baseline="-25000" dirty="0"/>
              <a:t>2</a:t>
            </a:r>
            <a:r>
              <a:rPr lang="cs-CZ" sz="2000" dirty="0"/>
              <a:t>O</a:t>
            </a:r>
            <a:r>
              <a:rPr lang="cs-CZ" sz="2000" baseline="-25000" dirty="0"/>
              <a:t>2</a:t>
            </a:r>
            <a:r>
              <a:rPr lang="cs-CZ" sz="2000" dirty="0"/>
              <a:t> + </a:t>
            </a:r>
            <a:r>
              <a:rPr lang="cs-CZ" sz="2000" dirty="0" smtClean="0"/>
              <a:t>10OH</a:t>
            </a:r>
            <a:r>
              <a:rPr lang="cs-CZ" sz="2000" baseline="30000" dirty="0" smtClean="0"/>
              <a:t>-</a:t>
            </a:r>
            <a:r>
              <a:rPr lang="cs-CZ" sz="2000" dirty="0" smtClean="0"/>
              <a:t>       </a:t>
            </a:r>
            <a:r>
              <a:rPr lang="cs-CZ" sz="2000" dirty="0"/>
              <a:t>2CrO</a:t>
            </a:r>
            <a:r>
              <a:rPr lang="cs-CZ" sz="2000" baseline="-25000" dirty="0"/>
              <a:t>4</a:t>
            </a:r>
            <a:r>
              <a:rPr lang="cs-CZ" sz="2000" baseline="30000" dirty="0"/>
              <a:t>2-</a:t>
            </a:r>
            <a:r>
              <a:rPr lang="cs-CZ" sz="2000" dirty="0"/>
              <a:t> + 8H</a:t>
            </a:r>
            <a:r>
              <a:rPr lang="cs-CZ" sz="2000" baseline="-25000" dirty="0"/>
              <a:t>2</a:t>
            </a:r>
            <a:r>
              <a:rPr lang="cs-CZ" sz="2000" dirty="0"/>
              <a:t>O  </a:t>
            </a:r>
          </a:p>
          <a:p>
            <a:pPr marL="609600" indent="-609600">
              <a:lnSpc>
                <a:spcPct val="9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cs-CZ" sz="2000" dirty="0"/>
              <a:t>bilance atomů: 2 </a:t>
            </a:r>
            <a:r>
              <a:rPr lang="cs-CZ" sz="2000" dirty="0" err="1"/>
              <a:t>Cr</a:t>
            </a:r>
            <a:r>
              <a:rPr lang="cs-CZ" sz="2000" dirty="0"/>
              <a:t> = 2Cr </a:t>
            </a:r>
          </a:p>
          <a:p>
            <a:pPr marL="609600" indent="-609600">
              <a:lnSpc>
                <a:spcPct val="9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cs-CZ" sz="2000" dirty="0"/>
              <a:t>                        6H + 10H = 16H</a:t>
            </a:r>
          </a:p>
          <a:p>
            <a:pPr marL="609600" indent="-609600">
              <a:lnSpc>
                <a:spcPct val="9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cs-CZ" sz="2000" dirty="0"/>
              <a:t>                        6O + 10O = 8O + </a:t>
            </a:r>
            <a:r>
              <a:rPr lang="cs-CZ" sz="2000" dirty="0" err="1"/>
              <a:t>8O</a:t>
            </a:r>
            <a:r>
              <a:rPr lang="cs-CZ" sz="2000" dirty="0"/>
              <a:t> </a:t>
            </a:r>
          </a:p>
          <a:p>
            <a:pPr marL="609600" indent="-609600">
              <a:lnSpc>
                <a:spcPct val="90000"/>
              </a:lnSpc>
              <a:spcBef>
                <a:spcPct val="50000"/>
              </a:spcBef>
              <a:buFont typeface="Wingdings" pitchFamily="2" charset="2"/>
              <a:buNone/>
            </a:pPr>
            <a:endParaRPr lang="cs-CZ" sz="2000" dirty="0"/>
          </a:p>
          <a:p>
            <a:pPr marL="609600" indent="-609600">
              <a:lnSpc>
                <a:spcPct val="9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cs-CZ" sz="2000" dirty="0"/>
              <a:t>bilance  nábojů:  2*(3</a:t>
            </a:r>
            <a:r>
              <a:rPr lang="cs-CZ" sz="2000" baseline="30000" dirty="0"/>
              <a:t>+</a:t>
            </a:r>
            <a:r>
              <a:rPr lang="cs-CZ" sz="2000" dirty="0"/>
              <a:t>) + 10*(1</a:t>
            </a:r>
            <a:r>
              <a:rPr lang="cs-CZ" sz="2000" baseline="30000" dirty="0"/>
              <a:t>-</a:t>
            </a:r>
            <a:r>
              <a:rPr lang="cs-CZ" sz="2000" dirty="0"/>
              <a:t>) = 2*(2</a:t>
            </a:r>
            <a:r>
              <a:rPr lang="cs-CZ" sz="2000" baseline="30000" dirty="0"/>
              <a:t>-</a:t>
            </a:r>
            <a:r>
              <a:rPr lang="cs-CZ" sz="2000" dirty="0"/>
              <a:t>) </a:t>
            </a:r>
          </a:p>
          <a:p>
            <a:pPr marL="609600" indent="-609600">
              <a:lnSpc>
                <a:spcPct val="90000"/>
              </a:lnSpc>
              <a:spcBef>
                <a:spcPct val="50000"/>
              </a:spcBef>
              <a:buFont typeface="Wingdings" pitchFamily="2" charset="2"/>
              <a:buNone/>
            </a:pPr>
            <a:endParaRPr lang="cs-CZ" sz="2000" dirty="0"/>
          </a:p>
        </p:txBody>
      </p:sp>
      <p:sp>
        <p:nvSpPr>
          <p:cNvPr id="22532" name="Line 4"/>
          <p:cNvSpPr>
            <a:spLocks noChangeShapeType="1"/>
          </p:cNvSpPr>
          <p:nvPr/>
        </p:nvSpPr>
        <p:spPr bwMode="auto">
          <a:xfrm>
            <a:off x="3571868" y="1714488"/>
            <a:ext cx="304800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 wrap="none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>
          <a:xfrm>
            <a:off x="258763" y="152400"/>
            <a:ext cx="8885237" cy="1155700"/>
          </a:xfrm>
        </p:spPr>
        <p:txBody>
          <a:bodyPr/>
          <a:lstStyle/>
          <a:p>
            <a:r>
              <a:rPr lang="cs-CZ" b="1" dirty="0" smtClean="0">
                <a:solidFill>
                  <a:srgbClr val="33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Rozdělení </a:t>
            </a:r>
            <a:r>
              <a:rPr lang="cs-CZ" b="1" dirty="0">
                <a:solidFill>
                  <a:srgbClr val="33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chemických reakcí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7650" y="1524000"/>
            <a:ext cx="8896350" cy="4135438"/>
          </a:xfrm>
        </p:spPr>
        <p:txBody>
          <a:bodyPr/>
          <a:lstStyle/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cs-CZ" sz="2000" b="1" u="sng" dirty="0">
                <a:solidFill>
                  <a:srgbClr val="002060"/>
                </a:solidFill>
              </a:rPr>
              <a:t>1. Podle povahy procesu</a:t>
            </a:r>
            <a:r>
              <a:rPr lang="cs-CZ" sz="2000" b="1" dirty="0"/>
              <a:t>: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cs-CZ" sz="2800" dirty="0"/>
              <a:t> </a:t>
            </a:r>
            <a:r>
              <a:rPr lang="cs-CZ" sz="2400" dirty="0"/>
              <a:t>Syntéza </a:t>
            </a:r>
            <a:r>
              <a:rPr lang="cs-CZ" sz="2400" dirty="0" smtClean="0"/>
              <a:t>:      </a:t>
            </a:r>
            <a:r>
              <a:rPr lang="cs-CZ" sz="2400" dirty="0" err="1"/>
              <a:t>Fe</a:t>
            </a:r>
            <a:r>
              <a:rPr lang="cs-CZ" sz="2400" dirty="0"/>
              <a:t> + S     </a:t>
            </a:r>
            <a:r>
              <a:rPr lang="cs-CZ" sz="2400" dirty="0" err="1"/>
              <a:t>FeS</a:t>
            </a:r>
            <a:endParaRPr lang="cs-CZ" sz="2400" dirty="0"/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cs-CZ" sz="2400" dirty="0"/>
              <a:t>                        </a:t>
            </a:r>
            <a:r>
              <a:rPr lang="cs-CZ" sz="2400" dirty="0" err="1" smtClean="0"/>
              <a:t>ZnO</a:t>
            </a:r>
            <a:r>
              <a:rPr lang="cs-CZ" sz="2400" dirty="0" smtClean="0"/>
              <a:t> </a:t>
            </a:r>
            <a:r>
              <a:rPr lang="cs-CZ" sz="2400" dirty="0"/>
              <a:t>+ MoO</a:t>
            </a:r>
            <a:r>
              <a:rPr lang="cs-CZ" sz="2400" baseline="-25000" dirty="0"/>
              <a:t>3</a:t>
            </a:r>
            <a:r>
              <a:rPr lang="cs-CZ" sz="2400" dirty="0"/>
              <a:t>           ZnMoO</a:t>
            </a:r>
            <a:r>
              <a:rPr lang="cs-CZ" sz="2400" baseline="-25000" dirty="0"/>
              <a:t>4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endParaRPr lang="cs-CZ" sz="2400" dirty="0"/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cs-CZ" sz="2400" dirty="0" smtClean="0"/>
              <a:t>Analýza:      </a:t>
            </a:r>
            <a:r>
              <a:rPr lang="cs-CZ" sz="2400" dirty="0"/>
              <a:t>2HgO              2Hg + O</a:t>
            </a:r>
            <a:r>
              <a:rPr lang="cs-CZ" sz="2400" baseline="-25000" dirty="0"/>
              <a:t>2</a:t>
            </a:r>
            <a:endParaRPr lang="cs-CZ" sz="2400" dirty="0"/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cs-CZ" sz="2400" dirty="0"/>
              <a:t>                  </a:t>
            </a:r>
            <a:r>
              <a:rPr lang="cs-CZ" sz="2000" dirty="0" smtClean="0"/>
              <a:t> </a:t>
            </a:r>
            <a:r>
              <a:rPr lang="cs-CZ" sz="2000" dirty="0"/>
              <a:t>Na</a:t>
            </a:r>
            <a:r>
              <a:rPr lang="cs-CZ" sz="2000" baseline="-25000" dirty="0"/>
              <a:t>2</a:t>
            </a:r>
            <a:r>
              <a:rPr lang="cs-CZ" sz="2000" dirty="0"/>
              <a:t>SO</a:t>
            </a:r>
            <a:r>
              <a:rPr lang="cs-CZ" sz="2000" baseline="-25000" dirty="0"/>
              <a:t>3</a:t>
            </a:r>
            <a:r>
              <a:rPr lang="cs-CZ" sz="2000" dirty="0"/>
              <a:t> + 2HCl               </a:t>
            </a:r>
            <a:r>
              <a:rPr lang="cs-CZ" sz="2000" dirty="0" err="1"/>
              <a:t>NaCl</a:t>
            </a:r>
            <a:r>
              <a:rPr lang="cs-CZ" sz="2000" dirty="0"/>
              <a:t> + SO</a:t>
            </a:r>
            <a:r>
              <a:rPr lang="cs-CZ" sz="2000" baseline="-25000" dirty="0"/>
              <a:t>2</a:t>
            </a:r>
            <a:r>
              <a:rPr lang="cs-CZ" sz="2000" dirty="0"/>
              <a:t>   + H</a:t>
            </a:r>
            <a:r>
              <a:rPr lang="cs-CZ" sz="2000" baseline="-25000" dirty="0"/>
              <a:t>2</a:t>
            </a:r>
            <a:r>
              <a:rPr lang="cs-CZ" sz="2000" dirty="0"/>
              <a:t>O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endParaRPr lang="cs-CZ" sz="2400" dirty="0"/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cs-CZ" sz="2400" dirty="0"/>
              <a:t>Substituce </a:t>
            </a:r>
            <a:r>
              <a:rPr lang="cs-CZ" sz="2400" dirty="0" smtClean="0"/>
              <a:t>CuSO</a:t>
            </a:r>
            <a:r>
              <a:rPr lang="cs-CZ" sz="2400" baseline="-25000" dirty="0" smtClean="0"/>
              <a:t>4</a:t>
            </a:r>
            <a:r>
              <a:rPr lang="cs-CZ" sz="2400" dirty="0" smtClean="0"/>
              <a:t> </a:t>
            </a:r>
            <a:r>
              <a:rPr lang="cs-CZ" sz="2400" dirty="0"/>
              <a:t>+ </a:t>
            </a:r>
            <a:r>
              <a:rPr lang="cs-CZ" sz="2400" dirty="0" err="1"/>
              <a:t>Fe</a:t>
            </a:r>
            <a:r>
              <a:rPr lang="cs-CZ" sz="2400" dirty="0"/>
              <a:t>              FeSO</a:t>
            </a:r>
            <a:r>
              <a:rPr lang="cs-CZ" sz="2400" baseline="-25000" dirty="0"/>
              <a:t>4</a:t>
            </a:r>
            <a:r>
              <a:rPr lang="cs-CZ" sz="2400" dirty="0"/>
              <a:t> + </a:t>
            </a:r>
            <a:r>
              <a:rPr lang="cs-CZ" sz="2400" dirty="0" err="1"/>
              <a:t>Cu</a:t>
            </a:r>
            <a:endParaRPr lang="cs-CZ" sz="2400" dirty="0"/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endParaRPr lang="cs-CZ" sz="2400" dirty="0"/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cs-CZ" sz="2400" dirty="0"/>
              <a:t>Konverze (podvojná záměna):  </a:t>
            </a:r>
            <a:r>
              <a:rPr lang="cs-CZ" sz="2400" dirty="0" err="1"/>
              <a:t>CaS</a:t>
            </a:r>
            <a:r>
              <a:rPr lang="cs-CZ" sz="2400" dirty="0"/>
              <a:t> + Na</a:t>
            </a:r>
            <a:r>
              <a:rPr lang="cs-CZ" sz="2400" baseline="-25000" dirty="0"/>
              <a:t>2</a:t>
            </a:r>
            <a:r>
              <a:rPr lang="cs-CZ" sz="2400" dirty="0"/>
              <a:t>CO</a:t>
            </a:r>
            <a:r>
              <a:rPr lang="cs-CZ" sz="2400" baseline="-25000" dirty="0"/>
              <a:t>3        </a:t>
            </a:r>
            <a:r>
              <a:rPr lang="cs-CZ" sz="2400" dirty="0"/>
              <a:t>CaCO</a:t>
            </a:r>
            <a:r>
              <a:rPr lang="cs-CZ" sz="2400" baseline="-25000" dirty="0"/>
              <a:t>3</a:t>
            </a:r>
            <a:r>
              <a:rPr lang="cs-CZ" sz="2400" dirty="0"/>
              <a:t> + Na</a:t>
            </a:r>
            <a:r>
              <a:rPr lang="cs-CZ" sz="2400" baseline="-25000" dirty="0"/>
              <a:t>2</a:t>
            </a:r>
            <a:r>
              <a:rPr lang="cs-CZ" sz="2400" dirty="0"/>
              <a:t>S</a:t>
            </a:r>
            <a:endParaRPr lang="cs-CZ" sz="2400" baseline="-25000" dirty="0"/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endParaRPr lang="cs-CZ" sz="2400" dirty="0"/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cs-CZ" sz="2000" dirty="0"/>
              <a:t>               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endParaRPr lang="cs-CZ" sz="2000" dirty="0"/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endParaRPr lang="cs-CZ" sz="2000" dirty="0"/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endParaRPr lang="cs-CZ" sz="2000" dirty="0"/>
          </a:p>
        </p:txBody>
      </p:sp>
      <p:sp>
        <p:nvSpPr>
          <p:cNvPr id="1029" name="Line 5"/>
          <p:cNvSpPr>
            <a:spLocks noChangeShapeType="1"/>
          </p:cNvSpPr>
          <p:nvPr/>
        </p:nvSpPr>
        <p:spPr bwMode="auto">
          <a:xfrm>
            <a:off x="3143240" y="2143116"/>
            <a:ext cx="304800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 wrap="none"/>
          <a:lstStyle/>
          <a:p>
            <a:endParaRPr lang="cs-CZ"/>
          </a:p>
        </p:txBody>
      </p:sp>
      <p:sp>
        <p:nvSpPr>
          <p:cNvPr id="1030" name="Line 6"/>
          <p:cNvSpPr>
            <a:spLocks noChangeShapeType="1"/>
          </p:cNvSpPr>
          <p:nvPr/>
        </p:nvSpPr>
        <p:spPr bwMode="auto">
          <a:xfrm>
            <a:off x="3214678" y="3357562"/>
            <a:ext cx="457200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 wrap="none"/>
          <a:lstStyle/>
          <a:p>
            <a:endParaRPr lang="cs-CZ"/>
          </a:p>
        </p:txBody>
      </p:sp>
      <p:sp>
        <p:nvSpPr>
          <p:cNvPr id="1033" name="Line 9"/>
          <p:cNvSpPr>
            <a:spLocks noChangeShapeType="1"/>
          </p:cNvSpPr>
          <p:nvPr/>
        </p:nvSpPr>
        <p:spPr bwMode="auto">
          <a:xfrm>
            <a:off x="3786182" y="4572008"/>
            <a:ext cx="533400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 wrap="none"/>
          <a:lstStyle/>
          <a:p>
            <a:endParaRPr lang="cs-CZ"/>
          </a:p>
        </p:txBody>
      </p:sp>
      <p:sp>
        <p:nvSpPr>
          <p:cNvPr id="1035" name="Line 11"/>
          <p:cNvSpPr>
            <a:spLocks noChangeShapeType="1"/>
          </p:cNvSpPr>
          <p:nvPr/>
        </p:nvSpPr>
        <p:spPr bwMode="auto">
          <a:xfrm>
            <a:off x="6643702" y="5357826"/>
            <a:ext cx="304800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 wrap="none"/>
          <a:lstStyle/>
          <a:p>
            <a:endParaRPr lang="cs-CZ"/>
          </a:p>
        </p:txBody>
      </p:sp>
      <p:sp>
        <p:nvSpPr>
          <p:cNvPr id="1038" name="Line 14"/>
          <p:cNvSpPr>
            <a:spLocks noChangeShapeType="1"/>
          </p:cNvSpPr>
          <p:nvPr/>
        </p:nvSpPr>
        <p:spPr bwMode="auto">
          <a:xfrm>
            <a:off x="4286248" y="2500306"/>
            <a:ext cx="533400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 wrap="none"/>
          <a:lstStyle/>
          <a:p>
            <a:endParaRPr lang="cs-CZ"/>
          </a:p>
        </p:txBody>
      </p:sp>
      <p:sp>
        <p:nvSpPr>
          <p:cNvPr id="1039" name="Line 15"/>
          <p:cNvSpPr>
            <a:spLocks noChangeShapeType="1"/>
          </p:cNvSpPr>
          <p:nvPr/>
        </p:nvSpPr>
        <p:spPr bwMode="auto">
          <a:xfrm>
            <a:off x="3857620" y="3786190"/>
            <a:ext cx="533400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 wrap="none"/>
          <a:lstStyle/>
          <a:p>
            <a:endParaRPr lang="cs-CZ"/>
          </a:p>
        </p:txBody>
      </p:sp>
      <p:sp>
        <p:nvSpPr>
          <p:cNvPr id="1040" name="Rectangle 16"/>
          <p:cNvSpPr>
            <a:spLocks noChangeArrowheads="1"/>
          </p:cNvSpPr>
          <p:nvPr/>
        </p:nvSpPr>
        <p:spPr bwMode="auto">
          <a:xfrm>
            <a:off x="6858000" y="3657600"/>
            <a:ext cx="457200" cy="304800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609600" y="914400"/>
            <a:ext cx="8896350" cy="4135438"/>
          </a:xfrm>
        </p:spPr>
        <p:txBody>
          <a:bodyPr/>
          <a:lstStyle/>
          <a:p>
            <a:pPr lvl="2">
              <a:lnSpc>
                <a:spcPct val="90000"/>
              </a:lnSpc>
              <a:buFontTx/>
              <a:buNone/>
            </a:pPr>
            <a:r>
              <a:rPr lang="cs-CZ" sz="2000" dirty="0" smtClean="0">
                <a:solidFill>
                  <a:srgbClr val="002060"/>
                </a:solidFill>
              </a:rPr>
              <a:t>Podle </a:t>
            </a:r>
            <a:r>
              <a:rPr lang="cs-CZ" sz="2000" dirty="0">
                <a:solidFill>
                  <a:srgbClr val="002060"/>
                </a:solidFill>
              </a:rPr>
              <a:t>energie potřebné k průběhu reakce</a:t>
            </a:r>
          </a:p>
          <a:p>
            <a:pPr lvl="2">
              <a:lnSpc>
                <a:spcPct val="90000"/>
              </a:lnSpc>
              <a:buFontTx/>
              <a:buNone/>
            </a:pPr>
            <a:r>
              <a:rPr lang="cs-CZ" sz="2000" b="1" dirty="0">
                <a:solidFill>
                  <a:srgbClr val="002060"/>
                </a:solidFill>
              </a:rPr>
              <a:t> - </a:t>
            </a:r>
            <a:r>
              <a:rPr lang="cs-CZ" sz="2000" dirty="0">
                <a:solidFill>
                  <a:srgbClr val="002060"/>
                </a:solidFill>
              </a:rPr>
              <a:t>termické</a:t>
            </a:r>
          </a:p>
          <a:p>
            <a:pPr lvl="2">
              <a:lnSpc>
                <a:spcPct val="90000"/>
              </a:lnSpc>
              <a:buFontTx/>
              <a:buChar char="-"/>
            </a:pPr>
            <a:r>
              <a:rPr lang="cs-CZ" sz="2000" dirty="0"/>
              <a:t>Fotochemické</a:t>
            </a:r>
          </a:p>
          <a:p>
            <a:pPr lvl="2">
              <a:lnSpc>
                <a:spcPct val="90000"/>
              </a:lnSpc>
              <a:buFontTx/>
              <a:buChar char="-"/>
            </a:pPr>
            <a:r>
              <a:rPr lang="cs-CZ" sz="2000" dirty="0"/>
              <a:t>Elektrochemické</a:t>
            </a:r>
          </a:p>
          <a:p>
            <a:pPr lvl="2">
              <a:lnSpc>
                <a:spcPct val="90000"/>
              </a:lnSpc>
              <a:buFontTx/>
              <a:buNone/>
            </a:pPr>
            <a:endParaRPr lang="cs-CZ" sz="2000" dirty="0"/>
          </a:p>
          <a:p>
            <a:pPr lvl="2">
              <a:lnSpc>
                <a:spcPct val="90000"/>
              </a:lnSpc>
              <a:buFontTx/>
              <a:buNone/>
            </a:pPr>
            <a:r>
              <a:rPr lang="cs-CZ" sz="2000" dirty="0">
                <a:solidFill>
                  <a:srgbClr val="002060"/>
                </a:solidFill>
              </a:rPr>
              <a:t>Podle výsledného efektu</a:t>
            </a:r>
          </a:p>
          <a:p>
            <a:pPr lvl="2">
              <a:lnSpc>
                <a:spcPct val="90000"/>
              </a:lnSpc>
              <a:buFontTx/>
              <a:buChar char="-"/>
            </a:pPr>
            <a:r>
              <a:rPr lang="cs-CZ" sz="2000" dirty="0"/>
              <a:t>Neutralizační</a:t>
            </a:r>
          </a:p>
          <a:p>
            <a:pPr lvl="2">
              <a:lnSpc>
                <a:spcPct val="90000"/>
              </a:lnSpc>
              <a:buFontTx/>
              <a:buChar char="-"/>
            </a:pPr>
            <a:r>
              <a:rPr lang="cs-CZ" sz="2000" dirty="0"/>
              <a:t>Polymerizační</a:t>
            </a:r>
          </a:p>
          <a:p>
            <a:pPr lvl="2">
              <a:lnSpc>
                <a:spcPct val="90000"/>
              </a:lnSpc>
              <a:buFontTx/>
              <a:buChar char="-"/>
            </a:pPr>
            <a:r>
              <a:rPr lang="cs-CZ" sz="2000" dirty="0"/>
              <a:t>Kondenzační</a:t>
            </a:r>
          </a:p>
          <a:p>
            <a:pPr lvl="2">
              <a:lnSpc>
                <a:spcPct val="90000"/>
              </a:lnSpc>
              <a:buFontTx/>
              <a:buChar char="-"/>
            </a:pPr>
            <a:r>
              <a:rPr lang="cs-CZ" sz="2000" dirty="0"/>
              <a:t>Izomerizační</a:t>
            </a:r>
          </a:p>
          <a:p>
            <a:pPr lvl="2">
              <a:lnSpc>
                <a:spcPct val="90000"/>
              </a:lnSpc>
              <a:buFontTx/>
              <a:buChar char="-"/>
            </a:pPr>
            <a:r>
              <a:rPr lang="cs-CZ" sz="2000" dirty="0"/>
              <a:t>Rozpouštěcí</a:t>
            </a:r>
          </a:p>
          <a:p>
            <a:pPr lvl="2">
              <a:lnSpc>
                <a:spcPct val="90000"/>
              </a:lnSpc>
              <a:buFontTx/>
              <a:buChar char="-"/>
            </a:pPr>
            <a:r>
              <a:rPr lang="cs-CZ" sz="2000" dirty="0"/>
              <a:t>Srážecí</a:t>
            </a:r>
          </a:p>
          <a:p>
            <a:pPr lvl="2">
              <a:lnSpc>
                <a:spcPct val="90000"/>
              </a:lnSpc>
              <a:buFontTx/>
              <a:buChar char="-"/>
            </a:pPr>
            <a:r>
              <a:rPr lang="cs-CZ" sz="2000" dirty="0" err="1"/>
              <a:t>Komplexotvorné</a:t>
            </a:r>
            <a:endParaRPr lang="cs-CZ" sz="2000" dirty="0"/>
          </a:p>
          <a:p>
            <a:pPr lvl="2">
              <a:lnSpc>
                <a:spcPct val="90000"/>
              </a:lnSpc>
              <a:buFontTx/>
              <a:buChar char="-"/>
            </a:pPr>
            <a:endParaRPr lang="cs-CZ" sz="2000" dirty="0"/>
          </a:p>
          <a:p>
            <a:pPr lvl="2">
              <a:lnSpc>
                <a:spcPct val="90000"/>
              </a:lnSpc>
              <a:buFontTx/>
              <a:buNone/>
            </a:pPr>
            <a:endParaRPr lang="cs-CZ" sz="1800" b="1" dirty="0"/>
          </a:p>
          <a:p>
            <a:pPr lvl="2">
              <a:lnSpc>
                <a:spcPct val="90000"/>
              </a:lnSpc>
              <a:buFontTx/>
              <a:buNone/>
            </a:pPr>
            <a:endParaRPr lang="cs-CZ" sz="1800" dirty="0"/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-285784" y="0"/>
            <a:ext cx="10001320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/>
            <a:r>
              <a:rPr lang="cs-CZ" sz="2800" b="1" dirty="0" smtClean="0">
                <a:solidFill>
                  <a:srgbClr val="33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Rozdělení chemických reakcí dle dalších kritérií</a:t>
            </a:r>
            <a:endParaRPr lang="cs-CZ" sz="2800" b="1" dirty="0">
              <a:solidFill>
                <a:srgbClr val="33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777875"/>
          </a:xfrm>
          <a:solidFill>
            <a:schemeClr val="accent1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sz="4000" b="1" dirty="0" smtClean="0">
                <a:solidFill>
                  <a:srgbClr val="33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Dělení dle vazebné </a:t>
            </a:r>
            <a:r>
              <a:rPr lang="cs-CZ" sz="4000" b="1" dirty="0">
                <a:solidFill>
                  <a:srgbClr val="33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změny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196975"/>
            <a:ext cx="8964613" cy="5661025"/>
          </a:xfrm>
        </p:spPr>
        <p:txBody>
          <a:bodyPr/>
          <a:lstStyle/>
          <a:p>
            <a:pPr marL="609600" indent="-609600" algn="just">
              <a:buFontTx/>
              <a:buAutoNum type="arabicPeriod"/>
            </a:pPr>
            <a:r>
              <a:rPr lang="cs-CZ" sz="2400" b="1" dirty="0">
                <a:solidFill>
                  <a:srgbClr val="002060"/>
                </a:solidFill>
              </a:rPr>
              <a:t>Substituce</a:t>
            </a:r>
          </a:p>
          <a:p>
            <a:pPr marL="609600" indent="-609600" algn="just">
              <a:buFontTx/>
              <a:buNone/>
            </a:pPr>
            <a:r>
              <a:rPr lang="cs-CZ" sz="2400" dirty="0"/>
              <a:t>		- </a:t>
            </a:r>
            <a:r>
              <a:rPr lang="cs-CZ" sz="2400" dirty="0" smtClean="0"/>
              <a:t>vymění </a:t>
            </a:r>
            <a:r>
              <a:rPr lang="cs-CZ" sz="2400" dirty="0"/>
              <a:t>se jen funkční skupiny</a:t>
            </a:r>
          </a:p>
          <a:p>
            <a:pPr marL="609600" indent="-609600" algn="just">
              <a:buFontTx/>
              <a:buNone/>
            </a:pPr>
            <a:r>
              <a:rPr lang="cs-CZ" sz="2400" dirty="0"/>
              <a:t>	CH</a:t>
            </a:r>
            <a:r>
              <a:rPr lang="cs-CZ" sz="2400" baseline="-25000" dirty="0"/>
              <a:t>3</a:t>
            </a:r>
            <a:r>
              <a:rPr lang="cs-CZ" sz="2400" dirty="0"/>
              <a:t>CH</a:t>
            </a:r>
            <a:r>
              <a:rPr lang="cs-CZ" sz="2400" baseline="-25000" dirty="0"/>
              <a:t>2</a:t>
            </a:r>
            <a:r>
              <a:rPr lang="cs-CZ" sz="2400" dirty="0"/>
              <a:t>Cl			</a:t>
            </a:r>
            <a:r>
              <a:rPr lang="cs-CZ" sz="2400" dirty="0" smtClean="0"/>
              <a:t>CH</a:t>
            </a:r>
            <a:r>
              <a:rPr lang="cs-CZ" sz="2400" baseline="-25000" dirty="0" smtClean="0"/>
              <a:t>3</a:t>
            </a:r>
            <a:r>
              <a:rPr lang="cs-CZ" sz="2400" dirty="0" smtClean="0"/>
              <a:t>CH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OH</a:t>
            </a:r>
          </a:p>
          <a:p>
            <a:pPr marL="609600" indent="-609600" algn="just">
              <a:buFontTx/>
              <a:buNone/>
            </a:pPr>
            <a:endParaRPr lang="cs-CZ" sz="2400" dirty="0"/>
          </a:p>
          <a:p>
            <a:pPr marL="609600" indent="-609600" algn="just">
              <a:buFontTx/>
              <a:buAutoNum type="arabicPeriod" startAt="2"/>
            </a:pPr>
            <a:r>
              <a:rPr lang="cs-CZ" sz="2400" b="1" dirty="0" smtClean="0">
                <a:solidFill>
                  <a:srgbClr val="002060"/>
                </a:solidFill>
              </a:rPr>
              <a:t>Adice</a:t>
            </a:r>
          </a:p>
          <a:p>
            <a:pPr marL="609600" indent="-609600" algn="just">
              <a:buFontTx/>
              <a:buNone/>
            </a:pPr>
            <a:r>
              <a:rPr lang="cs-CZ" sz="2400" dirty="0" smtClean="0"/>
              <a:t>CH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=CH</a:t>
            </a:r>
            <a:r>
              <a:rPr lang="cs-CZ" sz="2400" baseline="-25000" dirty="0" smtClean="0"/>
              <a:t>2</a:t>
            </a:r>
            <a:r>
              <a:rPr lang="cs-CZ" sz="2400" dirty="0"/>
              <a:t>			</a:t>
            </a:r>
            <a:r>
              <a:rPr lang="cs-CZ" sz="2400" dirty="0" smtClean="0"/>
              <a:t> CH</a:t>
            </a:r>
            <a:r>
              <a:rPr lang="cs-CZ" sz="2400" baseline="-25000" dirty="0" smtClean="0"/>
              <a:t>3</a:t>
            </a:r>
            <a:r>
              <a:rPr lang="cs-CZ" sz="2400" dirty="0" smtClean="0"/>
              <a:t>CH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Cl</a:t>
            </a:r>
            <a:endParaRPr lang="cs-CZ" sz="2400" dirty="0"/>
          </a:p>
          <a:p>
            <a:pPr marL="609600" indent="-609600" algn="just">
              <a:buFontTx/>
              <a:buAutoNum type="arabicPeriod" startAt="3"/>
            </a:pPr>
            <a:r>
              <a:rPr lang="cs-CZ" sz="2400" b="1" dirty="0">
                <a:solidFill>
                  <a:srgbClr val="002060"/>
                </a:solidFill>
              </a:rPr>
              <a:t>Eliminace</a:t>
            </a:r>
          </a:p>
          <a:p>
            <a:pPr marL="609600" indent="-609600" algn="just">
              <a:buFontTx/>
              <a:buNone/>
            </a:pPr>
            <a:r>
              <a:rPr lang="cs-CZ" sz="2400" dirty="0"/>
              <a:t>		</a:t>
            </a:r>
            <a:r>
              <a:rPr lang="cs-CZ" sz="2400" dirty="0" smtClean="0"/>
              <a:t> </a:t>
            </a:r>
            <a:r>
              <a:rPr lang="cs-CZ" sz="2400" dirty="0"/>
              <a:t>dochází ke </a:t>
            </a:r>
            <a:r>
              <a:rPr lang="cs-CZ" sz="2400" dirty="0" smtClean="0"/>
              <a:t>zvýšení násobnosti vazeb</a:t>
            </a:r>
            <a:endParaRPr lang="cs-CZ" sz="2400" dirty="0"/>
          </a:p>
          <a:p>
            <a:pPr marL="609600" indent="-609600" algn="just">
              <a:buFontTx/>
              <a:buNone/>
            </a:pPr>
            <a:r>
              <a:rPr lang="cs-CZ" sz="2400" dirty="0"/>
              <a:t>	CH</a:t>
            </a:r>
            <a:r>
              <a:rPr lang="cs-CZ" sz="2400" baseline="-25000" dirty="0"/>
              <a:t>3</a:t>
            </a:r>
            <a:r>
              <a:rPr lang="cs-CZ" sz="2400" dirty="0"/>
              <a:t>CH</a:t>
            </a:r>
            <a:r>
              <a:rPr lang="cs-CZ" sz="2400" baseline="-25000" dirty="0"/>
              <a:t>2</a:t>
            </a:r>
            <a:r>
              <a:rPr lang="cs-CZ" sz="2400" dirty="0"/>
              <a:t>OH			CH</a:t>
            </a:r>
            <a:r>
              <a:rPr lang="cs-CZ" sz="2400" baseline="-25000" dirty="0"/>
              <a:t>2</a:t>
            </a:r>
            <a:r>
              <a:rPr lang="cs-CZ" sz="2400" dirty="0"/>
              <a:t>=CH</a:t>
            </a:r>
            <a:r>
              <a:rPr lang="cs-CZ" sz="2400" baseline="-25000" dirty="0"/>
              <a:t>2</a:t>
            </a:r>
          </a:p>
          <a:p>
            <a:pPr marL="609600" indent="-609600" algn="just">
              <a:buFontTx/>
              <a:buAutoNum type="arabicPeriod" startAt="4"/>
            </a:pPr>
            <a:r>
              <a:rPr lang="cs-CZ" sz="2400" b="1" dirty="0">
                <a:solidFill>
                  <a:srgbClr val="002060"/>
                </a:solidFill>
              </a:rPr>
              <a:t>Přesmyk</a:t>
            </a:r>
          </a:p>
          <a:p>
            <a:pPr marL="609600" indent="-609600" algn="just">
              <a:buFontTx/>
              <a:buNone/>
            </a:pPr>
            <a:r>
              <a:rPr lang="cs-CZ" sz="2400" dirty="0"/>
              <a:t>		</a:t>
            </a:r>
            <a:r>
              <a:rPr lang="cs-CZ" sz="2400" dirty="0" smtClean="0"/>
              <a:t>- dochází </a:t>
            </a:r>
            <a:r>
              <a:rPr lang="cs-CZ" sz="2400" dirty="0"/>
              <a:t>k přeskupování atomů v molekule</a:t>
            </a:r>
          </a:p>
        </p:txBody>
      </p:sp>
      <p:sp>
        <p:nvSpPr>
          <p:cNvPr id="6148" name="Line 4"/>
          <p:cNvSpPr>
            <a:spLocks noChangeShapeType="1"/>
          </p:cNvSpPr>
          <p:nvPr/>
        </p:nvSpPr>
        <p:spPr bwMode="auto">
          <a:xfrm>
            <a:off x="2500298" y="2500306"/>
            <a:ext cx="21605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6149" name="Line 5"/>
          <p:cNvSpPr>
            <a:spLocks noChangeShapeType="1"/>
          </p:cNvSpPr>
          <p:nvPr/>
        </p:nvSpPr>
        <p:spPr bwMode="auto">
          <a:xfrm>
            <a:off x="1571604" y="3643314"/>
            <a:ext cx="23034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6150" name="Line 6"/>
          <p:cNvSpPr>
            <a:spLocks noChangeShapeType="1"/>
          </p:cNvSpPr>
          <p:nvPr/>
        </p:nvSpPr>
        <p:spPr bwMode="auto">
          <a:xfrm>
            <a:off x="2571736" y="5000636"/>
            <a:ext cx="20161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3214678" y="2000240"/>
            <a:ext cx="758825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cs-CZ" sz="1600" dirty="0" err="1">
                <a:solidFill>
                  <a:srgbClr val="FF0000"/>
                </a:solidFill>
              </a:rPr>
              <a:t>NaOH</a:t>
            </a:r>
            <a:endParaRPr lang="cs-CZ" sz="1600" dirty="0">
              <a:solidFill>
                <a:srgbClr val="FF0000"/>
              </a:solidFill>
            </a:endParaRPr>
          </a:p>
          <a:p>
            <a:pPr algn="ctr"/>
            <a:endParaRPr lang="cs-CZ" sz="1600" dirty="0">
              <a:solidFill>
                <a:srgbClr val="FF0000"/>
              </a:solidFill>
            </a:endParaRPr>
          </a:p>
          <a:p>
            <a:pPr algn="ctr"/>
            <a:r>
              <a:rPr lang="cs-CZ" sz="1600" dirty="0">
                <a:solidFill>
                  <a:srgbClr val="FF0000"/>
                </a:solidFill>
              </a:rPr>
              <a:t>- </a:t>
            </a:r>
            <a:r>
              <a:rPr lang="cs-CZ" sz="1600" dirty="0" err="1">
                <a:solidFill>
                  <a:srgbClr val="FF0000"/>
                </a:solidFill>
              </a:rPr>
              <a:t>NaCl</a:t>
            </a:r>
            <a:endParaRPr lang="cs-CZ" sz="1600" dirty="0">
              <a:solidFill>
                <a:srgbClr val="FF0000"/>
              </a:solidFill>
            </a:endParaRP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2714612" y="3286124"/>
            <a:ext cx="5207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1600">
                <a:solidFill>
                  <a:srgbClr val="FF0000"/>
                </a:solidFill>
              </a:rPr>
              <a:t>HCl</a:t>
            </a: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3214678" y="4643446"/>
            <a:ext cx="779462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cs-CZ" sz="1600" dirty="0">
                <a:solidFill>
                  <a:srgbClr val="FF0000"/>
                </a:solidFill>
              </a:rPr>
              <a:t>H</a:t>
            </a:r>
            <a:r>
              <a:rPr lang="cs-CZ" sz="1600" baseline="-25000" dirty="0">
                <a:solidFill>
                  <a:srgbClr val="FF0000"/>
                </a:solidFill>
              </a:rPr>
              <a:t>2</a:t>
            </a:r>
            <a:r>
              <a:rPr lang="cs-CZ" sz="1600" dirty="0">
                <a:solidFill>
                  <a:srgbClr val="FF0000"/>
                </a:solidFill>
              </a:rPr>
              <a:t>SO</a:t>
            </a:r>
            <a:r>
              <a:rPr lang="cs-CZ" sz="1600" baseline="-25000" dirty="0">
                <a:solidFill>
                  <a:srgbClr val="FF0000"/>
                </a:solidFill>
              </a:rPr>
              <a:t>4</a:t>
            </a:r>
          </a:p>
          <a:p>
            <a:pPr algn="ctr"/>
            <a:endParaRPr lang="cs-CZ" sz="1600" dirty="0">
              <a:solidFill>
                <a:srgbClr val="FF0000"/>
              </a:solidFill>
            </a:endParaRPr>
          </a:p>
          <a:p>
            <a:pPr algn="ctr"/>
            <a:r>
              <a:rPr lang="cs-CZ" sz="1600" dirty="0">
                <a:solidFill>
                  <a:srgbClr val="FF0000"/>
                </a:solidFill>
              </a:rPr>
              <a:t>- H</a:t>
            </a:r>
            <a:r>
              <a:rPr lang="cs-CZ" sz="1600" baseline="-25000" dirty="0">
                <a:solidFill>
                  <a:srgbClr val="FF0000"/>
                </a:solidFill>
              </a:rPr>
              <a:t>2</a:t>
            </a:r>
            <a:r>
              <a:rPr lang="cs-CZ" sz="1600" dirty="0">
                <a:solidFill>
                  <a:srgbClr val="FF0000"/>
                </a:solidFill>
              </a:rPr>
              <a:t>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777875"/>
          </a:xfrm>
          <a:solidFill>
            <a:schemeClr val="accent1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Rozdělení dle přenášených částic</a:t>
            </a:r>
            <a:endParaRPr lang="cs-CZ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196975"/>
            <a:ext cx="8893175" cy="5661025"/>
          </a:xfrm>
        </p:spPr>
        <p:txBody>
          <a:bodyPr/>
          <a:lstStyle/>
          <a:p>
            <a:pPr marL="609600" indent="-609600" algn="just">
              <a:buFontTx/>
              <a:buAutoNum type="arabicPeriod"/>
            </a:pPr>
            <a:r>
              <a:rPr lang="cs-CZ" sz="2400" b="1" dirty="0">
                <a:solidFill>
                  <a:srgbClr val="002060"/>
                </a:solidFill>
              </a:rPr>
              <a:t>Reakce oxidačně - redukční</a:t>
            </a:r>
            <a:r>
              <a:rPr lang="cs-CZ" sz="2400" dirty="0">
                <a:solidFill>
                  <a:srgbClr val="002060"/>
                </a:solidFill>
              </a:rPr>
              <a:t> </a:t>
            </a:r>
            <a:r>
              <a:rPr lang="cs-CZ" sz="2400" i="1" dirty="0"/>
              <a:t>(redoxní)</a:t>
            </a:r>
          </a:p>
          <a:p>
            <a:pPr marL="609600" indent="-609600" algn="just">
              <a:buFontTx/>
              <a:buNone/>
            </a:pPr>
            <a:r>
              <a:rPr lang="cs-CZ" sz="2400" dirty="0"/>
              <a:t>		- dochází k přenosu elektronů, </a:t>
            </a:r>
            <a:r>
              <a:rPr lang="cs-CZ" sz="2400" dirty="0" smtClean="0"/>
              <a:t>změnám oxidačních čísel</a:t>
            </a:r>
            <a:endParaRPr lang="cs-CZ" sz="2400" dirty="0"/>
          </a:p>
          <a:p>
            <a:pPr marL="609600" indent="-609600" algn="just">
              <a:buFontTx/>
              <a:buNone/>
            </a:pPr>
            <a:r>
              <a:rPr lang="cs-CZ" sz="2400" dirty="0"/>
              <a:t>	2H</a:t>
            </a:r>
            <a:r>
              <a:rPr lang="cs-CZ" sz="2400" baseline="30000" dirty="0"/>
              <a:t>+</a:t>
            </a:r>
            <a:r>
              <a:rPr lang="cs-CZ" sz="2400" baseline="30000" dirty="0" err="1"/>
              <a:t>I</a:t>
            </a:r>
            <a:r>
              <a:rPr lang="cs-CZ" sz="2400" dirty="0" err="1"/>
              <a:t>Cl</a:t>
            </a:r>
            <a:r>
              <a:rPr lang="cs-CZ" sz="2400" dirty="0"/>
              <a:t> + Zn</a:t>
            </a:r>
            <a:r>
              <a:rPr lang="cs-CZ" sz="2400" baseline="30000" dirty="0"/>
              <a:t>0</a:t>
            </a:r>
            <a:r>
              <a:rPr lang="cs-CZ" sz="2400" dirty="0"/>
              <a:t> 			</a:t>
            </a:r>
            <a:r>
              <a:rPr lang="cs-CZ" sz="2400" dirty="0" err="1"/>
              <a:t>Zn</a:t>
            </a:r>
            <a:r>
              <a:rPr lang="cs-CZ" sz="2400" baseline="30000" dirty="0"/>
              <a:t>+II</a:t>
            </a:r>
            <a:r>
              <a:rPr lang="cs-CZ" sz="2400" dirty="0"/>
              <a:t>Cl</a:t>
            </a:r>
            <a:r>
              <a:rPr lang="cs-CZ" sz="2400" baseline="-25000" dirty="0"/>
              <a:t>2</a:t>
            </a:r>
            <a:r>
              <a:rPr lang="cs-CZ" sz="2400" dirty="0"/>
              <a:t> + H</a:t>
            </a:r>
            <a:r>
              <a:rPr lang="cs-CZ" sz="2400" baseline="-25000" dirty="0"/>
              <a:t>2</a:t>
            </a:r>
            <a:r>
              <a:rPr lang="cs-CZ" sz="2400" baseline="30000" dirty="0"/>
              <a:t>0</a:t>
            </a:r>
          </a:p>
          <a:p>
            <a:pPr marL="609600" indent="-609600" algn="just">
              <a:buFontTx/>
              <a:buNone/>
            </a:pPr>
            <a:endParaRPr lang="cs-CZ" sz="2400" dirty="0"/>
          </a:p>
          <a:p>
            <a:pPr marL="609600" indent="-609600" algn="just">
              <a:buFontTx/>
              <a:buAutoNum type="arabicPeriod" startAt="2"/>
            </a:pPr>
            <a:r>
              <a:rPr lang="cs-CZ" sz="2400" b="1" dirty="0">
                <a:solidFill>
                  <a:srgbClr val="002060"/>
                </a:solidFill>
              </a:rPr>
              <a:t>Reakce </a:t>
            </a:r>
            <a:r>
              <a:rPr lang="cs-CZ" sz="2400" b="1" dirty="0" err="1">
                <a:solidFill>
                  <a:srgbClr val="002060"/>
                </a:solidFill>
              </a:rPr>
              <a:t>protolytické</a:t>
            </a:r>
            <a:r>
              <a:rPr lang="cs-CZ" sz="2400" dirty="0">
                <a:solidFill>
                  <a:srgbClr val="002060"/>
                </a:solidFill>
              </a:rPr>
              <a:t> </a:t>
            </a:r>
            <a:r>
              <a:rPr lang="cs-CZ" sz="2400" i="1" dirty="0"/>
              <a:t>(</a:t>
            </a:r>
            <a:r>
              <a:rPr lang="cs-CZ" sz="2400" i="1" dirty="0" err="1"/>
              <a:t>acidobazické</a:t>
            </a:r>
            <a:r>
              <a:rPr lang="cs-CZ" sz="2400" i="1" dirty="0"/>
              <a:t>)</a:t>
            </a:r>
          </a:p>
          <a:p>
            <a:pPr marL="609600" indent="-609600" algn="just">
              <a:buFontTx/>
              <a:buNone/>
            </a:pPr>
            <a:r>
              <a:rPr lang="cs-CZ" sz="2400" baseline="30000" dirty="0"/>
              <a:t>		</a:t>
            </a:r>
            <a:r>
              <a:rPr lang="cs-CZ" sz="2400" dirty="0"/>
              <a:t>- dochází k přenosu </a:t>
            </a:r>
            <a:r>
              <a:rPr lang="cs-CZ" sz="2400" dirty="0" smtClean="0"/>
              <a:t>vodíkových kationtů</a:t>
            </a:r>
            <a:endParaRPr lang="cs-CZ" sz="2400" dirty="0"/>
          </a:p>
          <a:p>
            <a:pPr marL="609600" indent="-609600" algn="just">
              <a:buFontTx/>
              <a:buNone/>
            </a:pPr>
            <a:r>
              <a:rPr lang="cs-CZ" sz="2400" dirty="0"/>
              <a:t>	NH</a:t>
            </a:r>
            <a:r>
              <a:rPr lang="cs-CZ" sz="2400" baseline="-25000" dirty="0"/>
              <a:t>3</a:t>
            </a:r>
            <a:r>
              <a:rPr lang="cs-CZ" sz="2400" dirty="0"/>
              <a:t> + H</a:t>
            </a:r>
            <a:r>
              <a:rPr lang="cs-CZ" sz="2400" baseline="-25000" dirty="0"/>
              <a:t>2</a:t>
            </a:r>
            <a:r>
              <a:rPr lang="cs-CZ" sz="2400" dirty="0"/>
              <a:t>O			NH</a:t>
            </a:r>
            <a:r>
              <a:rPr lang="cs-CZ" sz="2400" baseline="-25000" dirty="0"/>
              <a:t>4</a:t>
            </a:r>
            <a:r>
              <a:rPr lang="cs-CZ" sz="2400" baseline="30000" dirty="0"/>
              <a:t>1+</a:t>
            </a:r>
            <a:r>
              <a:rPr lang="cs-CZ" sz="2400" dirty="0"/>
              <a:t> + OH</a:t>
            </a:r>
            <a:r>
              <a:rPr lang="cs-CZ" sz="2400" baseline="30000" dirty="0"/>
              <a:t>1-</a:t>
            </a:r>
          </a:p>
          <a:p>
            <a:pPr marL="609600" indent="-609600" algn="just">
              <a:buFontTx/>
              <a:buNone/>
            </a:pPr>
            <a:endParaRPr lang="cs-CZ" sz="2400" dirty="0"/>
          </a:p>
          <a:p>
            <a:pPr marL="609600" indent="-609600" algn="just">
              <a:buFontTx/>
              <a:buAutoNum type="arabicPeriod" startAt="3"/>
            </a:pPr>
            <a:r>
              <a:rPr lang="cs-CZ" sz="2400" b="1" dirty="0">
                <a:solidFill>
                  <a:srgbClr val="002060"/>
                </a:solidFill>
              </a:rPr>
              <a:t>Reakce koordinační</a:t>
            </a:r>
            <a:r>
              <a:rPr lang="cs-CZ" sz="2400" dirty="0">
                <a:solidFill>
                  <a:srgbClr val="002060"/>
                </a:solidFill>
              </a:rPr>
              <a:t> </a:t>
            </a:r>
            <a:r>
              <a:rPr lang="cs-CZ" sz="2400" i="1" dirty="0"/>
              <a:t>(</a:t>
            </a:r>
            <a:r>
              <a:rPr lang="cs-CZ" sz="2400" i="1" dirty="0" err="1"/>
              <a:t>komplexotvorné</a:t>
            </a:r>
            <a:r>
              <a:rPr lang="cs-CZ" sz="2400" i="1" dirty="0"/>
              <a:t>)</a:t>
            </a:r>
          </a:p>
          <a:p>
            <a:pPr marL="609600" indent="-609600" algn="just">
              <a:buFontTx/>
              <a:buNone/>
            </a:pPr>
            <a:r>
              <a:rPr lang="cs-CZ" sz="2400" baseline="30000" dirty="0"/>
              <a:t>		</a:t>
            </a:r>
            <a:r>
              <a:rPr lang="cs-CZ" sz="2400" dirty="0"/>
              <a:t>- </a:t>
            </a:r>
            <a:r>
              <a:rPr lang="cs-CZ" sz="2400" dirty="0" smtClean="0"/>
              <a:t>vznik </a:t>
            </a:r>
            <a:r>
              <a:rPr lang="cs-CZ" sz="2400" dirty="0"/>
              <a:t>komplexních sloučenin</a:t>
            </a:r>
          </a:p>
          <a:p>
            <a:pPr marL="609600" indent="-609600" algn="just">
              <a:buFontTx/>
              <a:buNone/>
            </a:pPr>
            <a:r>
              <a:rPr lang="cs-CZ" sz="2400" dirty="0"/>
              <a:t>	CuSO</a:t>
            </a:r>
            <a:r>
              <a:rPr lang="cs-CZ" sz="2400" baseline="-25000" dirty="0"/>
              <a:t>4</a:t>
            </a:r>
            <a:r>
              <a:rPr lang="cs-CZ" sz="2400" dirty="0"/>
              <a:t>(s) + H</a:t>
            </a:r>
            <a:r>
              <a:rPr lang="cs-CZ" sz="2400" baseline="-25000" dirty="0"/>
              <a:t>2</a:t>
            </a:r>
            <a:r>
              <a:rPr lang="cs-CZ" sz="2400" dirty="0"/>
              <a:t>O(l)		</a:t>
            </a:r>
            <a:r>
              <a:rPr lang="en-US" sz="2400" dirty="0"/>
              <a:t>[Cu(H</a:t>
            </a:r>
            <a:r>
              <a:rPr lang="en-US" sz="2400" baseline="-25000" dirty="0"/>
              <a:t>2</a:t>
            </a:r>
            <a:r>
              <a:rPr lang="en-US" sz="2400" dirty="0"/>
              <a:t>O)</a:t>
            </a:r>
            <a:r>
              <a:rPr lang="en-US" sz="2400" baseline="-25000" dirty="0"/>
              <a:t>4</a:t>
            </a:r>
            <a:r>
              <a:rPr lang="en-US" sz="2400" dirty="0"/>
              <a:t>]</a:t>
            </a:r>
            <a:r>
              <a:rPr lang="cs-CZ" sz="2400" baseline="30000" dirty="0"/>
              <a:t>2+</a:t>
            </a:r>
            <a:r>
              <a:rPr lang="cs-CZ" sz="2400" dirty="0"/>
              <a:t> + SO</a:t>
            </a:r>
            <a:r>
              <a:rPr lang="cs-CZ" sz="2400" baseline="-25000" dirty="0"/>
              <a:t>4</a:t>
            </a:r>
            <a:r>
              <a:rPr lang="cs-CZ" sz="2400" baseline="30000" dirty="0"/>
              <a:t>2-</a:t>
            </a:r>
          </a:p>
        </p:txBody>
      </p:sp>
      <p:sp>
        <p:nvSpPr>
          <p:cNvPr id="8196" name="Line 4"/>
          <p:cNvSpPr>
            <a:spLocks noChangeShapeType="1"/>
          </p:cNvSpPr>
          <p:nvPr/>
        </p:nvSpPr>
        <p:spPr bwMode="auto">
          <a:xfrm>
            <a:off x="2700338" y="2349500"/>
            <a:ext cx="19431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8197" name="Line 5"/>
          <p:cNvSpPr>
            <a:spLocks noChangeShapeType="1"/>
          </p:cNvSpPr>
          <p:nvPr/>
        </p:nvSpPr>
        <p:spPr bwMode="auto">
          <a:xfrm>
            <a:off x="2411413" y="4076700"/>
            <a:ext cx="22320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8198" name="Line 6"/>
          <p:cNvSpPr>
            <a:spLocks noChangeShapeType="1"/>
          </p:cNvSpPr>
          <p:nvPr/>
        </p:nvSpPr>
        <p:spPr bwMode="auto">
          <a:xfrm>
            <a:off x="3428992" y="5857892"/>
            <a:ext cx="1152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81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400" dirty="0" err="1" smtClean="0"/>
              <a:t>Břížďala</a:t>
            </a:r>
            <a:r>
              <a:rPr lang="cs-CZ" sz="1400" dirty="0" smtClean="0"/>
              <a:t> J.: Obecná chemie pro gymnázia a střední školy. Třebíč: </a:t>
            </a:r>
            <a:r>
              <a:rPr lang="cs-CZ" sz="1400" dirty="0" err="1" smtClean="0"/>
              <a:t>Nakl</a:t>
            </a:r>
            <a:r>
              <a:rPr lang="cs-CZ" sz="1400" dirty="0" smtClean="0"/>
              <a:t>. Radek Veselý, 2011. ISBN: 9788086376417.</a:t>
            </a:r>
          </a:p>
          <a:p>
            <a:r>
              <a:rPr lang="cs-CZ" sz="1400" dirty="0" smtClean="0"/>
              <a:t>Holinka, J.: Chemie komplex.příprava na VŠ. Třebíč: </a:t>
            </a:r>
            <a:r>
              <a:rPr lang="cs-CZ" sz="1400" dirty="0" err="1" smtClean="0"/>
              <a:t>Nakl</a:t>
            </a:r>
            <a:r>
              <a:rPr lang="cs-CZ" sz="1400" dirty="0" smtClean="0"/>
              <a:t>. Radek Veselý, 2011. ISBN: 8086376311.</a:t>
            </a:r>
          </a:p>
          <a:p>
            <a:r>
              <a:rPr lang="cs-CZ" sz="1400" dirty="0" smtClean="0"/>
              <a:t>Mareček, A., Honza, J.: Chemie pro čtyřletá gymnázia - 1.díl. Olomouc: Nakladatelství Olomouc. ISBN: 80-7182-055-5.</a:t>
            </a:r>
          </a:p>
          <a:p>
            <a:r>
              <a:rPr lang="cs-CZ" sz="1400" dirty="0" smtClean="0"/>
              <a:t>Dušek, B., </a:t>
            </a:r>
            <a:r>
              <a:rPr lang="cs-CZ" sz="1400" dirty="0" err="1" smtClean="0"/>
              <a:t>Flemr</a:t>
            </a:r>
            <a:r>
              <a:rPr lang="cs-CZ" sz="1400" dirty="0" smtClean="0"/>
              <a:t>, V.: Chemie pro gymnázia I. Praha: SPN, 2007. ISBN: 80-7235-369-</a:t>
            </a:r>
          </a:p>
          <a:p>
            <a:r>
              <a:rPr lang="cs-CZ" sz="1400" dirty="0" err="1" smtClean="0"/>
              <a:t>Klikorka</a:t>
            </a:r>
            <a:r>
              <a:rPr lang="cs-CZ" sz="1400" dirty="0" smtClean="0"/>
              <a:t>, J., Hájek, B., </a:t>
            </a:r>
            <a:r>
              <a:rPr lang="cs-CZ" sz="1400" dirty="0" err="1" smtClean="0"/>
              <a:t>Votínsk</a:t>
            </a:r>
            <a:r>
              <a:rPr lang="cs-CZ" sz="1400" dirty="0" smtClean="0"/>
              <a:t>,ý J.: Obecná a anorganická chemie. Praha: SNTL/Alfa, 1985.</a:t>
            </a:r>
            <a:br>
              <a:rPr lang="cs-CZ" sz="1400" dirty="0" smtClean="0"/>
            </a:br>
            <a:r>
              <a:rPr lang="cs-CZ" sz="1400" dirty="0" smtClean="0"/>
              <a:t>Brown, G.I.: Úvod do studia anorganické chemie. Praha: SNTL, 1982.</a:t>
            </a:r>
            <a:br>
              <a:rPr lang="cs-CZ" sz="1400" dirty="0" smtClean="0"/>
            </a:br>
            <a:r>
              <a:rPr lang="cs-CZ" sz="1400" dirty="0" smtClean="0"/>
              <a:t>Šrámek, V.: Kosina L.: Obecná a anorganická chemie. Olomouc: FIN, 1996.</a:t>
            </a:r>
            <a:br>
              <a:rPr lang="cs-CZ" sz="1400" dirty="0" smtClean="0"/>
            </a:br>
            <a:r>
              <a:rPr lang="cs-CZ" sz="1400" dirty="0" err="1" smtClean="0"/>
              <a:t>Greenwood</a:t>
            </a:r>
            <a:r>
              <a:rPr lang="cs-CZ" sz="1400" dirty="0" smtClean="0"/>
              <a:t>, N.N., </a:t>
            </a:r>
            <a:r>
              <a:rPr lang="cs-CZ" sz="1400" dirty="0" err="1" smtClean="0"/>
              <a:t>Earnshaw</a:t>
            </a:r>
            <a:r>
              <a:rPr lang="cs-CZ" sz="1400" dirty="0" smtClean="0"/>
              <a:t>, A.: Chemie prvků I. a II. Praha: </a:t>
            </a:r>
            <a:r>
              <a:rPr lang="cs-CZ" sz="1400" dirty="0" err="1" smtClean="0"/>
              <a:t>Informatorium</a:t>
            </a:r>
            <a:r>
              <a:rPr lang="cs-CZ" sz="1400" dirty="0" smtClean="0"/>
              <a:t>, 1993.</a:t>
            </a:r>
            <a:br>
              <a:rPr lang="cs-CZ" sz="1400" dirty="0" smtClean="0"/>
            </a:br>
            <a:r>
              <a:rPr lang="cs-CZ" sz="1400" dirty="0" err="1" smtClean="0"/>
              <a:t>Olmsted</a:t>
            </a:r>
            <a:r>
              <a:rPr lang="cs-CZ" sz="1400" dirty="0" smtClean="0"/>
              <a:t>, J. III., </a:t>
            </a:r>
            <a:r>
              <a:rPr lang="cs-CZ" sz="1400" dirty="0" err="1" smtClean="0"/>
              <a:t>Williams</a:t>
            </a:r>
            <a:r>
              <a:rPr lang="cs-CZ" sz="1400" dirty="0" smtClean="0"/>
              <a:t>, G.M.: </a:t>
            </a:r>
            <a:r>
              <a:rPr lang="cs-CZ" sz="1400" dirty="0" err="1" smtClean="0"/>
              <a:t>Chemistry</a:t>
            </a:r>
            <a:r>
              <a:rPr lang="cs-CZ" sz="1400" dirty="0" smtClean="0"/>
              <a:t> - </a:t>
            </a:r>
            <a:r>
              <a:rPr lang="cs-CZ" sz="1400" dirty="0" err="1" smtClean="0"/>
              <a:t>the</a:t>
            </a:r>
            <a:r>
              <a:rPr lang="cs-CZ" sz="1400" dirty="0" smtClean="0"/>
              <a:t> </a:t>
            </a:r>
            <a:r>
              <a:rPr lang="cs-CZ" sz="1400" dirty="0" err="1" smtClean="0"/>
              <a:t>Molecular</a:t>
            </a:r>
            <a:r>
              <a:rPr lang="cs-CZ" sz="1400" dirty="0" smtClean="0"/>
              <a:t> Science. </a:t>
            </a:r>
            <a:r>
              <a:rPr lang="cs-CZ" sz="1400" dirty="0" err="1" smtClean="0"/>
              <a:t>Mosby</a:t>
            </a:r>
            <a:r>
              <a:rPr lang="cs-CZ" sz="1400" dirty="0" smtClean="0"/>
              <a:t>: St. Louis, USA 1994.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ýchozí návrh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2352</TotalTime>
  <Words>447</Words>
  <Application>Microsoft Office PowerPoint</Application>
  <PresentationFormat>Předvádění na obrazovce (4:3)</PresentationFormat>
  <Paragraphs>135</Paragraphs>
  <Slides>10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Výchozí návrh</vt:lpstr>
      <vt:lpstr>Snímek 1</vt:lpstr>
      <vt:lpstr>CHEMICKÁ REAKCE</vt:lpstr>
      <vt:lpstr>Schema reakčního mechanismu </vt:lpstr>
      <vt:lpstr>CHEMICKÉ rovnice</vt:lpstr>
      <vt:lpstr>Příklad CHEMICKÉ rovnice</vt:lpstr>
      <vt:lpstr>Rozdělení chemických reakcí</vt:lpstr>
      <vt:lpstr>Snímek 7</vt:lpstr>
      <vt:lpstr>Dělení dle vazebné změny</vt:lpstr>
      <vt:lpstr>Rozdělení dle přenášených částic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terms:created xsi:type="dcterms:W3CDTF">2006-09-26T13:26:25Z</dcterms:created>
  <dcterms:modified xsi:type="dcterms:W3CDTF">2013-01-13T08:27:20Z</dcterms:modified>
</cp:coreProperties>
</file>