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351" r:id="rId2"/>
    <p:sldId id="352" r:id="rId3"/>
    <p:sldId id="353" r:id="rId4"/>
    <p:sldId id="354" r:id="rId5"/>
    <p:sldId id="355" r:id="rId6"/>
    <p:sldId id="356" r:id="rId7"/>
    <p:sldId id="357" r:id="rId8"/>
    <p:sldId id="358" r:id="rId9"/>
    <p:sldId id="359" r:id="rId10"/>
    <p:sldId id="360" r:id="rId11"/>
  </p:sldIdLst>
  <p:sldSz cx="9144000" cy="6858000" type="screen4x3"/>
  <p:notesSz cx="7315200" cy="9601200"/>
  <p:defaultTextStyle>
    <a:defPPr>
      <a:defRPr lang="cs-CZ"/>
    </a:defPPr>
    <a:lvl1pPr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ACH" initials="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FFCC00"/>
    <a:srgbClr val="00FFCC"/>
    <a:srgbClr val="3333CC"/>
    <a:srgbClr val="FFFFCC"/>
    <a:srgbClr val="FFFF99"/>
    <a:srgbClr val="00FF00"/>
    <a:srgbClr val="FF0000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828" autoAdjust="0"/>
    <p:restoredTop sz="94613" autoAdjust="0"/>
  </p:normalViewPr>
  <p:slideViewPr>
    <p:cSldViewPr>
      <p:cViewPr>
        <p:scale>
          <a:sx n="66" d="100"/>
          <a:sy n="66" d="100"/>
        </p:scale>
        <p:origin x="-1242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/>
            </a:lvl1pPr>
          </a:lstStyle>
          <a:p>
            <a:endParaRPr lang="cs-CZ"/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3375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endParaRPr lang="cs-CZ"/>
          </a:p>
        </p:txBody>
      </p:sp>
      <p:sp>
        <p:nvSpPr>
          <p:cNvPr id="137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7300" y="720725"/>
            <a:ext cx="48006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37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31838" y="4560888"/>
            <a:ext cx="5851525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37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/>
            </a:lvl1pPr>
          </a:lstStyle>
          <a:p>
            <a:endParaRPr lang="cs-CZ"/>
          </a:p>
        </p:txBody>
      </p:sp>
      <p:sp>
        <p:nvSpPr>
          <p:cNvPr id="137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3375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fld id="{D3F55CBD-5A93-4D52-8CDB-4B1F4428FD35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8D166A-95AB-4012-BA8B-87A14911D82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4E58B1-DC95-4E02-B2C6-639F13C7B5B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6FA6C7-2453-49D8-9B93-32BFC05D539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66B5C4-4A1D-4D0B-A947-48F9FF1908D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0A82CF-E70E-45FE-9DF4-182965E8925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0E02AD-5B3A-43C1-A47D-31EF711276D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8BC386-B202-4F25-AA05-BA62810EE18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BFCB80-7DEB-448B-9DA1-3414EA00570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CF043A-583A-45CC-AE6D-2F3D9FCCFD3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C7FFAE-6B5E-436B-9BF8-DFD4B29CA29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C04284-3EE5-4D0C-859F-12B697AB3FD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3FDE095-0ECF-4A05-9534-8F9174E3EBF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Nadpis, 1 velký a 2 malé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A4D913F-C6D1-4BBD-90A3-70FD5009C57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5FC7ACE3-EF8B-48D9-A99B-701C99181AE6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Nadpis, klipart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klipart 2"/>
          <p:cNvSpPr>
            <a:spLocks noGrp="1"/>
          </p:cNvSpPr>
          <p:nvPr>
            <p:ph type="clipArt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31831B1D-5627-4F2F-9AFE-358D7CC515A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Nadpis a 4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D0C234B1-C97C-4FE0-90F8-FDCB68093F0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/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A08410EE-B28F-43A9-A64C-805C20B8F724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08" name="Group 40"/>
          <p:cNvGraphicFramePr>
            <a:graphicFrameLocks noGrp="1"/>
          </p:cNvGraphicFramePr>
          <p:nvPr>
            <p:ph/>
          </p:nvPr>
        </p:nvGraphicFramePr>
        <p:xfrm>
          <a:off x="468313" y="1268413"/>
          <a:ext cx="8229600" cy="4170683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VY_32_INOVACE_CH_1_BAR_19_OBECNACHEMIE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Ivan Bartoš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Chemické výpočty 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17. 6. 2012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Tento materiál objasňuje srozumitelnou formou jednoduché výpočty aplikované v chemii. Grafická názornost se podílí na inovativnost i podání látky  spolu s  jednoduchostí grafických prvků.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Prezentace je určena jako výklad do hodiny i jako materiál k samostudiu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Možnosti využití: promítání, práce jednotlivců nebo dvojic u PC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243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7444" name="Picture 46" descr="logo_pruh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b="1" dirty="0">
                <a:latin typeface="+mj-lt"/>
                <a:cs typeface="Arial" charset="0"/>
              </a:rPr>
              <a:t>DIGITÁLNÍ UČEBNÍ MATERIÁL</a:t>
            </a:r>
          </a:p>
        </p:txBody>
      </p:sp>
      <p:pic>
        <p:nvPicPr>
          <p:cNvPr id="1744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3713" y="5229225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9"/>
            <a:ext cx="5829312" cy="2297105"/>
          </a:xfrm>
        </p:spPr>
        <p:txBody>
          <a:bodyPr/>
          <a:lstStyle/>
          <a:p>
            <a:r>
              <a:rPr lang="cs-CZ" sz="1600" b="1" dirty="0" smtClean="0"/>
              <a:t>Hmotnostní zlomek</a:t>
            </a:r>
            <a:r>
              <a:rPr lang="cs-CZ" sz="1600" dirty="0" smtClean="0"/>
              <a:t> je dán podílem hmotnosti určité látky a hmotnosti celé směsi.</a:t>
            </a:r>
            <a:br>
              <a:rPr lang="cs-CZ" sz="1600" dirty="0" smtClean="0"/>
            </a:br>
            <a:r>
              <a:rPr lang="cs-CZ" sz="1600" dirty="0" smtClean="0"/>
              <a:t>Je dán vzorcem: </a:t>
            </a:r>
            <a:br>
              <a:rPr lang="cs-CZ" sz="1600" dirty="0" smtClean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 smtClean="0"/>
              <a:t>(w = hmotnostní zlomek látky, </a:t>
            </a:r>
            <a:r>
              <a:rPr lang="cs-CZ" sz="1600" dirty="0" err="1" smtClean="0"/>
              <a:t>m</a:t>
            </a:r>
            <a:r>
              <a:rPr lang="cs-CZ" sz="1600" baseline="-25000" dirty="0" err="1" smtClean="0"/>
              <a:t>A</a:t>
            </a:r>
            <a:r>
              <a:rPr lang="cs-CZ" sz="1600" dirty="0" smtClean="0"/>
              <a:t> = hmotnost látky A, </a:t>
            </a:r>
            <a:r>
              <a:rPr lang="cs-CZ" sz="1600" dirty="0" err="1" smtClean="0"/>
              <a:t>m</a:t>
            </a:r>
            <a:r>
              <a:rPr lang="cs-CZ" sz="1600" baseline="-25000" dirty="0" err="1" smtClean="0"/>
              <a:t>S</a:t>
            </a:r>
            <a:r>
              <a:rPr lang="cs-CZ" sz="1600" dirty="0" smtClean="0"/>
              <a:t> = hmotnost celé směsi) </a:t>
            </a:r>
          </a:p>
          <a:p>
            <a:r>
              <a:rPr lang="cs-CZ" sz="1600" dirty="0" smtClean="0"/>
              <a:t>Pro určení hmotnostního zlomku </a:t>
            </a:r>
            <a:r>
              <a:rPr lang="cs-CZ" sz="1600" b="1" dirty="0" smtClean="0"/>
              <a:t>roztoku</a:t>
            </a:r>
            <a:r>
              <a:rPr lang="cs-CZ" sz="1600" dirty="0" smtClean="0"/>
              <a:t> použijeme vzorec</a:t>
            </a:r>
            <a:br>
              <a:rPr lang="cs-CZ" sz="1600" dirty="0" smtClean="0"/>
            </a:br>
            <a:endParaRPr lang="cs-CZ" sz="1600" dirty="0" smtClean="0"/>
          </a:p>
          <a:p>
            <a:r>
              <a:rPr lang="cs-CZ" sz="1600" b="1" dirty="0" smtClean="0"/>
              <a:t>Hmotnost roztoku</a:t>
            </a:r>
            <a:r>
              <a:rPr lang="cs-CZ" sz="1600" dirty="0" smtClean="0"/>
              <a:t> se značí    ,    a vypočítá se jako součet hmotnosti rozpuštěné látky A (např. </a:t>
            </a:r>
            <a:r>
              <a:rPr lang="cs-CZ" sz="1600" dirty="0" err="1" smtClean="0"/>
              <a:t>NaCl</a:t>
            </a:r>
            <a:r>
              <a:rPr lang="cs-CZ" sz="1600" dirty="0" smtClean="0"/>
              <a:t> - chlorid sodný, kuchyňská sůl) a hmotnosti rozpouštědla (rozpouštědlo může být např. voda). </a:t>
            </a:r>
          </a:p>
          <a:p>
            <a:r>
              <a:rPr lang="cs-CZ" sz="1600" dirty="0" smtClean="0"/>
              <a:t>Hmotnostní zlomek je </a:t>
            </a:r>
            <a:r>
              <a:rPr lang="cs-CZ" sz="1600" b="1" dirty="0" smtClean="0"/>
              <a:t>bezrozměrná veličina</a:t>
            </a:r>
            <a:r>
              <a:rPr lang="cs-CZ" sz="1600" dirty="0" smtClean="0"/>
              <a:t> (je bez jednotky), a nabývá hodnot od 0 do 1. </a:t>
            </a:r>
          </a:p>
          <a:p>
            <a:r>
              <a:rPr lang="cs-CZ" sz="1600" b="1" dirty="0" smtClean="0"/>
              <a:t>Hmotnostní procento</a:t>
            </a:r>
            <a:r>
              <a:rPr lang="cs-CZ" sz="1600" dirty="0" smtClean="0"/>
              <a:t> je hmotnostní zlomek vyjádřený procentem, například:</a:t>
            </a:r>
            <a:br>
              <a:rPr lang="cs-CZ" sz="1600" dirty="0" smtClean="0"/>
            </a:br>
            <a:r>
              <a:rPr lang="cs-CZ" sz="1600" dirty="0" smtClean="0"/>
              <a:t>w = 0,11 = </a:t>
            </a:r>
            <a:r>
              <a:rPr lang="cs-CZ" sz="1600" dirty="0" err="1" smtClean="0"/>
              <a:t>11</a:t>
            </a:r>
            <a:r>
              <a:rPr lang="cs-CZ" sz="1600" dirty="0" smtClean="0"/>
              <a:t> % </a:t>
            </a:r>
          </a:p>
          <a:p>
            <a:r>
              <a:rPr lang="cs-CZ" sz="1600" dirty="0" smtClean="0"/>
              <a:t>Hmotnostní zlomek čisté látky je w = 1, což odpovídá 100 %.</a:t>
            </a:r>
            <a:br>
              <a:rPr lang="cs-CZ" sz="1600" dirty="0" smtClean="0"/>
            </a:br>
            <a:r>
              <a:rPr lang="cs-CZ" sz="1600" dirty="0" smtClean="0"/>
              <a:t>Pokud látka není ve směsi přítomna, pak je w = 0, což odpovídá 0 %. </a:t>
            </a:r>
          </a:p>
          <a:p>
            <a:endParaRPr lang="cs-CZ" dirty="0"/>
          </a:p>
        </p:txBody>
      </p:sp>
      <p:pic>
        <p:nvPicPr>
          <p:cNvPr id="3" name="Obrázek 2" descr="zacate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2071678"/>
            <a:ext cx="1000132" cy="534553"/>
          </a:xfrm>
          <a:prstGeom prst="rect">
            <a:avLst/>
          </a:prstGeom>
        </p:spPr>
      </p:pic>
      <p:pic>
        <p:nvPicPr>
          <p:cNvPr id="5" name="Obrázek 4" descr="vyp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2643181"/>
            <a:ext cx="357190" cy="192333"/>
          </a:xfrm>
          <a:prstGeom prst="rect">
            <a:avLst/>
          </a:prstGeom>
        </p:spPr>
      </p:pic>
      <p:pic>
        <p:nvPicPr>
          <p:cNvPr id="6" name="Obrázek 5" descr="opruzpop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71736" y="785793"/>
            <a:ext cx="857256" cy="45720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/>
        <p:txBody>
          <a:bodyPr/>
          <a:lstStyle/>
          <a:p>
            <a:r>
              <a:rPr lang="cs-CZ" sz="1800" b="1" dirty="0" smtClean="0"/>
              <a:t>Směs o celkové hmotnosti 39 g obsahuje 26 g určité látky. Vypočítejte hmotnostní zlomek, a výsledek vyjádřete v procentech.Řešení: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err="1" smtClean="0"/>
              <a:t>m</a:t>
            </a:r>
            <a:r>
              <a:rPr lang="cs-CZ" sz="1800" baseline="-25000" dirty="0" err="1" smtClean="0"/>
              <a:t>A</a:t>
            </a:r>
            <a:r>
              <a:rPr lang="cs-CZ" sz="1800" dirty="0" smtClean="0"/>
              <a:t> = 26 g</a:t>
            </a:r>
            <a:br>
              <a:rPr lang="cs-CZ" sz="1800" dirty="0" smtClean="0"/>
            </a:br>
            <a:r>
              <a:rPr lang="cs-CZ" sz="1800" dirty="0" err="1" smtClean="0"/>
              <a:t>m</a:t>
            </a:r>
            <a:r>
              <a:rPr lang="cs-CZ" sz="1800" baseline="-25000" dirty="0" err="1" smtClean="0"/>
              <a:t>S</a:t>
            </a:r>
            <a:r>
              <a:rPr lang="cs-CZ" sz="1800" dirty="0" smtClean="0"/>
              <a:t> = 39 g</a:t>
            </a:r>
            <a:br>
              <a:rPr lang="cs-CZ" sz="1800" dirty="0" smtClean="0"/>
            </a:br>
            <a:r>
              <a:rPr lang="cs-CZ" sz="1800" dirty="0" smtClean="0"/>
              <a:t>w = ?Vyjdeme ze vzorce pro hmotnostní zlomek a dosadíme. Nesmíme zapomenout vyjádřit hmotnostní zlomek procenty.</a:t>
            </a:r>
            <a:br>
              <a:rPr lang="cs-CZ" sz="1800" dirty="0" smtClean="0"/>
            </a:br>
            <a:endParaRPr lang="cs-CZ" sz="1800" dirty="0" smtClean="0"/>
          </a:p>
          <a:p>
            <a:r>
              <a:rPr lang="cs-CZ" sz="1800" dirty="0" smtClean="0"/>
              <a:t>                            66,67 %</a:t>
            </a:r>
            <a:endParaRPr lang="cs-CZ" sz="1800" dirty="0"/>
          </a:p>
        </p:txBody>
      </p:sp>
      <p:pic>
        <p:nvPicPr>
          <p:cNvPr id="3" name="Obrázek 2" descr="vypoce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2143116"/>
            <a:ext cx="1777322" cy="51001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/>
        <p:txBody>
          <a:bodyPr/>
          <a:lstStyle/>
          <a:p>
            <a:r>
              <a:rPr lang="cs-CZ" sz="1800" b="1" dirty="0" smtClean="0"/>
              <a:t>25 g látky smícháme s 65 g rozpouštědla. Jaký bude hmotnostní zlomek roztoku? Výsledek vyjádřete v procentech.Řešení: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err="1" smtClean="0"/>
              <a:t>m</a:t>
            </a:r>
            <a:r>
              <a:rPr lang="cs-CZ" sz="1800" baseline="-25000" dirty="0" err="1" smtClean="0"/>
              <a:t>A</a:t>
            </a:r>
            <a:r>
              <a:rPr lang="cs-CZ" sz="1800" dirty="0" smtClean="0"/>
              <a:t> = 25 g</a:t>
            </a:r>
            <a:br>
              <a:rPr lang="cs-CZ" sz="1800" dirty="0" smtClean="0"/>
            </a:br>
            <a:r>
              <a:rPr lang="cs-CZ" sz="1800" dirty="0" err="1" smtClean="0"/>
              <a:t>m</a:t>
            </a:r>
            <a:r>
              <a:rPr lang="cs-CZ" sz="1800" baseline="-25000" dirty="0" err="1" smtClean="0"/>
              <a:t>rozpouštědla</a:t>
            </a:r>
            <a:r>
              <a:rPr lang="cs-CZ" sz="1800" dirty="0" smtClean="0"/>
              <a:t> = 65 g</a:t>
            </a:r>
            <a:br>
              <a:rPr lang="cs-CZ" sz="1800" dirty="0" smtClean="0"/>
            </a:br>
            <a:r>
              <a:rPr lang="cs-CZ" sz="1800" dirty="0" smtClean="0"/>
              <a:t>w = ?Vyjdeme ze vzorce pro hmotnostní procento. Za dosadíme součet hmotnosti rozpuštěné látky a hmotnosti rozpouštědla:</a:t>
            </a:r>
            <a:br>
              <a:rPr lang="cs-CZ" sz="1800" dirty="0" smtClean="0"/>
            </a:br>
            <a:r>
              <a:rPr lang="cs-CZ" sz="1800" dirty="0" smtClean="0"/>
              <a:t>=    =  </a:t>
            </a:r>
            <a:r>
              <a:rPr lang="cs-CZ" sz="1800" dirty="0" err="1" smtClean="0"/>
              <a:t>m</a:t>
            </a:r>
            <a:r>
              <a:rPr lang="cs-CZ" sz="1800" baseline="-25000" dirty="0" err="1" smtClean="0"/>
              <a:t>A</a:t>
            </a:r>
            <a:r>
              <a:rPr lang="cs-CZ" sz="1800" dirty="0" smtClean="0"/>
              <a:t> + </a:t>
            </a:r>
            <a:r>
              <a:rPr lang="cs-CZ" sz="1800" dirty="0" err="1" smtClean="0"/>
              <a:t>m</a:t>
            </a:r>
            <a:r>
              <a:rPr lang="cs-CZ" sz="1800" baseline="-25000" dirty="0" err="1" smtClean="0"/>
              <a:t>rozpouštědla</a:t>
            </a:r>
            <a:r>
              <a:rPr lang="cs-CZ" sz="1800" dirty="0" smtClean="0"/>
              <a:t/>
            </a:r>
            <a:br>
              <a:rPr lang="cs-CZ" sz="1800" dirty="0" smtClean="0"/>
            </a:br>
            <a:endParaRPr lang="cs-CZ" sz="1800" dirty="0" smtClean="0"/>
          </a:p>
          <a:p>
            <a:r>
              <a:rPr lang="cs-CZ" sz="1800" dirty="0" smtClean="0"/>
              <a:t>Po výpočtu nesmíme zapomenout vyjádřit hmotnostní zlomek procenty.</a:t>
            </a:r>
            <a:br>
              <a:rPr lang="cs-CZ" sz="1800" dirty="0" smtClean="0"/>
            </a:br>
            <a:r>
              <a:rPr lang="cs-CZ" sz="1800" dirty="0" smtClean="0"/>
              <a:t>         </a:t>
            </a:r>
          </a:p>
          <a:p>
            <a:pPr>
              <a:buNone/>
            </a:pPr>
            <a:r>
              <a:rPr lang="cs-CZ" sz="1800" dirty="0" smtClean="0"/>
              <a:t>              2                   27,78 %</a:t>
            </a:r>
            <a:endParaRPr lang="cs-CZ" sz="1800" dirty="0"/>
          </a:p>
        </p:txBody>
      </p:sp>
      <p:pic>
        <p:nvPicPr>
          <p:cNvPr id="3" name="Obrázek 2" descr="vyp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2071678"/>
            <a:ext cx="398012" cy="214314"/>
          </a:xfrm>
          <a:prstGeom prst="rect">
            <a:avLst/>
          </a:prstGeom>
        </p:spPr>
      </p:pic>
      <p:pic>
        <p:nvPicPr>
          <p:cNvPr id="4" name="Obrázek 3" descr="vyp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3071810"/>
            <a:ext cx="2147345" cy="50006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/>
        <p:txBody>
          <a:bodyPr/>
          <a:lstStyle/>
          <a:p>
            <a:r>
              <a:rPr lang="cs-CZ" sz="2400" b="1" dirty="0" smtClean="0"/>
              <a:t>Molární koncentrace</a:t>
            </a:r>
            <a:r>
              <a:rPr lang="cs-CZ" sz="2400" dirty="0" smtClean="0"/>
              <a:t> (molarita) se značí </a:t>
            </a:r>
            <a:r>
              <a:rPr lang="cs-CZ" sz="2400" i="1" dirty="0" smtClean="0"/>
              <a:t>c</a:t>
            </a:r>
            <a:r>
              <a:rPr lang="cs-CZ" sz="2400" dirty="0" smtClean="0"/>
              <a:t>, uvádí se v mol/dm</a:t>
            </a:r>
            <a:r>
              <a:rPr lang="cs-CZ" sz="2400" baseline="30000" dirty="0" smtClean="0"/>
              <a:t>3</a:t>
            </a:r>
            <a:r>
              <a:rPr lang="cs-CZ" sz="2400" dirty="0" smtClean="0"/>
              <a:t> nebo v mol/l. </a:t>
            </a:r>
            <a:br>
              <a:rPr lang="cs-CZ" sz="2400" dirty="0" smtClean="0"/>
            </a:br>
            <a:r>
              <a:rPr lang="cs-CZ" sz="2400" dirty="0" smtClean="0"/>
              <a:t>Vzorec pro výpočet: </a:t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Kde </a:t>
            </a:r>
            <a:r>
              <a:rPr lang="cs-CZ" sz="2400" i="1" dirty="0" smtClean="0"/>
              <a:t>n</a:t>
            </a:r>
            <a:r>
              <a:rPr lang="cs-CZ" sz="2400" dirty="0" smtClean="0"/>
              <a:t> je množství látky rozpuštěné v roztoku o objemu V. </a:t>
            </a:r>
            <a:br>
              <a:rPr lang="cs-CZ" sz="2400" dirty="0" smtClean="0"/>
            </a:br>
            <a:r>
              <a:rPr lang="cs-CZ" sz="2400" dirty="0" smtClean="0"/>
              <a:t>Když je uvedeno v zadání: "5 M roztok" (čteme pěti molární roztok), znamená to, že je dán roztok o molární koncentraci 5 mol/dm</a:t>
            </a:r>
            <a:r>
              <a:rPr lang="cs-CZ" sz="2400" baseline="30000" dirty="0" smtClean="0"/>
              <a:t>3</a:t>
            </a:r>
            <a:r>
              <a:rPr lang="cs-CZ" sz="2400" dirty="0" smtClean="0"/>
              <a:t>. N</a:t>
            </a:r>
          </a:p>
          <a:p>
            <a:r>
              <a:rPr lang="cs-CZ" sz="2400" b="1" dirty="0" smtClean="0"/>
              <a:t>Neplést s molární hmotností</a:t>
            </a:r>
            <a:r>
              <a:rPr lang="cs-CZ" sz="2400" dirty="0" smtClean="0"/>
              <a:t>! </a:t>
            </a:r>
            <a:endParaRPr lang="cs-CZ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/>
        <p:txBody>
          <a:bodyPr/>
          <a:lstStyle/>
          <a:p>
            <a:r>
              <a:rPr lang="cs-CZ" b="1" dirty="0" smtClean="0"/>
              <a:t>Řešený příklad</a:t>
            </a:r>
          </a:p>
          <a:p>
            <a:r>
              <a:rPr lang="cs-CZ" b="1" dirty="0" smtClean="0"/>
              <a:t>Máme 1.8 molů látky rozpuštěné v 9.7 dm</a:t>
            </a:r>
            <a:r>
              <a:rPr lang="cs-CZ" b="1" baseline="30000" dirty="0" smtClean="0"/>
              <a:t>3</a:t>
            </a:r>
            <a:r>
              <a:rPr lang="cs-CZ" b="1" dirty="0" smtClean="0"/>
              <a:t> roztoku. Jaká je molární koncentrace roztoku?Řešení: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n = 1.8 mol</a:t>
            </a:r>
            <a:br>
              <a:rPr lang="cs-CZ" dirty="0" smtClean="0"/>
            </a:br>
            <a:r>
              <a:rPr lang="cs-CZ" dirty="0" smtClean="0"/>
              <a:t>V = 9.7 dm</a:t>
            </a:r>
            <a:r>
              <a:rPr lang="cs-CZ" baseline="30000" dirty="0" smtClean="0"/>
              <a:t>3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c = ? mol/</a:t>
            </a:r>
            <a:r>
              <a:rPr lang="cs-CZ" dirty="0" err="1" smtClean="0"/>
              <a:t>lDosadíme</a:t>
            </a:r>
            <a:r>
              <a:rPr lang="cs-CZ" dirty="0" smtClean="0"/>
              <a:t> do vzorce pro molární koncentraci:</a:t>
            </a:r>
            <a:br>
              <a:rPr lang="cs-CZ" dirty="0" smtClean="0"/>
            </a:br>
            <a:r>
              <a:rPr lang="cs-CZ" dirty="0" smtClean="0"/>
              <a:t>c = n:V = 1,8: 9,7 = 0,19 mol/l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/>
        <p:txBody>
          <a:bodyPr/>
          <a:lstStyle/>
          <a:p>
            <a:r>
              <a:rPr lang="cs-CZ" b="1" dirty="0" smtClean="0"/>
              <a:t>Jaký je objem 0.6 M roztoku, ve kterém je 5.8 g kyseliny siřičité? (A</a:t>
            </a:r>
            <a:r>
              <a:rPr lang="cs-CZ" b="1" baseline="-25000" dirty="0" smtClean="0"/>
              <a:t>r</a:t>
            </a:r>
            <a:r>
              <a:rPr lang="cs-CZ" b="1" dirty="0" smtClean="0"/>
              <a:t>(H) = 1,01, A</a:t>
            </a:r>
            <a:r>
              <a:rPr lang="cs-CZ" b="1" baseline="-25000" dirty="0" smtClean="0"/>
              <a:t>r</a:t>
            </a:r>
            <a:r>
              <a:rPr lang="cs-CZ" b="1" dirty="0" smtClean="0"/>
              <a:t>(S) = 32,07, A</a:t>
            </a:r>
            <a:r>
              <a:rPr lang="cs-CZ" b="1" baseline="-25000" dirty="0" smtClean="0"/>
              <a:t>r</a:t>
            </a:r>
            <a:r>
              <a:rPr lang="cs-CZ" b="1" dirty="0" smtClean="0"/>
              <a:t>(O) = 16)</a:t>
            </a:r>
          </a:p>
          <a:p>
            <a:r>
              <a:rPr lang="cs-CZ" b="1" dirty="0" smtClean="0"/>
              <a:t>Řešení: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Nejprve upravíme vzorec pro molární koncentraci, dosadíme vzorec pro látkové množství:</a:t>
            </a:r>
            <a:br>
              <a:rPr lang="cs-CZ" dirty="0" smtClean="0"/>
            </a:br>
            <a:r>
              <a:rPr lang="cs-CZ" dirty="0" smtClean="0"/>
              <a:t>V = n:c = (m: </a:t>
            </a:r>
            <a:r>
              <a:rPr lang="cs-CZ" dirty="0" err="1" smtClean="0"/>
              <a:t>M</a:t>
            </a:r>
            <a:r>
              <a:rPr lang="cs-CZ" dirty="0" smtClean="0"/>
              <a:t>): V = (5,8: 82, 09): 0,6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V = 0,12 l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/>
        <p:txBody>
          <a:bodyPr/>
          <a:lstStyle/>
          <a:p>
            <a:r>
              <a:rPr lang="cs-CZ" b="1" dirty="0" smtClean="0"/>
              <a:t>Jaká je hmotnost kyseliny dusité v 0.2 M roztoku o objemu 8.8 ml? (A</a:t>
            </a:r>
            <a:r>
              <a:rPr lang="cs-CZ" b="1" baseline="-25000" dirty="0" smtClean="0"/>
              <a:t>r</a:t>
            </a:r>
            <a:r>
              <a:rPr lang="cs-CZ" b="1" dirty="0" smtClean="0"/>
              <a:t>(H) = 1,01, A</a:t>
            </a:r>
            <a:r>
              <a:rPr lang="cs-CZ" b="1" baseline="-25000" dirty="0" smtClean="0"/>
              <a:t>r</a:t>
            </a:r>
            <a:r>
              <a:rPr lang="cs-CZ" b="1" dirty="0" smtClean="0"/>
              <a:t>(N) = 14,01, A</a:t>
            </a:r>
            <a:r>
              <a:rPr lang="cs-CZ" b="1" baseline="-25000" dirty="0" smtClean="0"/>
              <a:t>r</a:t>
            </a:r>
            <a:r>
              <a:rPr lang="cs-CZ" b="1" dirty="0" smtClean="0"/>
              <a:t>(O) = 16)Řešení: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Nejprve upravíme vzorec pro molární koncentraci, dosadíme vzorec pro látkové množství:</a:t>
            </a:r>
            <a:br>
              <a:rPr lang="cs-CZ" dirty="0" smtClean="0"/>
            </a:br>
            <a:r>
              <a:rPr lang="cs-CZ" dirty="0" smtClean="0"/>
              <a:t>n = c . V</a:t>
            </a:r>
            <a:br>
              <a:rPr lang="cs-CZ" dirty="0" smtClean="0"/>
            </a:br>
            <a:r>
              <a:rPr lang="cs-CZ" dirty="0" smtClean="0"/>
              <a:t>m:M = </a:t>
            </a:r>
            <a:r>
              <a:rPr lang="cs-CZ" dirty="0" err="1" smtClean="0"/>
              <a:t>cV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m = </a:t>
            </a:r>
            <a:r>
              <a:rPr lang="cs-CZ" dirty="0" err="1" smtClean="0"/>
              <a:t>cVM</a:t>
            </a:r>
            <a:r>
              <a:rPr lang="cs-CZ" dirty="0" smtClean="0"/>
              <a:t> = 0,2.(8,8:1000). 47,02 =0,08 g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/>
        <p:txBody>
          <a:bodyPr/>
          <a:lstStyle/>
          <a:p>
            <a:r>
              <a:rPr lang="cs-CZ" sz="2000" b="1" dirty="0" smtClean="0"/>
              <a:t>Jaká je molární koncentrace roztoku o objemu 8.7 ml, ve kterém je 1.5 g kyseliny siřičité? (A</a:t>
            </a:r>
            <a:r>
              <a:rPr lang="cs-CZ" sz="2000" b="1" baseline="-25000" dirty="0" smtClean="0"/>
              <a:t>r</a:t>
            </a:r>
            <a:r>
              <a:rPr lang="cs-CZ" sz="2000" b="1" dirty="0" smtClean="0"/>
              <a:t>(H) = 1,01, A</a:t>
            </a:r>
            <a:r>
              <a:rPr lang="cs-CZ" sz="2000" b="1" baseline="-25000" dirty="0" smtClean="0"/>
              <a:t>r</a:t>
            </a:r>
            <a:r>
              <a:rPr lang="cs-CZ" sz="2000" b="1" dirty="0" smtClean="0"/>
              <a:t>(S) = 32,07, A</a:t>
            </a:r>
            <a:r>
              <a:rPr lang="cs-CZ" sz="2000" b="1" baseline="-25000" dirty="0" smtClean="0"/>
              <a:t>r</a:t>
            </a:r>
            <a:r>
              <a:rPr lang="cs-CZ" sz="2000" b="1" dirty="0" smtClean="0"/>
              <a:t>(O) = 16)Řešení: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Nejprve upravíme vzorec pro molární koncentraci, potom dosadíme vzorec pro látkové množství:</a:t>
            </a:r>
          </a:p>
          <a:p>
            <a:endParaRPr lang="cs-CZ" sz="2000" dirty="0" smtClean="0"/>
          </a:p>
          <a:p>
            <a:r>
              <a:rPr lang="cs-CZ" sz="2000" dirty="0" smtClean="0"/>
              <a:t>C = n:V = (m:M):V = (1,5: 82,09)</a:t>
            </a:r>
            <a:r>
              <a:rPr lang="cs-CZ" sz="2000" dirty="0" smtClean="0">
                <a:sym typeface="Wingdings" pitchFamily="2" charset="2"/>
              </a:rPr>
              <a:t>:(8,7:1000) = 2,1 mol/l</a:t>
            </a:r>
            <a:endParaRPr lang="cs-CZ" sz="2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Použité zdroje</a:t>
            </a:r>
            <a:endParaRPr lang="cs-CZ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Handlíř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, K. a kol.: Výpočty a cvičení z obecné a anorganické chemie. Pardubice: VŠCHT, 1993.</a:t>
            </a:r>
          </a:p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Schejbalová, H., Horynová, H., Kopecká, O.: Příklady a úlohy z chemie. [Skriptum.] Liberec: TU,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1996.</a:t>
            </a:r>
            <a:endParaRPr lang="cs-CZ" sz="1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smtClean="0">
                <a:latin typeface="Times New Roman" pitchFamily="18" charset="0"/>
                <a:cs typeface="Times New Roman" pitchFamily="18" charset="0"/>
              </a:rPr>
              <a:t>Vacík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, J.: Obecná chemie. Praha: SPN, 1986.</a:t>
            </a:r>
          </a:p>
          <a:p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Kask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, U.,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Rawn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, J. D.: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General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Chemistry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Dubuque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, Iowa: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Wm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. C. Brown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Publishers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, USA 1993.</a:t>
            </a:r>
          </a:p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Holinka, J.: Chemie komplex.příprava na VŠ. Třebíč: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Nakl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. Radek Veselý, 2011. ISBN: 8086376311.</a:t>
            </a:r>
          </a:p>
          <a:p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Výchozí návrh">
  <a:themeElements>
    <a:clrScheme name="Výchozí návrh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2352</TotalTime>
  <Words>399</Words>
  <Application>Microsoft Office PowerPoint</Application>
  <PresentationFormat>Předvádění na obrazovce (4:3)</PresentationFormat>
  <Paragraphs>48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Výchozí návrh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terms:created xsi:type="dcterms:W3CDTF">2006-09-26T13:26:25Z</dcterms:created>
  <dcterms:modified xsi:type="dcterms:W3CDTF">2013-01-13T08:28:46Z</dcterms:modified>
</cp:coreProperties>
</file>