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351" r:id="rId2"/>
    <p:sldId id="352" r:id="rId3"/>
    <p:sldId id="353" r:id="rId4"/>
    <p:sldId id="354" r:id="rId5"/>
    <p:sldId id="355" r:id="rId6"/>
    <p:sldId id="356" r:id="rId7"/>
    <p:sldId id="357" r:id="rId8"/>
    <p:sldId id="358" r:id="rId9"/>
  </p:sldIdLst>
  <p:sldSz cx="9144000" cy="6858000" type="screen4x3"/>
  <p:notesSz cx="7315200" cy="96012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b="1"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b="1"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b="1"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b="1"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UACH" initials="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00"/>
    <a:srgbClr val="FFCC00"/>
    <a:srgbClr val="00FFCC"/>
    <a:srgbClr val="3333CC"/>
    <a:srgbClr val="FFFFCC"/>
    <a:srgbClr val="FFFF99"/>
    <a:srgbClr val="00FF00"/>
    <a:srgbClr val="FF0000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6828" autoAdjust="0"/>
    <p:restoredTop sz="94613" autoAdjust="0"/>
  </p:normalViewPr>
  <p:slideViewPr>
    <p:cSldViewPr>
      <p:cViewPr>
        <p:scale>
          <a:sx n="66" d="100"/>
          <a:sy n="66" d="100"/>
        </p:scale>
        <p:origin x="-1242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 b="0"/>
            </a:lvl1pPr>
          </a:lstStyle>
          <a:p>
            <a:endParaRPr lang="cs-CZ"/>
          </a:p>
        </p:txBody>
      </p:sp>
      <p:sp>
        <p:nvSpPr>
          <p:cNvPr id="1372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43375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0"/>
            </a:lvl1pPr>
          </a:lstStyle>
          <a:p>
            <a:endParaRPr lang="cs-CZ"/>
          </a:p>
        </p:txBody>
      </p:sp>
      <p:sp>
        <p:nvSpPr>
          <p:cNvPr id="13722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7300" y="720725"/>
            <a:ext cx="4800600" cy="36004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372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31838" y="4560888"/>
            <a:ext cx="5851525" cy="431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72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b="0"/>
            </a:lvl1pPr>
          </a:lstStyle>
          <a:p>
            <a:endParaRPr lang="cs-CZ"/>
          </a:p>
        </p:txBody>
      </p:sp>
      <p:sp>
        <p:nvSpPr>
          <p:cNvPr id="1372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43375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/>
            </a:lvl1pPr>
          </a:lstStyle>
          <a:p>
            <a:fld id="{D3F55CBD-5A93-4D52-8CDB-4B1F4428FD35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8D166A-95AB-4012-BA8B-87A14911D82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4E58B1-DC95-4E02-B2C6-639F13C7B5B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6FA6C7-2453-49D8-9B93-32BFC05D539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66B5C4-4A1D-4D0B-A947-48F9FF1908D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0A82CF-E70E-45FE-9DF4-182965E8925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0E02AD-5B3A-43C1-A47D-31EF711276D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28BC386-B202-4F25-AA05-BA62810EE18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BFCB80-7DEB-448B-9DA1-3414EA00570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CF043A-583A-45CC-AE6D-2F3D9FCCFD3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C7FFAE-6B5E-436B-9BF8-DFD4B29CA29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C04284-3EE5-4D0C-859F-12B697AB3FD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3FDE095-0ECF-4A05-9534-8F9174E3EBF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A4D913F-C6D1-4BBD-90A3-70FD5009C57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5FC7ACE3-EF8B-48D9-A99B-701C99181AE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 preserve="1">
  <p:cSld name="Nadpis, klipart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klipart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1831B1D-5627-4F2F-9AFE-358D7CC515A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D0C234B1-C97C-4FE0-90F8-FDCB68093F0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 b="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fld id="{A08410EE-B28F-43A9-A64C-805C20B8F724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17068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VY_32_INOVACE_CH_1_BAR_20_OBECNACHEMIE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Ivan Bartoš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Chemické výpočty – ředění roztoků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20. 6. 2012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Tento materiál objasňuje srozumitelnou formou jednoduché výpočty koncentrací roztoků při jejich mísení. Grafická názornost se podílí na inovativnost i podání látky  spolu s  jednoduchostí grafických prvků.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Možnosti využití: promítání, práce jednotlivců nebo dvojic u PC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7444" name="Picture 46" descr="logo_pruh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  <a:cs typeface="Arial" charset="0"/>
              </a:rPr>
              <a:t>DIGITÁLNÍ UČEBNÍ MATERIÁL</a:t>
            </a:r>
          </a:p>
        </p:txBody>
      </p:sp>
      <p:pic>
        <p:nvPicPr>
          <p:cNvPr id="174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txBody>
          <a:bodyPr/>
          <a:lstStyle/>
          <a:p>
            <a:r>
              <a:rPr lang="cs-CZ" sz="2000" dirty="0" smtClean="0"/>
              <a:t>Vztah pro výpočet výsledné </a:t>
            </a:r>
            <a:r>
              <a:rPr lang="cs-CZ" sz="2000" dirty="0" err="1" smtClean="0"/>
              <a:t>koncetrace</a:t>
            </a:r>
            <a:r>
              <a:rPr lang="cs-CZ" sz="2000" dirty="0" smtClean="0"/>
              <a:t> po smíchání roztoků o různých koncentrací téže látky:</a:t>
            </a:r>
            <a:br>
              <a:rPr lang="cs-CZ" sz="2000" dirty="0" smtClean="0"/>
            </a:br>
            <a:r>
              <a:rPr lang="cs-CZ" sz="2000" dirty="0" smtClean="0"/>
              <a:t>m</a:t>
            </a:r>
            <a:r>
              <a:rPr lang="cs-CZ" sz="2000" baseline="-25000" dirty="0" smtClean="0"/>
              <a:t>1</a:t>
            </a:r>
            <a:r>
              <a:rPr lang="cs-CZ" sz="2000" dirty="0" smtClean="0"/>
              <a:t> . w</a:t>
            </a:r>
            <a:r>
              <a:rPr lang="cs-CZ" sz="2000" baseline="-25000" dirty="0" smtClean="0"/>
              <a:t>1</a:t>
            </a:r>
            <a:r>
              <a:rPr lang="cs-CZ" sz="2000" dirty="0" smtClean="0"/>
              <a:t> + m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 . w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 + ... + </a:t>
            </a:r>
            <a:r>
              <a:rPr lang="cs-CZ" sz="2000" dirty="0" err="1" smtClean="0"/>
              <a:t>m</a:t>
            </a:r>
            <a:r>
              <a:rPr lang="cs-CZ" sz="2000" baseline="-25000" dirty="0" err="1" smtClean="0"/>
              <a:t>n</a:t>
            </a:r>
            <a:r>
              <a:rPr lang="cs-CZ" sz="2000" dirty="0" smtClean="0"/>
              <a:t> . </a:t>
            </a:r>
            <a:r>
              <a:rPr lang="cs-CZ" sz="2000" dirty="0" err="1" smtClean="0"/>
              <a:t>w</a:t>
            </a:r>
            <a:r>
              <a:rPr lang="cs-CZ" sz="2000" baseline="-25000" dirty="0" err="1" smtClean="0"/>
              <a:t>n</a:t>
            </a:r>
            <a:r>
              <a:rPr lang="cs-CZ" sz="2000" dirty="0" smtClean="0"/>
              <a:t> = (m</a:t>
            </a:r>
            <a:r>
              <a:rPr lang="cs-CZ" sz="2000" baseline="-25000" dirty="0" smtClean="0"/>
              <a:t>1</a:t>
            </a:r>
            <a:r>
              <a:rPr lang="cs-CZ" sz="2000" dirty="0" smtClean="0"/>
              <a:t> + m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 + ... + </a:t>
            </a:r>
            <a:r>
              <a:rPr lang="cs-CZ" sz="2000" dirty="0" err="1" smtClean="0"/>
              <a:t>m</a:t>
            </a:r>
            <a:r>
              <a:rPr lang="cs-CZ" sz="2000" baseline="-25000" dirty="0" err="1" smtClean="0"/>
              <a:t>n</a:t>
            </a:r>
            <a:r>
              <a:rPr lang="cs-CZ" sz="2000" dirty="0" smtClean="0"/>
              <a:t>) . w </a:t>
            </a:r>
          </a:p>
          <a:p>
            <a:r>
              <a:rPr lang="cs-CZ" sz="2000" b="1" dirty="0" smtClean="0"/>
              <a:t>Koncentrace čistého rozpouštědla = 0 %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dirty="0" smtClean="0"/>
              <a:t>Koncentrace čisté látky = 100 %</a:t>
            </a:r>
            <a:r>
              <a:rPr lang="cs-CZ" sz="2000" dirty="0" smtClean="0"/>
              <a:t> </a:t>
            </a:r>
          </a:p>
          <a:p>
            <a:r>
              <a:rPr lang="cs-CZ" sz="2000" dirty="0" smtClean="0"/>
              <a:t>Místo hmotnostního zlomku můžeme dosadit i objemový zlomek, nebo hmotnostní či objemové procento </a:t>
            </a:r>
          </a:p>
          <a:p>
            <a:endParaRPr lang="cs-CZ" sz="2000" dirty="0" smtClean="0"/>
          </a:p>
          <a:p>
            <a:r>
              <a:rPr lang="cs-CZ" sz="2000" dirty="0" smtClean="0"/>
              <a:t>Vztah potom vypadá např. takto (p ... procenta):</a:t>
            </a:r>
            <a:br>
              <a:rPr lang="cs-CZ" sz="2000" dirty="0" smtClean="0"/>
            </a:br>
            <a:r>
              <a:rPr lang="cs-CZ" sz="2000" dirty="0" smtClean="0"/>
              <a:t>m</a:t>
            </a:r>
            <a:r>
              <a:rPr lang="cs-CZ" sz="2000" baseline="-25000" dirty="0" smtClean="0"/>
              <a:t>1</a:t>
            </a:r>
            <a:r>
              <a:rPr lang="cs-CZ" sz="2000" dirty="0" smtClean="0"/>
              <a:t> . p</a:t>
            </a:r>
            <a:r>
              <a:rPr lang="cs-CZ" sz="2000" baseline="-25000" dirty="0" smtClean="0"/>
              <a:t>1</a:t>
            </a:r>
            <a:r>
              <a:rPr lang="cs-CZ" sz="2000" dirty="0" smtClean="0"/>
              <a:t> + m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 . p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 + ... + </a:t>
            </a:r>
            <a:r>
              <a:rPr lang="cs-CZ" sz="2000" dirty="0" err="1" smtClean="0"/>
              <a:t>m</a:t>
            </a:r>
            <a:r>
              <a:rPr lang="cs-CZ" sz="2000" baseline="-25000" dirty="0" err="1" smtClean="0"/>
              <a:t>n</a:t>
            </a:r>
            <a:r>
              <a:rPr lang="cs-CZ" sz="2000" dirty="0" smtClean="0"/>
              <a:t> . </a:t>
            </a:r>
            <a:r>
              <a:rPr lang="cs-CZ" sz="2000" dirty="0" err="1" smtClean="0"/>
              <a:t>p</a:t>
            </a:r>
            <a:r>
              <a:rPr lang="cs-CZ" sz="2000" baseline="-25000" dirty="0" err="1" smtClean="0"/>
              <a:t>n</a:t>
            </a:r>
            <a:r>
              <a:rPr lang="cs-CZ" sz="2000" dirty="0" smtClean="0"/>
              <a:t> = (m</a:t>
            </a:r>
            <a:r>
              <a:rPr lang="cs-CZ" sz="2000" baseline="-25000" dirty="0" smtClean="0"/>
              <a:t>1</a:t>
            </a:r>
            <a:r>
              <a:rPr lang="cs-CZ" sz="2000" dirty="0" smtClean="0"/>
              <a:t> + m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 + ... + </a:t>
            </a:r>
            <a:r>
              <a:rPr lang="cs-CZ" sz="2000" dirty="0" err="1" smtClean="0"/>
              <a:t>m</a:t>
            </a:r>
            <a:r>
              <a:rPr lang="cs-CZ" sz="2000" baseline="-25000" dirty="0" err="1" smtClean="0"/>
              <a:t>n</a:t>
            </a:r>
            <a:r>
              <a:rPr lang="cs-CZ" sz="2000" dirty="0" smtClean="0"/>
              <a:t>) . p </a:t>
            </a:r>
            <a:endParaRPr lang="cs-CZ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Řešený příklad</a:t>
            </a:r>
          </a:p>
          <a:p>
            <a:r>
              <a:rPr lang="cs-CZ" sz="2000" b="1" dirty="0" smtClean="0"/>
              <a:t>Máme 74 g 15 % roztoku, který zředíme 20 g rozpouštědla. Jaká je nyní koncentrace roztoku?Řešení: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Sestavíme rovnici:</a:t>
            </a:r>
            <a:br>
              <a:rPr lang="cs-CZ" sz="2000" dirty="0" smtClean="0"/>
            </a:br>
            <a:r>
              <a:rPr lang="cs-CZ" sz="2000" dirty="0" smtClean="0"/>
              <a:t>m</a:t>
            </a:r>
            <a:r>
              <a:rPr lang="cs-CZ" sz="2000" baseline="-25000" dirty="0" smtClean="0"/>
              <a:t>1</a:t>
            </a:r>
            <a:r>
              <a:rPr lang="cs-CZ" sz="2000" dirty="0" smtClean="0"/>
              <a:t>p</a:t>
            </a:r>
            <a:r>
              <a:rPr lang="cs-CZ" sz="2000" baseline="-25000" dirty="0" smtClean="0"/>
              <a:t>1</a:t>
            </a:r>
            <a:r>
              <a:rPr lang="cs-CZ" sz="2000" dirty="0" smtClean="0"/>
              <a:t> + m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p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 = (m</a:t>
            </a:r>
            <a:r>
              <a:rPr lang="cs-CZ" sz="2000" baseline="-25000" dirty="0" smtClean="0"/>
              <a:t>1</a:t>
            </a:r>
            <a:r>
              <a:rPr lang="cs-CZ" sz="2000" dirty="0" smtClean="0"/>
              <a:t> + m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)p</a:t>
            </a:r>
            <a:r>
              <a:rPr lang="cs-CZ" sz="2000" baseline="-25000" dirty="0" smtClean="0"/>
              <a:t>3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Protože p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 = 0 (rozpouštědlo obsahuje 0 % rozpuštěné látky), můžeme rovnici upravit:</a:t>
            </a:r>
            <a:br>
              <a:rPr lang="cs-CZ" sz="2000" dirty="0" smtClean="0"/>
            </a:br>
            <a:r>
              <a:rPr lang="cs-CZ" sz="2000" dirty="0" smtClean="0"/>
              <a:t>m</a:t>
            </a:r>
            <a:r>
              <a:rPr lang="cs-CZ" sz="2000" baseline="-25000" dirty="0" smtClean="0"/>
              <a:t>1</a:t>
            </a:r>
            <a:r>
              <a:rPr lang="cs-CZ" sz="2000" dirty="0" smtClean="0"/>
              <a:t>p</a:t>
            </a:r>
            <a:r>
              <a:rPr lang="cs-CZ" sz="2000" baseline="-25000" dirty="0" smtClean="0"/>
              <a:t>1</a:t>
            </a:r>
            <a:r>
              <a:rPr lang="cs-CZ" sz="2000" dirty="0" smtClean="0"/>
              <a:t> = (m</a:t>
            </a:r>
            <a:r>
              <a:rPr lang="cs-CZ" sz="2000" baseline="-25000" dirty="0" smtClean="0"/>
              <a:t>1</a:t>
            </a:r>
            <a:r>
              <a:rPr lang="cs-CZ" sz="2000" dirty="0" smtClean="0"/>
              <a:t> + m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)p</a:t>
            </a:r>
            <a:r>
              <a:rPr lang="cs-CZ" sz="2000" baseline="-25000" dirty="0" smtClean="0"/>
              <a:t>3</a:t>
            </a:r>
          </a:p>
          <a:p>
            <a:pPr>
              <a:buNone/>
            </a:pPr>
            <a:r>
              <a:rPr lang="cs-CZ" sz="2000" baseline="-25000" dirty="0" smtClean="0"/>
              <a:t>        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p</a:t>
            </a:r>
            <a:r>
              <a:rPr lang="cs-CZ" sz="2000" baseline="-25000" dirty="0" smtClean="0"/>
              <a:t>3</a:t>
            </a:r>
            <a:r>
              <a:rPr lang="cs-CZ" sz="2000" dirty="0" smtClean="0"/>
              <a:t>  = m</a:t>
            </a:r>
            <a:r>
              <a:rPr lang="cs-CZ" sz="2000" baseline="-25000" dirty="0" smtClean="0"/>
              <a:t>1</a:t>
            </a:r>
            <a:r>
              <a:rPr lang="cs-CZ" sz="2000" dirty="0" smtClean="0"/>
              <a:t>p</a:t>
            </a:r>
            <a:r>
              <a:rPr lang="cs-CZ" sz="2000" baseline="-25000" dirty="0" smtClean="0"/>
              <a:t>1</a:t>
            </a:r>
            <a:r>
              <a:rPr lang="cs-CZ" sz="2000" dirty="0" smtClean="0"/>
              <a:t> : (m</a:t>
            </a:r>
            <a:r>
              <a:rPr lang="cs-CZ" sz="2000" baseline="-25000" dirty="0" smtClean="0"/>
              <a:t>1</a:t>
            </a:r>
            <a:r>
              <a:rPr lang="cs-CZ" sz="2000" dirty="0" smtClean="0"/>
              <a:t> + m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) = (74.15) </a:t>
            </a:r>
            <a:r>
              <a:rPr lang="cs-CZ" sz="2000" dirty="0" smtClean="0">
                <a:sym typeface="Wingdings" pitchFamily="2" charset="2"/>
              </a:rPr>
              <a:t>: (74+20) =</a:t>
            </a:r>
            <a:r>
              <a:rPr lang="cs-CZ" sz="2000" baseline="-25000" dirty="0" smtClean="0"/>
              <a:t> </a:t>
            </a:r>
            <a:r>
              <a:rPr lang="cs-CZ" sz="2000" dirty="0" smtClean="0"/>
              <a:t>11,81 %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txBody>
          <a:bodyPr/>
          <a:lstStyle/>
          <a:p>
            <a:r>
              <a:rPr lang="cs-CZ" b="1" dirty="0" smtClean="0"/>
              <a:t>Řešený příklad</a:t>
            </a:r>
          </a:p>
          <a:p>
            <a:r>
              <a:rPr lang="cs-CZ" b="1" dirty="0" smtClean="0"/>
              <a:t>Máme 83 g 27 % roztoku, do kterého přidáme 17 g čisté látky. Jaká je nyní koncentrace roztoku?Řešení: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Sestavíme rovnici:</a:t>
            </a:r>
            <a:br>
              <a:rPr lang="cs-CZ" dirty="0" smtClean="0"/>
            </a:br>
            <a:r>
              <a:rPr lang="cs-CZ" dirty="0" smtClean="0"/>
              <a:t>m</a:t>
            </a:r>
            <a:r>
              <a:rPr lang="cs-CZ" baseline="-25000" dirty="0" smtClean="0"/>
              <a:t>1</a:t>
            </a:r>
            <a:r>
              <a:rPr lang="cs-CZ" dirty="0" smtClean="0"/>
              <a:t>p</a:t>
            </a:r>
            <a:r>
              <a:rPr lang="cs-CZ" baseline="-25000" dirty="0" smtClean="0"/>
              <a:t>1</a:t>
            </a:r>
            <a:r>
              <a:rPr lang="cs-CZ" dirty="0" smtClean="0"/>
              <a:t> + m</a:t>
            </a:r>
            <a:r>
              <a:rPr lang="cs-CZ" baseline="-25000" dirty="0" smtClean="0"/>
              <a:t>2</a:t>
            </a:r>
            <a:r>
              <a:rPr lang="cs-CZ" dirty="0" smtClean="0"/>
              <a:t>p</a:t>
            </a:r>
            <a:r>
              <a:rPr lang="cs-CZ" baseline="-25000" dirty="0" smtClean="0"/>
              <a:t>2</a:t>
            </a:r>
            <a:r>
              <a:rPr lang="cs-CZ" dirty="0" smtClean="0"/>
              <a:t> = (m</a:t>
            </a:r>
            <a:r>
              <a:rPr lang="cs-CZ" baseline="-25000" dirty="0" smtClean="0"/>
              <a:t>1</a:t>
            </a:r>
            <a:r>
              <a:rPr lang="cs-CZ" dirty="0" smtClean="0"/>
              <a:t> + m</a:t>
            </a:r>
            <a:r>
              <a:rPr lang="cs-CZ" baseline="-25000" dirty="0" smtClean="0"/>
              <a:t>2</a:t>
            </a:r>
            <a:r>
              <a:rPr lang="cs-CZ" dirty="0" smtClean="0"/>
              <a:t>)p</a:t>
            </a:r>
            <a:r>
              <a:rPr lang="cs-CZ" baseline="-25000" dirty="0" smtClean="0"/>
              <a:t>3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</a:t>
            </a:r>
            <a:r>
              <a:rPr lang="cs-CZ" baseline="-25000" dirty="0" smtClean="0"/>
              <a:t>3</a:t>
            </a:r>
            <a:r>
              <a:rPr lang="cs-CZ" dirty="0" smtClean="0"/>
              <a:t> = (m</a:t>
            </a:r>
            <a:r>
              <a:rPr lang="cs-CZ" baseline="-25000" dirty="0" smtClean="0"/>
              <a:t>1</a:t>
            </a:r>
            <a:r>
              <a:rPr lang="cs-CZ" dirty="0" smtClean="0"/>
              <a:t>p</a:t>
            </a:r>
            <a:r>
              <a:rPr lang="cs-CZ" baseline="-25000" dirty="0" smtClean="0"/>
              <a:t>1</a:t>
            </a:r>
            <a:r>
              <a:rPr lang="cs-CZ" dirty="0" smtClean="0"/>
              <a:t> + m</a:t>
            </a:r>
            <a:r>
              <a:rPr lang="cs-CZ" baseline="-25000" dirty="0" smtClean="0"/>
              <a:t>2</a:t>
            </a:r>
            <a:r>
              <a:rPr lang="cs-CZ" dirty="0" smtClean="0"/>
              <a:t>p</a:t>
            </a:r>
            <a:r>
              <a:rPr lang="cs-CZ" baseline="-25000" dirty="0" smtClean="0"/>
              <a:t>2</a:t>
            </a:r>
            <a:r>
              <a:rPr lang="cs-CZ" dirty="0" smtClean="0"/>
              <a:t> ):(m</a:t>
            </a:r>
            <a:r>
              <a:rPr lang="cs-CZ" baseline="-25000" dirty="0" smtClean="0"/>
              <a:t>1</a:t>
            </a:r>
            <a:r>
              <a:rPr lang="cs-CZ" dirty="0" smtClean="0"/>
              <a:t> + m</a:t>
            </a:r>
            <a:r>
              <a:rPr lang="cs-CZ" baseline="-25000" dirty="0" smtClean="0"/>
              <a:t>2</a:t>
            </a:r>
            <a:r>
              <a:rPr lang="cs-CZ" dirty="0" smtClean="0"/>
              <a:t>) = (83.27+17.100)</a:t>
            </a:r>
            <a:r>
              <a:rPr lang="cs-CZ" dirty="0" smtClean="0">
                <a:sym typeface="Wingdings" pitchFamily="2" charset="2"/>
              </a:rPr>
              <a:t>: (83+17) =</a:t>
            </a:r>
            <a:r>
              <a:rPr lang="cs-CZ" dirty="0" smtClean="0"/>
              <a:t>39,41 %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txBody>
          <a:bodyPr/>
          <a:lstStyle/>
          <a:p>
            <a:r>
              <a:rPr lang="cs-CZ" b="1" dirty="0" smtClean="0"/>
              <a:t>Řešený příklad</a:t>
            </a:r>
          </a:p>
          <a:p>
            <a:r>
              <a:rPr lang="cs-CZ" b="1" dirty="0" smtClean="0"/>
              <a:t>Kolik g čisté látky musíme přidat do 51 g 3 % roztoku, aby byl roztok 12 %?Řešení: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400" dirty="0" smtClean="0"/>
              <a:t>Sestavíme a upravíme rovnici: </a:t>
            </a:r>
            <a:br>
              <a:rPr lang="cs-CZ" sz="2400" dirty="0" smtClean="0"/>
            </a:br>
            <a:r>
              <a:rPr lang="cs-CZ" sz="2400" dirty="0" smtClean="0"/>
              <a:t>m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p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+ m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p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(m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+ m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)p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</a:t>
            </a:r>
            <a:br>
              <a:rPr lang="cs-CZ" sz="2400" dirty="0" smtClean="0"/>
            </a:br>
            <a:r>
              <a:rPr lang="cs-CZ" sz="2400" dirty="0" smtClean="0"/>
              <a:t>m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p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+ m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p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m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p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+ m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p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</a:t>
            </a:r>
            <a:br>
              <a:rPr lang="cs-CZ" sz="2400" dirty="0" smtClean="0"/>
            </a:br>
            <a:r>
              <a:rPr lang="cs-CZ" sz="2400" dirty="0" smtClean="0"/>
              <a:t>m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p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- m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p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= m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p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- m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p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</a:t>
            </a:r>
            <a:br>
              <a:rPr lang="cs-CZ" sz="2400" dirty="0" smtClean="0"/>
            </a:br>
            <a:r>
              <a:rPr lang="cs-CZ" sz="2400" dirty="0" smtClean="0"/>
              <a:t>m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. (p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- p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) = m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. (p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- p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)</a:t>
            </a:r>
            <a:br>
              <a:rPr lang="cs-CZ" sz="2400" dirty="0" smtClean="0"/>
            </a:br>
            <a:r>
              <a:rPr lang="cs-CZ" sz="2400" dirty="0" smtClean="0"/>
              <a:t>m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m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. (p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- p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): (p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- p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) = 51. (12-3)</a:t>
            </a:r>
            <a:r>
              <a:rPr lang="cs-CZ" sz="2400" dirty="0" smtClean="0">
                <a:sym typeface="Wingdings" pitchFamily="2" charset="2"/>
              </a:rPr>
              <a:t>: (100-12) =</a:t>
            </a:r>
            <a:r>
              <a:rPr lang="cs-CZ" sz="2400" dirty="0" smtClean="0"/>
              <a:t>5,22 g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txBody>
          <a:bodyPr/>
          <a:lstStyle/>
          <a:p>
            <a:r>
              <a:rPr lang="cs-CZ" b="1" dirty="0" smtClean="0"/>
              <a:t>Kolik g rozpouštědla musíme přidat do 85 g 17 % roztoku, aby byl roztok 7 %?Řešení: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400" dirty="0" smtClean="0"/>
              <a:t>Sestavíme a upravíme rovnici: </a:t>
            </a:r>
            <a:br>
              <a:rPr lang="cs-CZ" sz="2400" dirty="0" smtClean="0"/>
            </a:br>
            <a:r>
              <a:rPr lang="cs-CZ" sz="2400" dirty="0" smtClean="0"/>
              <a:t>m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p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+ m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p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(m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+ m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)p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</a:t>
            </a:r>
            <a:br>
              <a:rPr lang="cs-CZ" sz="2400" dirty="0" smtClean="0"/>
            </a:br>
            <a:r>
              <a:rPr lang="cs-CZ" sz="2400" dirty="0" smtClean="0"/>
              <a:t>p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je v tomto případě rovno nule (rozpouštědlo obsahuje 0 % rozpuštěné látky): </a:t>
            </a:r>
            <a:br>
              <a:rPr lang="cs-CZ" sz="2400" dirty="0" smtClean="0"/>
            </a:br>
            <a:r>
              <a:rPr lang="cs-CZ" sz="2400" dirty="0" smtClean="0"/>
              <a:t>m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p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(m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+ m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)p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</a:t>
            </a:r>
            <a:br>
              <a:rPr lang="cs-CZ" sz="2400" dirty="0" smtClean="0"/>
            </a:br>
            <a:r>
              <a:rPr lang="cs-CZ" sz="2400" dirty="0" smtClean="0"/>
              <a:t>m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p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m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p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+ m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p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</a:t>
            </a:r>
            <a:br>
              <a:rPr lang="cs-CZ" sz="2400" dirty="0" smtClean="0"/>
            </a:br>
            <a:r>
              <a:rPr lang="cs-CZ" sz="2400" dirty="0" smtClean="0"/>
              <a:t>- </a:t>
            </a:r>
            <a:r>
              <a:rPr lang="cs-CZ" sz="2400" dirty="0" err="1" smtClean="0"/>
              <a:t>m</a:t>
            </a:r>
            <a:r>
              <a:rPr lang="cs-CZ" sz="2400" baseline="-25000" dirty="0" err="1" smtClean="0"/>
              <a:t>2</a:t>
            </a:r>
            <a:r>
              <a:rPr lang="cs-CZ" sz="2400" dirty="0" err="1" smtClean="0"/>
              <a:t>p</a:t>
            </a:r>
            <a:r>
              <a:rPr lang="cs-CZ" sz="2400" baseline="-25000" dirty="0" err="1" smtClean="0"/>
              <a:t>3</a:t>
            </a:r>
            <a:r>
              <a:rPr lang="cs-CZ" sz="2400" dirty="0" smtClean="0"/>
              <a:t> = m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p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- m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p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                                   121,43 g</a:t>
            </a:r>
            <a:endParaRPr lang="cs-CZ" sz="2400" dirty="0"/>
          </a:p>
        </p:txBody>
      </p:sp>
      <p:pic>
        <p:nvPicPr>
          <p:cNvPr id="3" name="Obrázek 2" descr="skoroposl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786" y="4643446"/>
            <a:ext cx="2817445" cy="500066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txBody>
          <a:bodyPr/>
          <a:lstStyle/>
          <a:p>
            <a:r>
              <a:rPr lang="cs-CZ" sz="2000" b="1" dirty="0" smtClean="0"/>
              <a:t>Řešený příklad</a:t>
            </a:r>
          </a:p>
          <a:p>
            <a:r>
              <a:rPr lang="cs-CZ" sz="2000" b="1" dirty="0" smtClean="0"/>
              <a:t>Roztok </a:t>
            </a:r>
            <a:r>
              <a:rPr lang="cs-CZ" sz="2000" b="1" dirty="0" err="1" smtClean="0"/>
              <a:t>methanolu</a:t>
            </a:r>
            <a:r>
              <a:rPr lang="cs-CZ" sz="2000" b="1" dirty="0" smtClean="0"/>
              <a:t> o objemu 59 cm</a:t>
            </a:r>
            <a:r>
              <a:rPr lang="cs-CZ" sz="2000" b="1" baseline="30000" dirty="0" smtClean="0"/>
              <a:t>3</a:t>
            </a:r>
            <a:r>
              <a:rPr lang="cs-CZ" sz="2000" b="1" dirty="0" smtClean="0"/>
              <a:t> jsme připravili zředěním 26 cm</a:t>
            </a:r>
            <a:r>
              <a:rPr lang="cs-CZ" sz="2000" b="1" baseline="30000" dirty="0" smtClean="0"/>
              <a:t>3</a:t>
            </a:r>
            <a:r>
              <a:rPr lang="cs-CZ" sz="2000" b="1" dirty="0" smtClean="0"/>
              <a:t> absolutního </a:t>
            </a:r>
            <a:r>
              <a:rPr lang="cs-CZ" sz="2000" b="1" dirty="0" err="1" smtClean="0"/>
              <a:t>methanolu</a:t>
            </a:r>
            <a:r>
              <a:rPr lang="cs-CZ" sz="2000" b="1" dirty="0" smtClean="0"/>
              <a:t>. Vypočítejte koncentraci roztoku v objemových %.Řešení:</a:t>
            </a:r>
          </a:p>
          <a:p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           = 59 cm</a:t>
            </a:r>
            <a:r>
              <a:rPr lang="cs-CZ" sz="2000" baseline="30000" dirty="0" smtClean="0"/>
              <a:t>3</a:t>
            </a:r>
          </a:p>
          <a:p>
            <a:pPr>
              <a:buNone/>
            </a:pP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V</a:t>
            </a:r>
            <a:r>
              <a:rPr lang="cs-CZ" sz="2000" baseline="-25000" dirty="0" smtClean="0"/>
              <a:t>A</a:t>
            </a:r>
            <a:r>
              <a:rPr lang="cs-CZ" sz="2000" dirty="0" smtClean="0"/>
              <a:t> = 26 cm</a:t>
            </a:r>
            <a:r>
              <a:rPr lang="cs-CZ" sz="2000" baseline="30000" dirty="0" smtClean="0"/>
              <a:t>3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el-GR" sz="2000" dirty="0" smtClean="0"/>
              <a:t>φ = ?</a:t>
            </a:r>
            <a:r>
              <a:rPr lang="cs-CZ" sz="2000" dirty="0" smtClean="0"/>
              <a:t>Vyjdeme ze vzorce pro objemový zlomek, dosadíme do něj, a poté převedeme výsledek na objemová procenta.</a:t>
            </a:r>
            <a:br>
              <a:rPr lang="cs-CZ" sz="2000" dirty="0" smtClean="0"/>
            </a:b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                                  44,07 </a:t>
            </a:r>
            <a:r>
              <a:rPr lang="cs-CZ" sz="2000" dirty="0" err="1" smtClean="0"/>
              <a:t>obj</a:t>
            </a:r>
            <a:r>
              <a:rPr lang="cs-CZ" sz="2000" dirty="0" smtClean="0"/>
              <a:t>. %</a:t>
            </a:r>
          </a:p>
          <a:p>
            <a:endParaRPr lang="cs-CZ" dirty="0"/>
          </a:p>
        </p:txBody>
      </p:sp>
      <p:pic>
        <p:nvPicPr>
          <p:cNvPr id="3" name="Obrázek 2" descr="objemovka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224" y="1785926"/>
            <a:ext cx="615160" cy="442915"/>
          </a:xfrm>
          <a:prstGeom prst="rect">
            <a:avLst/>
          </a:prstGeom>
        </p:spPr>
      </p:pic>
      <p:pic>
        <p:nvPicPr>
          <p:cNvPr id="4" name="Obrázek 3" descr="objemovka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5852" y="3786190"/>
            <a:ext cx="1654354" cy="571504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Handlíř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K. a kol.: Výpočty a cvičení z obecné a anorganické chemie. Pardubice: VŠCHT, 1993.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Schejbalová, H., Horynová, H., Kopecká, O.: Příklady a úlohy z chemie. [Skriptum.] Liberec: TU, 1996. </a:t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Vacík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J.: Obecná chemie. Praha: SPN, 1986.</a:t>
            </a:r>
          </a:p>
          <a:p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Kask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U.,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Rawn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J. D.: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General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Chemistry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Dubuque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Iowa: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Wm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C. Brown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Publishers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USA 1993.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Holinka, J.: Chemie komplex.příprava na VŠ. Třebíč: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Nakl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Radek Veselý, 2011. ISBN: 8086376311.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5">
      <a:dk1>
        <a:srgbClr val="000000"/>
      </a:dk1>
      <a:lt1>
        <a:srgbClr val="FFFFD9"/>
      </a:lt1>
      <a:dk2>
        <a:srgbClr val="000000"/>
      </a:dk2>
      <a:lt2>
        <a:srgbClr val="777777"/>
      </a:lt2>
      <a:accent1>
        <a:srgbClr val="FFFFF7"/>
      </a:accent1>
      <a:accent2>
        <a:srgbClr val="33CCCC"/>
      </a:accent2>
      <a:accent3>
        <a:srgbClr val="FFFFE9"/>
      </a:accent3>
      <a:accent4>
        <a:srgbClr val="000000"/>
      </a:accent4>
      <a:accent5>
        <a:srgbClr val="FFFFFA"/>
      </a:accent5>
      <a:accent6>
        <a:srgbClr val="2DB9B9"/>
      </a:accent6>
      <a:hlink>
        <a:srgbClr val="FF5050"/>
      </a:hlink>
      <a:folHlink>
        <a:srgbClr val="FF99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2372</TotalTime>
  <Words>279</Words>
  <Application>Microsoft Office PowerPoint</Application>
  <PresentationFormat>Předvádění na obrazovce (4:3)</PresentationFormat>
  <Paragraphs>45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Výchozí návrh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terms:created xsi:type="dcterms:W3CDTF">2006-09-26T13:26:25Z</dcterms:created>
  <dcterms:modified xsi:type="dcterms:W3CDTF">2012-12-19T11:19:27Z</dcterms:modified>
</cp:coreProperties>
</file>