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3"/>
  </p:notesMasterIdLst>
  <p:handoutMasterIdLst>
    <p:handoutMasterId r:id="rId14"/>
  </p:handoutMasterIdLst>
  <p:sldIdLst>
    <p:sldId id="261" r:id="rId2"/>
    <p:sldId id="262" r:id="rId3"/>
    <p:sldId id="263" r:id="rId4"/>
    <p:sldId id="264" r:id="rId5"/>
    <p:sldId id="266" r:id="rId6"/>
    <p:sldId id="268" r:id="rId7"/>
    <p:sldId id="270" r:id="rId8"/>
    <p:sldId id="271" r:id="rId9"/>
    <p:sldId id="272" r:id="rId10"/>
    <p:sldId id="273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589053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088296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8F215D2-FF59-4E89-AD0B-0015F133CAA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  <p:sldLayoutId id="2147483756" r:id="rId12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lzensky-kraj.cz/" TargetMode="External"/><Relationship Id="rId2" Type="http://schemas.openxmlformats.org/officeDocument/2006/relationships/hyperlink" Target="http://www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9.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Regiony České republiky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Plzeňský region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5733256"/>
            <a:ext cx="7772400" cy="28654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dirty="0"/>
              <a:t>http://cs.wikipedia.org/wiki/Soubor:Plzen_small_CoA.png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1867" y="2348880"/>
            <a:ext cx="2636870" cy="3164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4638"/>
            <a:ext cx="7906072" cy="1143000"/>
          </a:xfrm>
        </p:spPr>
        <p:txBody>
          <a:bodyPr>
            <a:normAutofit fontScale="90000"/>
          </a:bodyPr>
          <a:lstStyle/>
          <a:p>
            <a:r>
              <a:rPr lang="cs-CZ" sz="2800" dirty="0">
                <a:solidFill>
                  <a:srgbClr val="FF0000"/>
                </a:solidFill>
              </a:rPr>
              <a:t>Hranice regionu</a:t>
            </a:r>
            <a:br>
              <a:rPr lang="cs-CZ" sz="2800" dirty="0">
                <a:solidFill>
                  <a:srgbClr val="FF0000"/>
                </a:solidFill>
              </a:rPr>
            </a:br>
            <a:r>
              <a:rPr lang="cs-CZ" sz="2000" dirty="0">
                <a:solidFill>
                  <a:srgbClr val="FF0000"/>
                </a:solidFill>
              </a:rPr>
              <a:t/>
            </a:r>
            <a:br>
              <a:rPr lang="cs-CZ" sz="2000" dirty="0">
                <a:solidFill>
                  <a:srgbClr val="FF0000"/>
                </a:solidFill>
              </a:rPr>
            </a:br>
            <a:r>
              <a:rPr lang="cs-CZ" sz="1800" dirty="0">
                <a:solidFill>
                  <a:srgbClr val="FF0000"/>
                </a:solidFill>
              </a:rPr>
              <a:t>Karlovarský , Ústecký, Středočeský, Jihočeský region + hranice s Německem / Bavorsko /</a:t>
            </a:r>
            <a:endParaRPr lang="cs-CZ" sz="18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"/>
          </p:nvPr>
        </p:nvSpPr>
        <p:spPr>
          <a:xfrm>
            <a:off x="914400" y="5517232"/>
            <a:ext cx="4809728" cy="50256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http://cs.wikipedia.org/wiki/Plze%C5%88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>
          <a:xfrm>
            <a:off x="5394960" y="1556792"/>
            <a:ext cx="3749040" cy="4572000"/>
          </a:xfrm>
        </p:spPr>
        <p:txBody>
          <a:bodyPr>
            <a:normAutofit fontScale="77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916832"/>
            <a:ext cx="4680520" cy="2847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12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>
                <a:solidFill>
                  <a:srgbClr val="FF0000"/>
                </a:solidFill>
              </a:rPr>
              <a:t>Centra </a:t>
            </a:r>
            <a:r>
              <a:rPr lang="cs-CZ" sz="2400" dirty="0" smtClean="0">
                <a:solidFill>
                  <a:srgbClr val="FF0000"/>
                </a:solidFill>
              </a:rPr>
              <a:t>regionu:</a:t>
            </a:r>
            <a:endParaRPr lang="cs-CZ" sz="2400" dirty="0">
              <a:solidFill>
                <a:srgbClr val="FF0000"/>
              </a:solidFill>
            </a:endParaRPr>
          </a:p>
          <a:p>
            <a:pPr>
              <a:buFontTx/>
              <a:buNone/>
            </a:pPr>
            <a:r>
              <a:rPr lang="cs-CZ" sz="1600" dirty="0"/>
              <a:t>Plzeň</a:t>
            </a:r>
          </a:p>
          <a:p>
            <a:pPr>
              <a:buFontTx/>
              <a:buNone/>
            </a:pPr>
            <a:r>
              <a:rPr lang="cs-CZ" sz="1600" dirty="0"/>
              <a:t>Domažlice</a:t>
            </a:r>
          </a:p>
          <a:p>
            <a:pPr>
              <a:buFontTx/>
              <a:buNone/>
            </a:pPr>
            <a:r>
              <a:rPr lang="cs-CZ" sz="1600" dirty="0"/>
              <a:t>Tachov</a:t>
            </a:r>
          </a:p>
          <a:p>
            <a:pPr>
              <a:buFontTx/>
              <a:buNone/>
            </a:pPr>
            <a:r>
              <a:rPr lang="cs-CZ" sz="1600" dirty="0"/>
              <a:t>Klatovy</a:t>
            </a:r>
          </a:p>
          <a:p>
            <a:pPr>
              <a:buFontTx/>
              <a:buNone/>
            </a:pPr>
            <a:r>
              <a:rPr lang="cs-CZ" sz="1600" dirty="0"/>
              <a:t>Rokycany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>
                <a:solidFill>
                  <a:srgbClr val="9900FF"/>
                </a:solidFill>
              </a:rPr>
              <a:t>Základní charakteristiky a obyvatelstvo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1447800"/>
            <a:ext cx="8050088" cy="457200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9900FF"/>
                </a:solidFill>
              </a:rPr>
              <a:t>Rozloha </a:t>
            </a:r>
            <a:r>
              <a:rPr lang="cs-CZ" sz="2800" dirty="0" smtClean="0">
                <a:solidFill>
                  <a:srgbClr val="9900FF"/>
                </a:solidFill>
              </a:rPr>
              <a:t>kraje:</a:t>
            </a:r>
            <a:r>
              <a:rPr lang="cs-CZ" sz="2800" dirty="0" smtClean="0"/>
              <a:t> </a:t>
            </a:r>
            <a:r>
              <a:rPr lang="cs-CZ" sz="2800" dirty="0"/>
              <a:t>7 561 km</a:t>
            </a:r>
            <a:r>
              <a:rPr lang="cs-CZ" sz="1600" dirty="0"/>
              <a:t>2  </a:t>
            </a:r>
            <a:r>
              <a:rPr lang="cs-CZ" sz="2800" dirty="0"/>
              <a:t>/ 9,6 </a:t>
            </a:r>
            <a:r>
              <a:rPr lang="en-US" sz="2800" dirty="0">
                <a:cs typeface="Arial" charset="0"/>
              </a:rPr>
              <a:t>%</a:t>
            </a:r>
            <a:r>
              <a:rPr lang="cs-CZ" sz="2800" dirty="0">
                <a:cs typeface="Arial" charset="0"/>
              </a:rPr>
              <a:t> ČR – 3 největší v ČR /</a:t>
            </a: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9900FF"/>
                </a:solidFill>
                <a:cs typeface="Arial" charset="0"/>
              </a:rPr>
              <a:t>Počet</a:t>
            </a:r>
            <a:r>
              <a:rPr lang="cs-CZ" sz="2800" dirty="0">
                <a:cs typeface="Arial" charset="0"/>
              </a:rPr>
              <a:t> </a:t>
            </a:r>
            <a:r>
              <a:rPr lang="cs-CZ" sz="2800" dirty="0" smtClean="0">
                <a:solidFill>
                  <a:srgbClr val="9900FF"/>
                </a:solidFill>
                <a:cs typeface="Arial" charset="0"/>
              </a:rPr>
              <a:t>obyvatel:</a:t>
            </a:r>
            <a:r>
              <a:rPr lang="cs-CZ" sz="2800" dirty="0" smtClean="0">
                <a:cs typeface="Arial" charset="0"/>
              </a:rPr>
              <a:t> </a:t>
            </a:r>
            <a:r>
              <a:rPr lang="cs-CZ" sz="2800" dirty="0">
                <a:cs typeface="Arial" charset="0"/>
              </a:rPr>
              <a:t>549 600 / 9. místo v ČR,         5,4 </a:t>
            </a:r>
            <a:r>
              <a:rPr lang="en-US" sz="2800" dirty="0">
                <a:cs typeface="Arial" charset="0"/>
              </a:rPr>
              <a:t>%</a:t>
            </a:r>
            <a:r>
              <a:rPr lang="cs-CZ" sz="2800" dirty="0">
                <a:cs typeface="Arial" charset="0"/>
              </a:rPr>
              <a:t> obyvatel ČR /</a:t>
            </a:r>
            <a:endParaRPr lang="en-US" sz="2800" dirty="0"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9900FF"/>
                </a:solidFill>
                <a:cs typeface="Arial" charset="0"/>
              </a:rPr>
              <a:t>Hustota </a:t>
            </a:r>
            <a:r>
              <a:rPr lang="cs-CZ" sz="2800" dirty="0" smtClean="0">
                <a:solidFill>
                  <a:srgbClr val="9900FF"/>
                </a:solidFill>
                <a:cs typeface="Arial" charset="0"/>
              </a:rPr>
              <a:t>zalidnění:</a:t>
            </a:r>
            <a:r>
              <a:rPr lang="cs-CZ" sz="2800" dirty="0" smtClean="0">
                <a:cs typeface="Arial" charset="0"/>
              </a:rPr>
              <a:t> </a:t>
            </a:r>
            <a:r>
              <a:rPr lang="cs-CZ" sz="2800" dirty="0">
                <a:cs typeface="Arial" charset="0"/>
              </a:rPr>
              <a:t>74 obyvatel/km</a:t>
            </a:r>
            <a:r>
              <a:rPr lang="cs-CZ" sz="1600" dirty="0">
                <a:cs typeface="Arial" charset="0"/>
              </a:rPr>
              <a:t>2 </a:t>
            </a:r>
            <a:r>
              <a:rPr lang="cs-CZ" sz="2800" dirty="0">
                <a:cs typeface="Arial" charset="0"/>
              </a:rPr>
              <a:t>/ druhá nejnižší v ČR po Jihočeském regionu /</a:t>
            </a: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9900FF"/>
                </a:solidFill>
                <a:cs typeface="Arial" charset="0"/>
              </a:rPr>
              <a:t>Dominantní </a:t>
            </a:r>
            <a:r>
              <a:rPr lang="cs-CZ" sz="2800" dirty="0" smtClean="0">
                <a:solidFill>
                  <a:srgbClr val="9900FF"/>
                </a:solidFill>
                <a:cs typeface="Arial" charset="0"/>
              </a:rPr>
              <a:t>město:</a:t>
            </a:r>
            <a:r>
              <a:rPr lang="cs-CZ" sz="2800" dirty="0" smtClean="0">
                <a:cs typeface="Arial" charset="0"/>
              </a:rPr>
              <a:t> </a:t>
            </a:r>
            <a:r>
              <a:rPr lang="cs-CZ" sz="2800" dirty="0">
                <a:cs typeface="Arial" charset="0"/>
              </a:rPr>
              <a:t>Plzeň / 4 největší v ČR/ - 166 000 / 30 </a:t>
            </a:r>
            <a:r>
              <a:rPr lang="en-US" sz="2800" dirty="0">
                <a:cs typeface="Arial" charset="0"/>
              </a:rPr>
              <a:t>%</a:t>
            </a:r>
            <a:r>
              <a:rPr lang="cs-CZ" sz="2800" dirty="0">
                <a:cs typeface="Arial" charset="0"/>
              </a:rPr>
              <a:t> obyvatel kraje /</a:t>
            </a:r>
          </a:p>
          <a:p>
            <a:pPr>
              <a:lnSpc>
                <a:spcPct val="80000"/>
              </a:lnSpc>
            </a:pPr>
            <a:r>
              <a:rPr lang="cs-CZ" sz="2800" dirty="0">
                <a:solidFill>
                  <a:srgbClr val="9900FF"/>
                </a:solidFill>
                <a:cs typeface="Arial" charset="0"/>
              </a:rPr>
              <a:t>Obyvatelstvo nerovnoměrně rozloženo</a:t>
            </a:r>
            <a:r>
              <a:rPr lang="cs-CZ" sz="2800" dirty="0">
                <a:cs typeface="Arial" charset="0"/>
              </a:rPr>
              <a:t> – převaha okolí Plzně + Plzeň, téměř vůbec – Jih regionu / Šumava, Český les /</a:t>
            </a:r>
            <a:endParaRPr lang="en-US" sz="2800" dirty="0">
              <a:cs typeface="Arial" charset="0"/>
            </a:endParaRPr>
          </a:p>
          <a:p>
            <a:pPr>
              <a:lnSpc>
                <a:spcPct val="80000"/>
              </a:lnSpc>
            </a:pPr>
            <a:endParaRPr lang="en-US" sz="1600" dirty="0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692696"/>
            <a:ext cx="7772400" cy="1143000"/>
          </a:xfrm>
        </p:spPr>
        <p:txBody>
          <a:bodyPr/>
          <a:lstStyle/>
          <a:p>
            <a:r>
              <a:rPr lang="cs-CZ" sz="2800" dirty="0">
                <a:solidFill>
                  <a:srgbClr val="FF0000"/>
                </a:solidFill>
              </a:rPr>
              <a:t>Plzeňský pivovar, pivovarské muzeum, Likérka </a:t>
            </a:r>
            <a:r>
              <a:rPr lang="cs-CZ" sz="2800" dirty="0" err="1">
                <a:solidFill>
                  <a:srgbClr val="FF0000"/>
                </a:solidFill>
              </a:rPr>
              <a:t>Božkov</a:t>
            </a:r>
            <a:r>
              <a:rPr lang="cs-CZ" sz="2800" dirty="0">
                <a:solidFill>
                  <a:srgbClr val="FF0000"/>
                </a:solidFill>
              </a:rPr>
              <a:t> – potravinářský průmysl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2" name="Rectangle 6"/>
          <p:cNvSpPr>
            <a:spLocks noGrp="1" noChangeArrowheads="1"/>
          </p:cNvSpPr>
          <p:nvPr>
            <p:ph type="title"/>
          </p:nvPr>
        </p:nvSpPr>
        <p:spPr>
          <a:xfrm>
            <a:off x="755576" y="1124744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sz="3200" dirty="0"/>
              <a:t>Plzeňské náměstí – jedno z největších v ČR s katedrálou sv. Bartoloměje – největší kostelní věž v ČR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>Hrad Rábí – nejrozsáhlejší hradní zřícenina v Čechách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/>
              <a:t>Žižka zde přišel o své druhé oko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1691680" y="5517232"/>
            <a:ext cx="6991310" cy="502568"/>
          </a:xfrm>
        </p:spPr>
        <p:txBody>
          <a:bodyPr>
            <a:normAutofit fontScale="62500" lnSpcReduction="20000"/>
          </a:bodyPr>
          <a:lstStyle/>
          <a:p>
            <a:r>
              <a:rPr lang="cs-CZ" dirty="0"/>
              <a:t>http://cs.wikipedia.org/wiki/Soubor:View_of_the_Rab%C3%AD_Castle_(2).JPG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2825" y="2624138"/>
            <a:ext cx="3698850" cy="24610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>
                <a:solidFill>
                  <a:srgbClr val="FF0000"/>
                </a:solidFill>
              </a:rPr>
              <a:t>Černé jezero – největší/ 18,93 ha/ a nejhlubší/ 40 m / ledovcové jezero v ČR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/>
              <a:t>V přírodní rezervaci Černé a Čertovo jezero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>
            <a:off x="395536" y="6240192"/>
            <a:ext cx="8287454" cy="429168"/>
          </a:xfrm>
        </p:spPr>
        <p:txBody>
          <a:bodyPr>
            <a:noAutofit/>
          </a:bodyPr>
          <a:lstStyle/>
          <a:p>
            <a:r>
              <a:rPr lang="cs-CZ" sz="1400" dirty="0"/>
              <a:t>http://cs.wikipedia.org/wiki/Soubor:%C4%8Cern%C3%A9_jezero_zab%C3%ADran%C3%A9_z_karov%C3%A9_st%C4%9Bny.JPG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340768"/>
            <a:ext cx="3400288" cy="4539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>
                <a:solidFill>
                  <a:srgbClr val="FF0000"/>
                </a:solidFill>
              </a:rPr>
              <a:t>Rotunda Sv. Petra – Starý Plzenec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6237312"/>
            <a:ext cx="7772400" cy="50405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5600" dirty="0"/>
              <a:t>http://cs.wikipedia.org/wiki/Rotunda_svat%C3%A9ho_Petra_a_Pavla_(Star%C3%BD_Plzenec)</a:t>
            </a:r>
            <a:endParaRPr lang="cs-CZ" sz="5600" dirty="0"/>
          </a:p>
          <a:p>
            <a:endParaRPr lang="cs-CZ" sz="5600" dirty="0"/>
          </a:p>
          <a:p>
            <a:pPr>
              <a:buFontTx/>
              <a:buNone/>
            </a:pPr>
            <a:r>
              <a:rPr lang="cs-CZ" sz="5600" dirty="0"/>
              <a:t>  </a:t>
            </a:r>
            <a:endParaRPr lang="cs-CZ" sz="5600" dirty="0" smtClean="0"/>
          </a:p>
          <a:p>
            <a:pPr>
              <a:buFontTx/>
              <a:buNone/>
            </a:pPr>
            <a:endParaRPr lang="cs-CZ" dirty="0"/>
          </a:p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endParaRPr lang="cs-CZ" dirty="0"/>
          </a:p>
          <a:p>
            <a:pPr>
              <a:buFontTx/>
              <a:buNone/>
            </a:pPr>
            <a:endParaRPr lang="cs-CZ" dirty="0" smtClean="0"/>
          </a:p>
          <a:p>
            <a:pPr>
              <a:buFontTx/>
              <a:buNone/>
            </a:pPr>
            <a:endParaRPr lang="cs-CZ" dirty="0"/>
          </a:p>
          <a:p>
            <a:pPr>
              <a:buFontTx/>
              <a:buNone/>
            </a:pPr>
            <a:r>
              <a:rPr lang="cs-CZ" dirty="0"/>
              <a:t>http://cs.wikipedia.org/wiki/Rotunda_svat%C3%A9ho_Petra_a_Pavla_(Star%C3%BD_Plzenec)</a:t>
            </a: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1700808"/>
            <a:ext cx="2952329" cy="3936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www.wikipedia.org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www.plzensky-kraj.cz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44</TotalTime>
  <Words>254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Základní škola a mateřská škola Staré Město   Interaktivní škola pro žáka 21.století</vt:lpstr>
      <vt:lpstr>Plzeňský region</vt:lpstr>
      <vt:lpstr>Hranice regionu  Karlovarský , Ústecký, Středočeský, Jihočeský region + hranice s Německem / Bavorsko /</vt:lpstr>
      <vt:lpstr>Prezentace aplikace PowerPoint</vt:lpstr>
      <vt:lpstr>Základní charakteristiky a obyvatelstvo</vt:lpstr>
      <vt:lpstr>Plzeňský pivovar, pivovarské muzeum, Likérka Božkov – potravinářský průmysl</vt:lpstr>
      <vt:lpstr>Plzeňské náměstí – jedno z největších v ČR s katedrálou sv. Bartoloměje – největší kostelní věž v ČR</vt:lpstr>
      <vt:lpstr>Hrad Rábí – nejrozsáhlejší hradní zřícenina v Čechách</vt:lpstr>
      <vt:lpstr>Černé jezero – největší/ 18,93 ha/ a nejhlubší/ 40 m / ledovcové jezero v ČR</vt:lpstr>
      <vt:lpstr>Rotunda Sv. Petra – Starý Plzenec</vt:lpstr>
      <vt:lpstr>Přehled zdrojů a odkazů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7</cp:revision>
  <dcterms:created xsi:type="dcterms:W3CDTF">2010-07-04T09:26:34Z</dcterms:created>
  <dcterms:modified xsi:type="dcterms:W3CDTF">2013-01-13T13:43:40Z</dcterms:modified>
</cp:coreProperties>
</file>