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8" r:id="rId9"/>
    <p:sldId id="264" r:id="rId10"/>
    <p:sldId id="265" r:id="rId11"/>
    <p:sldId id="266" r:id="rId12"/>
    <p:sldId id="267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C621AD-9D01-4894-BB61-16E246AF5BBA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7C766-DF68-40D9-A07B-7B9C3690C2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6631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B5C97-F8B5-4574-8EBE-7EB2BA0312D4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9C2C78-8C2B-4267-B922-B023AF330A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7901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85A40B-5E37-43C4-B061-470AF7AA6F0A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842178-524F-4357-9E78-66B13AC649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049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220A1-6734-44ED-B678-60F7ACC9E95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67772-9130-4878-8514-0588514144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5373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BC80B4-638E-4091-B452-94209E1F40A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6A25BF-B5A4-4F6A-9431-711D344D5B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2338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24F03-6FE4-4E7C-9B9C-9DAFB47D2E94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5F2FBC-9E9D-4BEA-BBAD-F7C001F5E9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5189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EF5A7-C09E-4323-B0F0-C486582D7B69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410B2-B0DB-464C-9978-05B3D59F4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162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3CF5C-21BE-4455-A042-B9672033F0AB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A989BD-40F1-4E78-97DB-B61DE92A9D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0797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A6038-C686-43C7-9926-75DAE3F4FF8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68AE8A-5768-48AB-AB2B-A096F524BA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8307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0B5F3-74FD-4418-AD4E-61CC490D80C3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977CB-ED00-4566-A95A-2D24EBC15C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5561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1F448-AB16-480E-AEA9-0B06123A509D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A6BAC-8A01-41BB-B1DD-963609D8B8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0012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338955-61F3-4C29-8209-79D453E75503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2EE57BB-5E8C-4577-A8C4-4E2EC4D867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a/a4/Bufo_viridis_female_quadrat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6/67/Lacerta_agilis_2006_05_06cq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b/ba/Viperaberus2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d/d8/Alauda_arvensis_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4/46/Alauda_arvensis_nest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5/5a/Emberiza_citrinella_-New_Zealand_-North_Island-8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8/8c/Yellow_Wagtail_(Male-_beema_race)_I_IMG_9616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b/Elster_wikipedia2.jpg" TargetMode="External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http://upload.wikimedia.org/wikipedia/commons/6/6f/Corvus_frugilegus_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9/93/Hooded_Crow-Mindaugas_Urbonas-9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2/2c/Corvus_corone_1_(Marek_Szczepanek).jpg" TargetMode="External"/><Relationship Id="rId9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http://upload.wikimedia.org/wikipedia/commons/d/d7/Phasianus_colchicus_2_tom_(Lukasz_Lukasik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5/56/Wachtel_in_Haltung_clipped.jpg" TargetMode="External"/><Relationship Id="rId5" Type="http://schemas.openxmlformats.org/officeDocument/2006/relationships/image" Target="../media/image16.jpeg"/><Relationship Id="rId4" Type="http://schemas.openxmlformats.org/officeDocument/2006/relationships/hyperlink" Target="http://upload.wikimedia.org/wikipedia/commons/6/6f/Perdix_perdix_(Marek_Szczepanek)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upload.wikimedia.org/wikipedia/commons/3/33/01-sfel-08-009a_-_crop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hyperlink" Target="http://upload.wikimedia.org/wikipedia/commons/3/37/Oryctolagus_cuniculus_Tasmania_2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2.jpeg"/><Relationship Id="rId2" Type="http://schemas.openxmlformats.org/officeDocument/2006/relationships/hyperlink" Target="http://upload.wikimedia.org/wikipedia/commons/1/10/Feldmaus_Microtus_arvali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1/19/Europ%C3%A4ischer_Ziesel_in_Hockstellung.jpg" TargetMode="External"/><Relationship Id="rId5" Type="http://schemas.openxmlformats.org/officeDocument/2006/relationships/image" Target="../media/image21.jpeg"/><Relationship Id="rId4" Type="http://schemas.openxmlformats.org/officeDocument/2006/relationships/hyperlink" Target="http://upload.wikimedia.org/wikipedia/commons/b/be/Hamster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upload.wikimedia.org/wikipedia/commons/9/9e/Talpa_europaea_hg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hyperlink" Target="http://upload.wikimedia.org/wikipedia/commons/7/7d/Taupini%C3%A8res_-_Mole-hills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mster.jpg" TargetMode="External"/><Relationship Id="rId2" Type="http://schemas.openxmlformats.org/officeDocument/2006/relationships/hyperlink" Target="http://cs.wikipedia.org/wiki/Soubor:Feldmaus_Microtus_arvali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Talpa_europaea_hg.jpg" TargetMode="External"/><Relationship Id="rId4" Type="http://schemas.openxmlformats.org/officeDocument/2006/relationships/hyperlink" Target="http://cs.wikipedia.org/wiki/Soubor:Europ%C3%A4ischer_Ziesel_in_Hockstellu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63575" y="2348880"/>
            <a:ext cx="7772400" cy="2235200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VY_52_INOVACE_72_ Obratlovci travních </a:t>
            </a:r>
            <a:r>
              <a:rPr lang="cs-CZ" sz="3200" b="1" dirty="0" smtClean="0"/>
              <a:t>společenstev - </a:t>
            </a:r>
            <a:r>
              <a:rPr lang="cs-CZ" sz="3200" b="1" dirty="0" smtClean="0"/>
              <a:t>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494116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4"/>
          <p:cNvSpPr>
            <a:spLocks noChangeArrowheads="1"/>
          </p:cNvSpPr>
          <p:nvPr/>
        </p:nvSpPr>
        <p:spPr bwMode="auto">
          <a:xfrm>
            <a:off x="395288" y="1467624"/>
            <a:ext cx="87487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cs-CZ" sz="3200" b="1" u="sng" smtClean="0"/>
              <a:t>Obratlovci travních společenstev: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762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dirty="0" smtClean="0"/>
              <a:t>1. </a:t>
            </a:r>
            <a:r>
              <a:rPr lang="cs-CZ" sz="2400" b="1" dirty="0" smtClean="0"/>
              <a:t>obojživelníci: </a:t>
            </a:r>
            <a:r>
              <a:rPr lang="cs-CZ" sz="2400" u="sng" dirty="0" smtClean="0"/>
              <a:t>ropucha zelená-</a:t>
            </a:r>
            <a:r>
              <a:rPr lang="cs-CZ" sz="2400" dirty="0" smtClean="0"/>
              <a:t> užitečná - pojídá plže</a:t>
            </a:r>
          </a:p>
          <a:p>
            <a:pPr eaLnBrk="1" hangingPunct="1">
              <a:buFont typeface="Arial" charset="0"/>
              <a:buNone/>
            </a:pPr>
            <a:endParaRPr lang="cs-CZ" sz="2400" b="1" dirty="0" smtClean="0"/>
          </a:p>
        </p:txBody>
      </p:sp>
      <p:pic>
        <p:nvPicPr>
          <p:cNvPr id="3076" name="Picture 2" descr="Soubor:Bufo viridis female quadra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484313"/>
            <a:ext cx="5148263" cy="5148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1476375" y="6381750"/>
            <a:ext cx="165576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1296988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Plazi: </a:t>
            </a:r>
            <a:r>
              <a:rPr lang="cs-CZ" sz="2400" u="sng" dirty="0" smtClean="0"/>
              <a:t>ještěrka </a:t>
            </a:r>
            <a:r>
              <a:rPr lang="cs-CZ" sz="2400" u="sng" dirty="0" smtClean="0"/>
              <a:t>obecná </a:t>
            </a:r>
            <a:r>
              <a:rPr lang="cs-CZ" sz="2400" dirty="0" smtClean="0"/>
              <a:t>- </a:t>
            </a:r>
            <a:r>
              <a:rPr lang="cs-CZ" sz="2400" dirty="0" smtClean="0"/>
              <a:t>vajíčka nezahřívá – užitečná obr.2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</a:t>
            </a: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u="sng" dirty="0" smtClean="0"/>
              <a:t>zmije </a:t>
            </a:r>
            <a:r>
              <a:rPr lang="cs-CZ" sz="2400" u="sng" dirty="0" smtClean="0"/>
              <a:t>obecná </a:t>
            </a:r>
            <a:r>
              <a:rPr lang="cs-CZ" sz="2400" dirty="0" smtClean="0"/>
              <a:t>- </a:t>
            </a:r>
            <a:r>
              <a:rPr lang="cs-CZ" sz="2400" dirty="0" smtClean="0"/>
              <a:t>vlhké louky, zbarvení až do černé obr.3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     </a:t>
            </a:r>
            <a:r>
              <a:rPr lang="cs-CZ" sz="2400" u="sng" dirty="0" smtClean="0"/>
              <a:t>užovka </a:t>
            </a:r>
            <a:r>
              <a:rPr lang="cs-CZ" sz="2400" u="sng" dirty="0" smtClean="0"/>
              <a:t>hladká </a:t>
            </a:r>
            <a:r>
              <a:rPr lang="cs-CZ" sz="2400" dirty="0" smtClean="0"/>
              <a:t>- </a:t>
            </a:r>
            <a:r>
              <a:rPr lang="cs-CZ" sz="2400" dirty="0" smtClean="0"/>
              <a:t>vzácná, může kousnout, podoba se zmijí obr.4</a:t>
            </a:r>
          </a:p>
        </p:txBody>
      </p:sp>
      <p:pic>
        <p:nvPicPr>
          <p:cNvPr id="4099" name="Picture 2" descr="Soubor:Lacerta agilis 2006 05 06cq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213100"/>
            <a:ext cx="3419475" cy="341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Soubor:Viperaberus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0338" y="1484313"/>
            <a:ext cx="3598862" cy="270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6" descr="http://upload.wikimedia.org/wikipedia/commons/1/17/Schlingnatter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7750" y="3838575"/>
            <a:ext cx="4286250" cy="301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2" name="TextovéPole 6"/>
          <p:cNvSpPr txBox="1">
            <a:spLocks noChangeArrowheads="1"/>
          </p:cNvSpPr>
          <p:nvPr/>
        </p:nvSpPr>
        <p:spPr bwMode="auto">
          <a:xfrm>
            <a:off x="0" y="2492375"/>
            <a:ext cx="28432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Obr.2					                             obr.3		</a:t>
            </a:r>
          </a:p>
        </p:txBody>
      </p:sp>
      <p:sp>
        <p:nvSpPr>
          <p:cNvPr id="4103" name="TextovéPole 8"/>
          <p:cNvSpPr txBox="1">
            <a:spLocks noChangeArrowheads="1"/>
          </p:cNvSpPr>
          <p:nvPr/>
        </p:nvSpPr>
        <p:spPr bwMode="auto">
          <a:xfrm>
            <a:off x="7956550" y="3429000"/>
            <a:ext cx="11874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913"/>
            <a:ext cx="8229600" cy="30956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Ptáci: pěvci - </a:t>
            </a:r>
            <a:r>
              <a:rPr lang="cs-CZ" sz="2400" u="sng" dirty="0" smtClean="0"/>
              <a:t>skřivan polní</a:t>
            </a:r>
            <a:r>
              <a:rPr lang="cs-CZ" sz="2400" dirty="0" smtClean="0"/>
              <a:t> - hnízdí na zemi , hmyzožravý- tažný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	          - </a:t>
            </a:r>
            <a:r>
              <a:rPr lang="cs-CZ" sz="2400" u="sng" dirty="0" smtClean="0"/>
              <a:t>strnad obecný </a:t>
            </a:r>
            <a:r>
              <a:rPr lang="cs-CZ" sz="2400" dirty="0" smtClean="0"/>
              <a:t>- stálý - hnízdí na mezích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		  - </a:t>
            </a:r>
            <a:r>
              <a:rPr lang="cs-CZ" sz="2400" u="sng" dirty="0" smtClean="0"/>
              <a:t>konipas luční </a:t>
            </a:r>
            <a:r>
              <a:rPr lang="cs-CZ" sz="2400" dirty="0" smtClean="0"/>
              <a:t>- tažný - vzácný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		  - </a:t>
            </a:r>
            <a:r>
              <a:rPr lang="cs-CZ" sz="2400" u="sng" dirty="0" smtClean="0"/>
              <a:t>havran polní </a:t>
            </a:r>
            <a:r>
              <a:rPr lang="cs-CZ" sz="2400" dirty="0"/>
              <a:t> </a:t>
            </a:r>
            <a:r>
              <a:rPr lang="cs-CZ" sz="2400" dirty="0" smtClean="0"/>
              <a:t>- všežravý - tažný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		  - </a:t>
            </a:r>
            <a:r>
              <a:rPr lang="cs-CZ" sz="2400" u="sng" dirty="0" smtClean="0"/>
              <a:t>vrána obecná</a:t>
            </a:r>
            <a:r>
              <a:rPr lang="cs-CZ" sz="2400" dirty="0" smtClean="0"/>
              <a:t> -  černá, šedá - plení hnízda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	  	  - </a:t>
            </a:r>
            <a:r>
              <a:rPr lang="cs-CZ" sz="2400" u="sng" dirty="0" smtClean="0"/>
              <a:t>straka obecná</a:t>
            </a:r>
            <a:r>
              <a:rPr lang="cs-CZ" sz="2400" dirty="0" smtClean="0"/>
              <a:t> - lov obratlovců</a:t>
            </a:r>
          </a:p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 dravci - </a:t>
            </a:r>
            <a:r>
              <a:rPr lang="cs-CZ" sz="2400" u="sng" dirty="0" smtClean="0"/>
              <a:t>poštolka obecná </a:t>
            </a:r>
            <a:r>
              <a:rPr lang="cs-CZ" sz="2400" dirty="0" smtClean="0"/>
              <a:t>-</a:t>
            </a:r>
            <a:r>
              <a:rPr lang="cs-CZ" sz="2400" u="sng" dirty="0" smtClean="0"/>
              <a:t> </a:t>
            </a:r>
            <a:r>
              <a:rPr lang="cs-CZ" sz="2400" dirty="0" smtClean="0"/>
              <a:t>loví v letu</a:t>
            </a:r>
          </a:p>
        </p:txBody>
      </p:sp>
      <p:pic>
        <p:nvPicPr>
          <p:cNvPr id="5123" name="Picture 2" descr="Soubor:Alauda arvensis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870325"/>
            <a:ext cx="4481513" cy="298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 descr="Soubor:Alauda arvensis nes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3400" y="3257550"/>
            <a:ext cx="48006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50825" y="3500438"/>
            <a:ext cx="41052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dirty="0">
                <a:latin typeface="Calibri" pitchFamily="34" charset="0"/>
              </a:rPr>
              <a:t>Obr.5 </a:t>
            </a:r>
            <a:r>
              <a:rPr lang="cs-CZ" sz="1200" dirty="0" smtClean="0">
                <a:latin typeface="Calibri" pitchFamily="34" charset="0"/>
              </a:rPr>
              <a:t>   </a:t>
            </a:r>
            <a:r>
              <a:rPr lang="cs-CZ" sz="2400" b="1" dirty="0" smtClean="0">
                <a:latin typeface="Calibri" pitchFamily="34" charset="0"/>
              </a:rPr>
              <a:t>skřivan </a:t>
            </a:r>
            <a:r>
              <a:rPr lang="cs-CZ" sz="2400" b="1" dirty="0">
                <a:latin typeface="Calibri" pitchFamily="34" charset="0"/>
              </a:rPr>
              <a:t>polní</a:t>
            </a:r>
            <a:r>
              <a:rPr lang="cs-CZ" sz="1200" dirty="0">
                <a:latin typeface="Calibri" pitchFamily="34" charset="0"/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Emberiza citrinella -New Zealand -North Island-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392738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4" descr="Soubor:Yellow Wagtail (Male- beema race) I IMG 9616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7413" y="2573338"/>
            <a:ext cx="5716587" cy="4284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5508625" y="476250"/>
            <a:ext cx="28082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Obr.7 -  </a:t>
            </a:r>
            <a:r>
              <a:rPr lang="cs-CZ" sz="2400" b="1">
                <a:latin typeface="Calibri" pitchFamily="34" charset="0"/>
              </a:rPr>
              <a:t>strnad obecný</a:t>
            </a:r>
          </a:p>
        </p:txBody>
      </p:sp>
      <p:sp>
        <p:nvSpPr>
          <p:cNvPr id="6149" name="TextovéPole 4"/>
          <p:cNvSpPr txBox="1">
            <a:spLocks noChangeArrowheads="1"/>
          </p:cNvSpPr>
          <p:nvPr/>
        </p:nvSpPr>
        <p:spPr bwMode="auto">
          <a:xfrm>
            <a:off x="468313" y="6453188"/>
            <a:ext cx="2735262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 8 - </a:t>
            </a:r>
            <a:r>
              <a:rPr lang="cs-CZ" sz="2400" b="1">
                <a:latin typeface="Calibri" pitchFamily="34" charset="0"/>
              </a:rPr>
              <a:t>konipas luční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Corvus frugilegus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88913"/>
            <a:ext cx="4662488" cy="324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4" descr="Soubor:Corvus corone 1 (Marek Szczepanek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654425"/>
            <a:ext cx="4808538" cy="320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6" descr="Soubor:Hooded Crow-Mindaugas Urbonas-9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9950" y="3509963"/>
            <a:ext cx="4464050" cy="3348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8" descr="Soubor:Elster wikipedia2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263" y="404813"/>
            <a:ext cx="371475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4" name="TextovéPole 5"/>
          <p:cNvSpPr txBox="1">
            <a:spLocks noChangeArrowheads="1"/>
          </p:cNvSpPr>
          <p:nvPr/>
        </p:nvSpPr>
        <p:spPr bwMode="auto">
          <a:xfrm>
            <a:off x="2051050" y="333375"/>
            <a:ext cx="7489825" cy="4000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Obr.9-  </a:t>
            </a:r>
            <a:r>
              <a:rPr lang="cs-CZ" sz="2000" b="1">
                <a:latin typeface="Calibri" pitchFamily="34" charset="0"/>
              </a:rPr>
              <a:t>havran polní</a:t>
            </a:r>
            <a:r>
              <a:rPr lang="cs-CZ" sz="1200">
                <a:latin typeface="Calibri" pitchFamily="34" charset="0"/>
              </a:rPr>
              <a:t>	</a:t>
            </a:r>
            <a:r>
              <a:rPr lang="cs-CZ">
                <a:latin typeface="Calibri" pitchFamily="34" charset="0"/>
              </a:rPr>
              <a:t>	</a:t>
            </a:r>
            <a:r>
              <a:rPr lang="cs-CZ" sz="1200">
                <a:latin typeface="Calibri" pitchFamily="34" charset="0"/>
              </a:rPr>
              <a:t>obr.12-  </a:t>
            </a:r>
            <a:r>
              <a:rPr lang="cs-CZ" sz="2000" b="1">
                <a:latin typeface="Calibri" pitchFamily="34" charset="0"/>
              </a:rPr>
              <a:t>straka obecná</a:t>
            </a:r>
          </a:p>
        </p:txBody>
      </p:sp>
      <p:sp>
        <p:nvSpPr>
          <p:cNvPr id="7175" name="TextovéPole 6"/>
          <p:cNvSpPr txBox="1">
            <a:spLocks noChangeArrowheads="1"/>
          </p:cNvSpPr>
          <p:nvPr/>
        </p:nvSpPr>
        <p:spPr bwMode="auto">
          <a:xfrm>
            <a:off x="1258888" y="6488113"/>
            <a:ext cx="6913562" cy="4000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Obr.10</a:t>
            </a:r>
            <a:r>
              <a:rPr lang="cs-CZ">
                <a:latin typeface="Calibri" pitchFamily="34" charset="0"/>
              </a:rPr>
              <a:t>- </a:t>
            </a:r>
            <a:r>
              <a:rPr lang="cs-CZ" sz="2000" b="1">
                <a:latin typeface="Calibri" pitchFamily="34" charset="0"/>
              </a:rPr>
              <a:t>vrána černá</a:t>
            </a:r>
            <a:r>
              <a:rPr lang="cs-CZ">
                <a:latin typeface="Calibri" pitchFamily="34" charset="0"/>
              </a:rPr>
              <a:t>			</a:t>
            </a:r>
            <a:r>
              <a:rPr lang="cs-CZ" sz="1200">
                <a:latin typeface="Calibri" pitchFamily="34" charset="0"/>
              </a:rPr>
              <a:t>obr.11</a:t>
            </a:r>
            <a:r>
              <a:rPr lang="cs-CZ">
                <a:latin typeface="Calibri" pitchFamily="34" charset="0"/>
              </a:rPr>
              <a:t>- </a:t>
            </a:r>
            <a:r>
              <a:rPr lang="cs-CZ" sz="2000" b="1">
                <a:latin typeface="Calibri" pitchFamily="34" charset="0"/>
              </a:rPr>
              <a:t>vrána šedá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upload.wikimedia.org/wikipedia/commons/2/24/Common_kestrel_falco_tinnuncul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213" y="692150"/>
            <a:ext cx="3962400" cy="558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179388" y="765175"/>
            <a:ext cx="25209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 13-  </a:t>
            </a:r>
            <a:r>
              <a:rPr lang="cs-CZ" sz="2000" b="1">
                <a:latin typeface="Calibri" pitchFamily="34" charset="0"/>
              </a:rPr>
              <a:t>poštolka obecná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Ptáci-hrabaví: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23034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Znaky: </a:t>
            </a:r>
            <a:r>
              <a:rPr lang="cs-CZ" sz="2400" dirty="0" smtClean="0"/>
              <a:t>mohutné končetiny, špatní letci, nekrmiví - učí mladé hledat potravu.</a:t>
            </a:r>
          </a:p>
          <a:p>
            <a:pPr eaLnBrk="1" hangingPunct="1">
              <a:buFont typeface="Arial" charset="0"/>
              <a:buNone/>
            </a:pPr>
            <a:r>
              <a:rPr lang="cs-CZ" sz="2400" u="sng" dirty="0" smtClean="0"/>
              <a:t>Bažant obecný </a:t>
            </a:r>
            <a:r>
              <a:rPr lang="cs-CZ" sz="2400" dirty="0" smtClean="0"/>
              <a:t>- pohlavní dvojtvárnost obr.14</a:t>
            </a:r>
          </a:p>
          <a:p>
            <a:pPr eaLnBrk="1" hangingPunct="1">
              <a:buFont typeface="Arial" charset="0"/>
              <a:buNone/>
            </a:pPr>
            <a:r>
              <a:rPr lang="cs-CZ" sz="2400" u="sng" dirty="0" smtClean="0"/>
              <a:t>Koroptev polní: </a:t>
            </a:r>
            <a:r>
              <a:rPr lang="cs-CZ" sz="2400" dirty="0" smtClean="0"/>
              <a:t>ohrožená obr.15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Křepelka obecná – ohrožená - stěhovavá obr.16</a:t>
            </a:r>
          </a:p>
        </p:txBody>
      </p:sp>
      <p:pic>
        <p:nvPicPr>
          <p:cNvPr id="9220" name="Picture 2" descr="Soubor:Phasianus colchicus 2 tom (Lukasz Lukasi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573463"/>
            <a:ext cx="3792538" cy="2843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4" descr="Soubor:Perdix perdix (Marek Szczepanek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2852738"/>
            <a:ext cx="3333750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6" descr="Soubor:Wachtel in Haltung clipped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7900" y="4373563"/>
            <a:ext cx="4106863" cy="2484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3" name="TextovéPole 6"/>
          <p:cNvSpPr txBox="1">
            <a:spLocks noChangeArrowheads="1"/>
          </p:cNvSpPr>
          <p:nvPr/>
        </p:nvSpPr>
        <p:spPr bwMode="auto">
          <a:xfrm>
            <a:off x="250825" y="3141663"/>
            <a:ext cx="20177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Obr.14</a:t>
            </a:r>
          </a:p>
        </p:txBody>
      </p:sp>
      <p:sp>
        <p:nvSpPr>
          <p:cNvPr id="9224" name="TextovéPole 7"/>
          <p:cNvSpPr txBox="1">
            <a:spLocks noChangeArrowheads="1"/>
          </p:cNvSpPr>
          <p:nvPr/>
        </p:nvSpPr>
        <p:spPr bwMode="auto">
          <a:xfrm>
            <a:off x="5867400" y="3213100"/>
            <a:ext cx="129698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Obr.15</a:t>
            </a:r>
          </a:p>
        </p:txBody>
      </p:sp>
      <p:sp>
        <p:nvSpPr>
          <p:cNvPr id="9225" name="TextovéPole 8"/>
          <p:cNvSpPr txBox="1">
            <a:spLocks noChangeArrowheads="1"/>
          </p:cNvSpPr>
          <p:nvPr/>
        </p:nvSpPr>
        <p:spPr bwMode="auto">
          <a:xfrm>
            <a:off x="7092950" y="4005263"/>
            <a:ext cx="12954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3568" y="6525344"/>
            <a:ext cx="1584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bažant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67400" y="3573463"/>
            <a:ext cx="1873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koroptev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6416675"/>
            <a:ext cx="143941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křepelka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7594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Savci: 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err="1" smtClean="0"/>
              <a:t>Zajícovci</a:t>
            </a:r>
            <a:r>
              <a:rPr lang="cs-CZ" sz="2400" b="1" dirty="0" smtClean="0"/>
              <a:t> - </a:t>
            </a:r>
            <a:r>
              <a:rPr lang="cs-CZ" sz="2400" u="sng" dirty="0" smtClean="0"/>
              <a:t>zajíc polní </a:t>
            </a:r>
            <a:r>
              <a:rPr lang="cs-CZ" sz="2400" dirty="0" smtClean="0"/>
              <a:t>- hlodáky - dlouhé ušní boltce, </a:t>
            </a:r>
            <a:r>
              <a:rPr lang="cs-CZ" sz="2400" dirty="0" smtClean="0"/>
              <a:t>doupě - </a:t>
            </a:r>
            <a:r>
              <a:rPr lang="cs-CZ" sz="2400" dirty="0" smtClean="0"/>
              <a:t>pelech, zajíčci samostatní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	  </a:t>
            </a:r>
            <a:r>
              <a:rPr lang="cs-CZ" sz="2400" u="sng" dirty="0" smtClean="0"/>
              <a:t>králík </a:t>
            </a:r>
            <a:r>
              <a:rPr lang="cs-CZ" sz="2400" u="sng" dirty="0" smtClean="0"/>
              <a:t>divoký </a:t>
            </a:r>
            <a:r>
              <a:rPr lang="cs-CZ" sz="2400" dirty="0" smtClean="0"/>
              <a:t>- </a:t>
            </a:r>
            <a:r>
              <a:rPr lang="cs-CZ" sz="2400" dirty="0" smtClean="0"/>
              <a:t>hloubí </a:t>
            </a:r>
            <a:r>
              <a:rPr lang="cs-CZ" sz="2400" dirty="0" smtClean="0"/>
              <a:t>nory - </a:t>
            </a:r>
            <a:r>
              <a:rPr lang="cs-CZ" sz="2400" dirty="0" smtClean="0"/>
              <a:t>mláďata holá </a:t>
            </a:r>
            <a:r>
              <a:rPr lang="cs-CZ" sz="2400" dirty="0" smtClean="0"/>
              <a:t>slepá - </a:t>
            </a:r>
            <a:r>
              <a:rPr lang="cs-CZ" sz="2400" dirty="0" smtClean="0"/>
              <a:t>péče samice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Hlodavci - </a:t>
            </a:r>
            <a:r>
              <a:rPr lang="cs-CZ" sz="2400" dirty="0" smtClean="0"/>
              <a:t> </a:t>
            </a:r>
            <a:r>
              <a:rPr lang="cs-CZ" sz="2400" u="sng" dirty="0" smtClean="0"/>
              <a:t>hraboš </a:t>
            </a:r>
            <a:r>
              <a:rPr lang="cs-CZ" sz="2400" u="sng" dirty="0" smtClean="0"/>
              <a:t>polní </a:t>
            </a:r>
            <a:r>
              <a:rPr lang="cs-CZ" sz="2400" dirty="0" smtClean="0"/>
              <a:t>- </a:t>
            </a:r>
            <a:r>
              <a:rPr lang="cs-CZ" sz="2400" dirty="0" smtClean="0"/>
              <a:t>býložravec, 6 vrhů ročně, 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       </a:t>
            </a:r>
            <a:r>
              <a:rPr lang="cs-CZ" sz="2400" u="sng" dirty="0" smtClean="0"/>
              <a:t>křeček </a:t>
            </a:r>
            <a:r>
              <a:rPr lang="cs-CZ" sz="2400" u="sng" dirty="0" smtClean="0"/>
              <a:t>polní </a:t>
            </a:r>
            <a:r>
              <a:rPr lang="cs-CZ" sz="2400" dirty="0" smtClean="0"/>
              <a:t>- </a:t>
            </a:r>
            <a:r>
              <a:rPr lang="cs-CZ" sz="2400" dirty="0" smtClean="0"/>
              <a:t>zimní </a:t>
            </a:r>
            <a:r>
              <a:rPr lang="cs-CZ" sz="2400" dirty="0" smtClean="0"/>
              <a:t>spánek - </a:t>
            </a:r>
            <a:r>
              <a:rPr lang="cs-CZ" sz="2400" dirty="0" smtClean="0"/>
              <a:t>zásoby </a:t>
            </a:r>
            <a:r>
              <a:rPr lang="cs-CZ" sz="2400" dirty="0" smtClean="0"/>
              <a:t>50kg - </a:t>
            </a:r>
            <a:r>
              <a:rPr lang="cs-CZ" sz="2400" dirty="0" smtClean="0"/>
              <a:t>lícní torby, doupata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 sysel </a:t>
            </a:r>
            <a:r>
              <a:rPr lang="cs-CZ" sz="2400" u="sng" dirty="0" smtClean="0"/>
              <a:t>obecný </a:t>
            </a:r>
            <a:r>
              <a:rPr lang="cs-CZ" sz="2400" dirty="0" smtClean="0"/>
              <a:t>- </a:t>
            </a:r>
            <a:r>
              <a:rPr lang="cs-CZ" sz="2400" dirty="0" smtClean="0"/>
              <a:t>chráněný, mokré louky, 6 měsíců prospí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Všežravci </a:t>
            </a:r>
            <a:r>
              <a:rPr lang="cs-CZ" sz="2400" dirty="0" smtClean="0"/>
              <a:t>- </a:t>
            </a:r>
            <a:r>
              <a:rPr lang="cs-CZ" sz="2400" u="sng" dirty="0" smtClean="0"/>
              <a:t>krtek obecný </a:t>
            </a:r>
            <a:r>
              <a:rPr lang="cs-CZ" sz="2400" dirty="0" smtClean="0"/>
              <a:t>– jaro - </a:t>
            </a:r>
            <a:r>
              <a:rPr lang="cs-CZ" sz="2400" dirty="0" smtClean="0"/>
              <a:t>bitky o teritoria, téměř slepý, systém chodeb - lapače žížal, hustá srst a nohy  přizpůsobené hrabání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01-sfel-08-009a - cro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2205038"/>
            <a:ext cx="4318000" cy="395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4" descr="Soubor:Oryctolagus cuniculus Tasmania 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412875"/>
            <a:ext cx="3916362" cy="489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TextovéPole 5"/>
          <p:cNvSpPr txBox="1">
            <a:spLocks noChangeArrowheads="1"/>
          </p:cNvSpPr>
          <p:nvPr/>
        </p:nvSpPr>
        <p:spPr bwMode="auto">
          <a:xfrm>
            <a:off x="395288" y="404813"/>
            <a:ext cx="820896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latin typeface="Calibri" pitchFamily="34" charset="0"/>
              </a:rPr>
              <a:t>Obr.17 </a:t>
            </a:r>
            <a:r>
              <a:rPr lang="cs-CZ" dirty="0" smtClean="0">
                <a:latin typeface="Calibri" pitchFamily="34" charset="0"/>
              </a:rPr>
              <a:t>-  </a:t>
            </a:r>
            <a:r>
              <a:rPr lang="cs-CZ" sz="2000" b="1" dirty="0" smtClean="0">
                <a:latin typeface="Calibri" pitchFamily="34" charset="0"/>
              </a:rPr>
              <a:t>zajíc </a:t>
            </a:r>
            <a:r>
              <a:rPr lang="cs-CZ" sz="2000" b="1" dirty="0">
                <a:latin typeface="Calibri" pitchFamily="34" charset="0"/>
              </a:rPr>
              <a:t>polní</a:t>
            </a:r>
            <a:r>
              <a:rPr lang="cs-CZ" dirty="0">
                <a:latin typeface="Calibri" pitchFamily="34" charset="0"/>
              </a:rPr>
              <a:t>				</a:t>
            </a:r>
            <a:r>
              <a:rPr lang="cs-CZ" dirty="0" smtClean="0">
                <a:latin typeface="Calibri" pitchFamily="34" charset="0"/>
              </a:rPr>
              <a:t>obr.18 -  </a:t>
            </a:r>
            <a:r>
              <a:rPr lang="cs-CZ" sz="2000" b="1" dirty="0" smtClean="0">
                <a:latin typeface="Calibri" pitchFamily="34" charset="0"/>
              </a:rPr>
              <a:t>králík </a:t>
            </a:r>
            <a:r>
              <a:rPr lang="cs-CZ" sz="2000" b="1" dirty="0">
                <a:latin typeface="Calibri" pitchFamily="34" charset="0"/>
              </a:rPr>
              <a:t>divoký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Feldmaus Microtus arval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102100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4" descr="Soubor:Hamst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3006725"/>
            <a:ext cx="5138738" cy="385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6" descr="Soubor:Europäischer Ziesel in Hockstellung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7863" y="0"/>
            <a:ext cx="4656137" cy="349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3" name="TextovéPole 4"/>
          <p:cNvSpPr txBox="1">
            <a:spLocks noChangeArrowheads="1"/>
          </p:cNvSpPr>
          <p:nvPr/>
        </p:nvSpPr>
        <p:spPr bwMode="auto">
          <a:xfrm>
            <a:off x="0" y="3068638"/>
            <a:ext cx="2195736" cy="5847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>
                <a:latin typeface="Calibri" pitchFamily="34" charset="0"/>
              </a:rPr>
              <a:t>Obr.19 </a:t>
            </a:r>
            <a:r>
              <a:rPr lang="cs-CZ" sz="1400" dirty="0" smtClean="0">
                <a:latin typeface="Calibri" pitchFamily="34" charset="0"/>
              </a:rPr>
              <a:t>- </a:t>
            </a:r>
            <a:r>
              <a:rPr lang="cs-CZ" b="1" dirty="0" smtClean="0">
                <a:latin typeface="Calibri" pitchFamily="34" charset="0"/>
              </a:rPr>
              <a:t>hraboš </a:t>
            </a:r>
            <a:r>
              <a:rPr lang="cs-CZ" b="1" dirty="0">
                <a:latin typeface="Calibri" pitchFamily="34" charset="0"/>
              </a:rPr>
              <a:t>polní</a:t>
            </a:r>
            <a:r>
              <a:rPr lang="cs-CZ" sz="1400" dirty="0">
                <a:latin typeface="Calibri" pitchFamily="34" charset="0"/>
              </a:rPr>
              <a:t>			</a:t>
            </a:r>
          </a:p>
        </p:txBody>
      </p:sp>
      <p:sp>
        <p:nvSpPr>
          <p:cNvPr id="12294" name="TextovéPole 6"/>
          <p:cNvSpPr txBox="1">
            <a:spLocks noChangeArrowheads="1"/>
          </p:cNvSpPr>
          <p:nvPr/>
        </p:nvSpPr>
        <p:spPr bwMode="auto">
          <a:xfrm>
            <a:off x="0" y="6488113"/>
            <a:ext cx="2339975" cy="36933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 smtClean="0">
                <a:latin typeface="Calibri" pitchFamily="34" charset="0"/>
              </a:rPr>
              <a:t>Obr.20 - </a:t>
            </a:r>
            <a:r>
              <a:rPr lang="cs-CZ" b="1" dirty="0">
                <a:latin typeface="Calibri" pitchFamily="34" charset="0"/>
              </a:rPr>
              <a:t>křeček polní</a:t>
            </a:r>
          </a:p>
        </p:txBody>
      </p:sp>
      <p:sp>
        <p:nvSpPr>
          <p:cNvPr id="12295" name="TextovéPole 7"/>
          <p:cNvSpPr txBox="1">
            <a:spLocks noChangeArrowheads="1"/>
          </p:cNvSpPr>
          <p:nvPr/>
        </p:nvSpPr>
        <p:spPr bwMode="auto">
          <a:xfrm>
            <a:off x="6804025" y="3789363"/>
            <a:ext cx="233997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>
                <a:latin typeface="Calibri" pitchFamily="34" charset="0"/>
              </a:rPr>
              <a:t>Or.21- </a:t>
            </a:r>
            <a:r>
              <a:rPr lang="cs-CZ" b="1" dirty="0">
                <a:latin typeface="Calibri" pitchFamily="34" charset="0"/>
              </a:rPr>
              <a:t>sysel obecný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Soubor:Talpa europaea h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145088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4" descr="Soubor:Taupinières - Mole-hill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3975" y="2708275"/>
            <a:ext cx="5280025" cy="396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179388" y="3789363"/>
            <a:ext cx="33131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Obr.22</a:t>
            </a:r>
            <a:r>
              <a:rPr lang="cs-CZ" sz="1600">
                <a:latin typeface="Calibri" pitchFamily="34" charset="0"/>
              </a:rPr>
              <a:t>- </a:t>
            </a:r>
            <a:r>
              <a:rPr lang="cs-CZ" sz="2000" b="1">
                <a:latin typeface="Calibri" pitchFamily="34" charset="0"/>
              </a:rPr>
              <a:t>krtek obecný</a:t>
            </a:r>
          </a:p>
        </p:txBody>
      </p:sp>
      <p:sp>
        <p:nvSpPr>
          <p:cNvPr id="13317" name="TextovéPole 4"/>
          <p:cNvSpPr txBox="1">
            <a:spLocks noChangeArrowheads="1"/>
          </p:cNvSpPr>
          <p:nvPr/>
        </p:nvSpPr>
        <p:spPr bwMode="auto">
          <a:xfrm>
            <a:off x="5148263" y="2349500"/>
            <a:ext cx="33115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Obr.23</a:t>
            </a:r>
            <a:r>
              <a:rPr lang="cs-CZ" sz="1600">
                <a:latin typeface="Calibri" pitchFamily="34" charset="0"/>
              </a:rPr>
              <a:t>- </a:t>
            </a:r>
            <a:r>
              <a:rPr lang="cs-CZ" sz="2000" b="1">
                <a:latin typeface="Calibri" pitchFamily="34" charset="0"/>
              </a:rPr>
              <a:t>krtiny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250825" y="692150"/>
            <a:ext cx="7777163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Obr.1-http://cs.wikipedia.org/wiki/Soubor:Bufo_viridis_female_quadrat.jpg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Obr.2-http://cs.wikipedia.org/wiki/Soubor:Lacerta_agilis_2006_05_06cq.jpg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Obr.3-http://cs.wikipedia.org/wiki/Soubor:Viperaberus2.jpg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Obr.4-http://upload.wikimedia.org/wikipedia/commons/1/17/Schlingnatter.jpg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Obr.5-http://cs.wikipedia.org/wiki/Soubor:Alauda_arvensis_2.jpg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Obr.6-http://cs.wikipedia.org/wiki/Soubor:Alauda_arvensis_nest.jpg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Obr.7-http://cs.wikipedia.org/wiki/Soubor:Emberiza_citrinella_-New_Zealand_-North_Island-8.jpg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Obr.8-http://cs.wikipedia.org/wiki/Soubor:Yellow_Wagtail_(Male-_beema_race)_I_IMG_9616.jpg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Obr.9-http://cs.wikipedia.org/wiki/Soubor:Corvus_frugilegus_2.jpg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Obr.10-http://cs.wikipedia.org/wiki/Soubor:Corvus_corone_1_(Marek_Szczepanek).jpg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Obr.11-http://cs.wikipedia.org/wiki/Soubor:Hooded_Crow-Mindaugas_Urbonas-9.jpg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Obr.12-http://cs.wikipedia.org/wiki/Soubor:Elster_wikipedia2.jpg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 13-http://upload.wikimedia.org/wikipedia/commons/2/24/Common_kestrel_falco_tinnunculus.jpg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Obr.14-http://cs.wikipedia.org/wiki/Soubor:Phasianus_colchicus_2_tom_(Lukasz_Lukasik).jpg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Obr.15-http://cs.wikipedia.org/wiki/Soubor:Perdix_perdix_(Marek_Szczepanek).jpg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Obr.16-http://cs.wikipedia.org/wiki/Soubor:Wachtel_in_Haltung_clipped.jpg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Obr.17- http://cs.wikipedia.org/wiki/Zaj%C3%ADc_poln%C3%AD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Obr.18- http://cs.wikipedia.org/wiki/Soubor:Oryctolagus_cuniculus_Tasmania_2.jpg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Obr.19- </a:t>
            </a:r>
            <a:r>
              <a:rPr lang="cs-CZ" sz="1200">
                <a:latin typeface="Calibri" pitchFamily="34" charset="0"/>
                <a:hlinkClick r:id="rId2"/>
              </a:rPr>
              <a:t>http://cs.wikipedia.org/wiki/Soubor:Feldmaus_Microtus_arvalis.jpg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Obr.20- </a:t>
            </a:r>
            <a:r>
              <a:rPr lang="cs-CZ" sz="1200">
                <a:latin typeface="Calibri" pitchFamily="34" charset="0"/>
                <a:hlinkClick r:id="rId3"/>
              </a:rPr>
              <a:t>http://cs.wikipedia.org/wiki/Soubor:Hamster.jpg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Obr.21- </a:t>
            </a:r>
            <a:r>
              <a:rPr lang="cs-CZ" sz="1200">
                <a:latin typeface="Calibri" pitchFamily="34" charset="0"/>
                <a:hlinkClick r:id="rId4"/>
              </a:rPr>
              <a:t>http://cs.wikipedia.org/wiki/Soubor:Europ%C3%A4ischer_Ziesel_in_Hockstellung.jpg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Obr.22- </a:t>
            </a:r>
            <a:r>
              <a:rPr lang="cs-CZ" sz="1200">
                <a:latin typeface="Calibri" pitchFamily="34" charset="0"/>
                <a:hlinkClick r:id="rId5"/>
              </a:rPr>
              <a:t>http://cs.wikipedia.org/wiki/Soubor:Talpa_europaea_hg.jpg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Obr.23- http://cs.wikipedia.org/wiki/Soubor:Taupini%C3%A8res_-_Mole-hills.jpg</a:t>
            </a:r>
          </a:p>
          <a:p>
            <a:pPr eaLnBrk="1" hangingPunct="1"/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266</Words>
  <Application>Microsoft Office PowerPoint</Application>
  <PresentationFormat>Předvádění na obrazovce (4:3)</PresentationFormat>
  <Paragraphs>72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VY_52_INOVACE_72_ Obratlovci travních společenstev - učební text</vt:lpstr>
      <vt:lpstr>Obratlovci travních společenstev:</vt:lpstr>
      <vt:lpstr>Snímek 3</vt:lpstr>
      <vt:lpstr>Snímek 4</vt:lpstr>
      <vt:lpstr>Snímek 5</vt:lpstr>
      <vt:lpstr>Snímek 6</vt:lpstr>
      <vt:lpstr>Snímek 7</vt:lpstr>
      <vt:lpstr>Ptáci-hrabaví: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VY_52_INOVACE_72</dc:title>
  <dc:creator>Hercík</dc:creator>
  <cp:lastModifiedBy>expert</cp:lastModifiedBy>
  <cp:revision>30</cp:revision>
  <dcterms:created xsi:type="dcterms:W3CDTF">2011-06-12T07:27:47Z</dcterms:created>
  <dcterms:modified xsi:type="dcterms:W3CDTF">2012-03-11T10:42:37Z</dcterms:modified>
</cp:coreProperties>
</file>