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80" r:id="rId3"/>
    <p:sldId id="281" r:id="rId4"/>
    <p:sldId id="256" r:id="rId5"/>
    <p:sldId id="258" r:id="rId6"/>
    <p:sldId id="259" r:id="rId7"/>
    <p:sldId id="257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94704" autoAdjust="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4741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787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578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04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570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616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39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882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4553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9796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030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928ADC-DAE9-44E5-87DE-589950485555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C1CA0-19CD-41C9-8124-C7338381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10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3.xml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5.png"/><Relationship Id="rId5" Type="http://schemas.openxmlformats.org/officeDocument/2006/relationships/slide" Target="slide3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0133680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Jarní test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187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PowerPoint pro </a:t>
            </a:r>
            <a:r>
              <a:rPr lang="cs-CZ" dirty="0"/>
              <a:t>práci s interaktivní tabulí</a:t>
            </a:r>
            <a:r>
              <a:rPr lang="cs-CZ" dirty="0" smtClean="0"/>
              <a:t>.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Materiál </a:t>
            </a:r>
            <a:r>
              <a:rPr lang="cs-CZ" dirty="0"/>
              <a:t>vede žáky </a:t>
            </a:r>
            <a:r>
              <a:rPr lang="cs-CZ" dirty="0" smtClean="0"/>
              <a:t>k opakování znalostí o jarním období.</a:t>
            </a:r>
            <a:endParaRPr lang="cs-CZ" dirty="0" smtClean="0"/>
          </a:p>
          <a:p>
            <a:pPr lvl="0"/>
            <a:r>
              <a:rPr lang="cs-CZ" dirty="0" smtClean="0"/>
              <a:t>Po </a:t>
            </a:r>
            <a:r>
              <a:rPr lang="cs-CZ" dirty="0" smtClean="0"/>
              <a:t>kliknutí na číslo se </a:t>
            </a:r>
            <a:r>
              <a:rPr lang="cs-CZ" dirty="0" smtClean="0"/>
              <a:t>zobrazí </a:t>
            </a:r>
            <a:r>
              <a:rPr lang="cs-CZ" dirty="0" smtClean="0"/>
              <a:t>otázka. Žák po přečtení otázky klikne na jednu z odpovědí. Správnost se potvrdí obrázkem (úsměv- zamračení) a zvukovým efektem (potlesk- povzdech).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357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656937"/>
              </p:ext>
            </p:extLst>
          </p:nvPr>
        </p:nvGraphicFramePr>
        <p:xfrm>
          <a:off x="1475656" y="548680"/>
          <a:ext cx="6143255" cy="54006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228651"/>
                <a:gridCol w="1228651"/>
                <a:gridCol w="1228651"/>
                <a:gridCol w="1228651"/>
                <a:gridCol w="1228651"/>
              </a:tblGrid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2" action="ppaction://hlinksldjump"/>
                        </a:rPr>
                        <a:t>1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3" action="ppaction://hlinksldjump"/>
                        </a:rPr>
                        <a:t>2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4" action="ppaction://hlinksldjump"/>
                        </a:rPr>
                        <a:t>3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5" action="ppaction://hlinksldjump"/>
                        </a:rPr>
                        <a:t>4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6" action="ppaction://hlinksldjump"/>
                        </a:rPr>
                        <a:t>5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7" action="ppaction://hlinksldjump"/>
                        </a:rPr>
                        <a:t>6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8" action="ppaction://hlinksldjump"/>
                        </a:rPr>
                        <a:t>7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9" action="ppaction://hlinksldjump"/>
                        </a:rPr>
                        <a:t>8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0" action="ppaction://hlinksldjump"/>
                        </a:rPr>
                        <a:t>9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1" action="ppaction://hlinksldjump"/>
                        </a:rPr>
                        <a:t>10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2" action="ppaction://hlinksldjump"/>
                        </a:rPr>
                        <a:t>11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3" action="ppaction://hlinksldjump"/>
                        </a:rPr>
                        <a:t>12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4" action="ppaction://hlinksldjump"/>
                        </a:rPr>
                        <a:t>13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5" action="ppaction://hlinksldjump"/>
                        </a:rPr>
                        <a:t>14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6" action="ppaction://hlinksldjump"/>
                        </a:rPr>
                        <a:t>15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7" action="ppaction://hlinksldjump"/>
                        </a:rPr>
                        <a:t>16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8" action="ppaction://hlinksldjump"/>
                        </a:rPr>
                        <a:t>17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19" action="ppaction://hlinksldjump"/>
                        </a:rPr>
                        <a:t>18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20" action="ppaction://hlinksldjump"/>
                        </a:rPr>
                        <a:t>19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hlinkClick r:id="rId21" action="ppaction://hlinksldjump"/>
                        </a:rPr>
                        <a:t>20</a:t>
                      </a:r>
                      <a:endParaRPr lang="cs-CZ" sz="4400" b="1" dirty="0"/>
                    </a:p>
                  </a:txBody>
                  <a:tcP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171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VÝBORNĚ!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sz="quarter" idx="14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54650" y="1271588"/>
            <a:ext cx="609600" cy="609600"/>
          </a:xfrm>
        </p:spPr>
      </p:pic>
      <p:pic>
        <p:nvPicPr>
          <p:cNvPr id="1026" name="Picture 2" descr="C:\Users\Lenka\AppData\Local\Microsoft\Windows\Temporary Internet Files\Content.IE5\MNJUHCV2\MC900232180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4624"/>
            <a:ext cx="4680520" cy="444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VCAD56S8\MC900432529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131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3688" y="45811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57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 showWhenStopped="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8HKJ5K33\MC90042807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836712"/>
            <a:ext cx="3600400" cy="331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4634243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CHYBA</a:t>
            </a:r>
            <a:endParaRPr lang="cs-CZ" sz="4400" dirty="0"/>
          </a:p>
        </p:txBody>
      </p:sp>
      <p:pic>
        <p:nvPicPr>
          <p:cNvPr id="2051" name="Picture 3" descr="C:\Users\Lenka\AppData\Local\Microsoft\Windows\Temporary Internet Files\Content.IE5\VCAD56S8\MC900432529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41168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84168" y="46363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595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23528" y="2420888"/>
            <a:ext cx="6748089" cy="1152128"/>
          </a:xfrm>
        </p:spPr>
        <p:txBody>
          <a:bodyPr/>
          <a:lstStyle/>
          <a:p>
            <a:pPr marL="0" indent="0">
              <a:buNone/>
            </a:pPr>
            <a:r>
              <a:rPr lang="cs-CZ" b="0" dirty="0" smtClean="0"/>
              <a:t>Jarní</a:t>
            </a:r>
            <a:r>
              <a:rPr lang="cs-CZ" dirty="0" smtClean="0"/>
              <a:t> měsíc je ……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3"/>
          </p:nvPr>
        </p:nvSpPr>
        <p:spPr>
          <a:xfrm>
            <a:off x="2843808" y="4077072"/>
            <a:ext cx="3384376" cy="172819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400" dirty="0" smtClean="0">
                <a:hlinkClick r:id="rId2" action="ppaction://hlinksldjump"/>
              </a:rPr>
              <a:t>březen</a:t>
            </a:r>
            <a:endParaRPr lang="cs-CZ" sz="4400" dirty="0" smtClean="0"/>
          </a:p>
          <a:p>
            <a:pPr marL="45720" indent="0">
              <a:buNone/>
            </a:pPr>
            <a:r>
              <a:rPr lang="cs-CZ" sz="4400" dirty="0" smtClean="0">
                <a:hlinkClick r:id="rId3" action="ppaction://hlinksldjump"/>
              </a:rPr>
              <a:t>únor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478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-15849" y="2492896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Jarní</a:t>
            </a:r>
            <a:r>
              <a:rPr lang="cs-CZ" dirty="0" smtClean="0"/>
              <a:t> měsíc je ……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2" action="ppaction://hlinksldjump"/>
              </a:rPr>
              <a:t>květen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červen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00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-15849" y="2492896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Jarní</a:t>
            </a:r>
            <a:r>
              <a:rPr lang="cs-CZ" dirty="0" smtClean="0"/>
              <a:t> měsíc je ……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2" action="ppaction://hlinksldjump"/>
              </a:rPr>
              <a:t>prosinec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duben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51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-15849" y="2492896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Jaro začíná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2" action="ppaction://hlinksldjump"/>
              </a:rPr>
              <a:t>21. března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20. března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05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-15849" y="2492896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se slaví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Velikonoce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Vánoce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99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-15849" y="2492896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21. březen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je první jarní den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je poslední jarní den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83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Roční období po jaru je</a:t>
            </a:r>
            <a:br>
              <a:rPr lang="cs-CZ" b="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zima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léto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12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stromy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kvetou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mají plody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31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kvete</a:t>
            </a:r>
            <a:br>
              <a:rPr lang="cs-CZ" b="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růže zahradní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sněženka podsněžník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31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kos černý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čáp bílý</a:t>
            </a:r>
            <a:br>
              <a:rPr lang="cs-CZ" dirty="0" smtClean="0">
                <a:hlinkClick r:id="rId3" action="ppaction://hlinksldjump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319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sýkora koňadra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špaček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slavík obecný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vrabec domácí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brhlík lesní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volavka popelavá</a:t>
            </a:r>
            <a:br>
              <a:rPr lang="cs-CZ" dirty="0" smtClean="0">
                <a:hlinkClick r:id="rId3" action="ppaction://hlinksldjump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vlaštovka obecná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strakapoud velký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racek chechtavý</a:t>
            </a:r>
            <a:r>
              <a:rPr lang="cs-CZ" dirty="0" smtClean="0">
                <a:hlinkClick r:id="rId3" action="ppaction://hlinksldjump"/>
              </a:rPr>
              <a:t/>
            </a:r>
            <a:br>
              <a:rPr lang="cs-CZ" dirty="0" smtClean="0">
                <a:hlinkClick r:id="rId3" action="ppaction://hlinksldjump"/>
              </a:rPr>
            </a:br>
            <a:r>
              <a:rPr lang="cs-CZ" dirty="0" smtClean="0">
                <a:hlinkClick r:id="rId3" action="ppaction://hlinksldjump"/>
              </a:rPr>
              <a:t>sýček obecný</a:t>
            </a:r>
            <a:r>
              <a:rPr lang="cs-CZ" dirty="0" smtClean="0">
                <a:hlinkClick r:id="rId2" action="ppaction://hlinksldjump"/>
              </a:rPr>
              <a:t/>
            </a:r>
            <a:br>
              <a:rPr lang="cs-CZ" dirty="0" smtClean="0">
                <a:hlinkClick r:id="rId2" action="ppaction://hlinksldjump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Na jaře z teplých krajin přilétá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dudek chocholatý</a:t>
            </a:r>
            <a:r>
              <a:rPr lang="cs-CZ" dirty="0" smtClean="0">
                <a:hlinkClick r:id="rId3" action="ppaction://hlinksldjump"/>
              </a:rPr>
              <a:t/>
            </a:r>
            <a:br>
              <a:rPr lang="cs-CZ" dirty="0" smtClean="0">
                <a:hlinkClick r:id="rId3" action="ppaction://hlinksldjump"/>
              </a:rPr>
            </a:br>
            <a:r>
              <a:rPr lang="cs-CZ" dirty="0" smtClean="0">
                <a:hlinkClick r:id="rId3" action="ppaction://hlinksldjump"/>
              </a:rPr>
              <a:t>chocholouš domácí</a:t>
            </a:r>
            <a:r>
              <a:rPr lang="cs-CZ" dirty="0" smtClean="0">
                <a:hlinkClick r:id="rId2" action="ppaction://hlinksldjump"/>
              </a:rPr>
              <a:t/>
            </a:r>
            <a:br>
              <a:rPr lang="cs-CZ" dirty="0" smtClean="0">
                <a:hlinkClick r:id="rId2" action="ppaction://hlinksldjump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21. března 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2" action="ppaction://hlinksldjump"/>
              </a:rPr>
              <a:t>jarní rovnodennost</a:t>
            </a:r>
            <a:r>
              <a:rPr lang="cs-CZ" dirty="0" smtClean="0">
                <a:hlinkClick r:id="rId3" action="ppaction://hlinksldjump"/>
              </a:rPr>
              <a:t/>
            </a:r>
            <a:br>
              <a:rPr lang="cs-CZ" dirty="0" smtClean="0">
                <a:hlinkClick r:id="rId3" action="ppaction://hlinksldjump"/>
              </a:rPr>
            </a:br>
            <a:r>
              <a:rPr lang="cs-CZ" dirty="0" smtClean="0">
                <a:hlinkClick r:id="rId3" action="ppaction://hlinksldjump"/>
              </a:rPr>
              <a:t>jarní slunovrat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Velikonoce jsou křesťanským svátkem oslavující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2" action="ppaction://hlinksldjump"/>
              </a:rPr>
              <a:t>narození Ježíše Krista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zmrtvýchvstání </a:t>
            </a:r>
            <a:r>
              <a:rPr lang="cs-CZ" dirty="0">
                <a:hlinkClick r:id="rId3" action="ppaction://hlinksldjump"/>
              </a:rPr>
              <a:t>Ježíše Krista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79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Jarní rovnodennost 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2" action="ppaction://hlinksldjump"/>
              </a:rPr>
              <a:t>21. března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21. dubna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74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683568" y="980728"/>
            <a:ext cx="7540177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b="0" dirty="0" smtClean="0"/>
              <a:t>Vajíčka jsou symbolem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2" action="ppaction://hlinksldjump"/>
              </a:rPr>
              <a:t>života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smrti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74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908721"/>
            <a:ext cx="8964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2012-03-10&gt;. </a:t>
            </a:r>
            <a:r>
              <a:rPr lang="cs-CZ" dirty="0" smtClean="0"/>
              <a:t>Obrázky použity z galérie Microsoft PowerPoint.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824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176</Words>
  <Application>Microsoft Office PowerPoint</Application>
  <PresentationFormat>Předvádění na obrazovce (4:3)</PresentationFormat>
  <Paragraphs>68</Paragraphs>
  <Slides>26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Aerodynamika</vt:lpstr>
      <vt:lpstr>Motiv systému Office</vt:lpstr>
      <vt:lpstr>Prezentace aplikace PowerPoint</vt:lpstr>
      <vt:lpstr>Anotace:</vt:lpstr>
      <vt:lpstr>Prezentace aplikace PowerPoint</vt:lpstr>
      <vt:lpstr>VÝBORNĚ!</vt:lpstr>
      <vt:lpstr>Prezentace aplikace PowerPoint</vt:lpstr>
      <vt:lpstr>Jarní měsíc je ……</vt:lpstr>
      <vt:lpstr>Jarní měsíc je ……  květen červen</vt:lpstr>
      <vt:lpstr>Jarní měsíc je ……  prosinec duben</vt:lpstr>
      <vt:lpstr>Jaro začíná  21. března 20. března</vt:lpstr>
      <vt:lpstr>Na jaře se slaví  Velikonoce Vánoce</vt:lpstr>
      <vt:lpstr>21. březen  je první jarní den je poslední jarní den</vt:lpstr>
      <vt:lpstr>Roční období po jaru je   zima léto</vt:lpstr>
      <vt:lpstr>Na jaře stromy  kvetou mají plody</vt:lpstr>
      <vt:lpstr>Na jaře kvete   růže zahradní sněženka podsněžník </vt:lpstr>
      <vt:lpstr>Na jaře z teplých krajin přilétá  kos černý čáp bílý </vt:lpstr>
      <vt:lpstr>Na jaře z teplých krajin přilétá  sýkora koňadra špaček obecný</vt:lpstr>
      <vt:lpstr>Na jaře z teplých krajin přilétá  slavík obecný vrabec domácí</vt:lpstr>
      <vt:lpstr>Na jaře z teplých krajin přilétá  brhlík lesní volavka popelavá </vt:lpstr>
      <vt:lpstr>Na jaře z teplých krajin přilétá  vlaštovka obecná strakapoud velký</vt:lpstr>
      <vt:lpstr>Na jaře z teplých krajin přilétá  racek chechtavý sýček obecný </vt:lpstr>
      <vt:lpstr>Na jaře z teplých krajin přilétá  dudek chocholatý chocholouš domácí </vt:lpstr>
      <vt:lpstr>21. března je   jarní rovnodennost jarní slunovrat</vt:lpstr>
      <vt:lpstr>Velikonoce jsou křesťanským svátkem oslavující  narození Ježíše Krista zmrtvýchvstání Ježíše Krista</vt:lpstr>
      <vt:lpstr>Jarní rovnodennost je  21. března 21. dubna</vt:lpstr>
      <vt:lpstr>Vajíčka jsou symbolem  života smrti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15</cp:revision>
  <dcterms:created xsi:type="dcterms:W3CDTF">2012-03-08T14:41:01Z</dcterms:created>
  <dcterms:modified xsi:type="dcterms:W3CDTF">2012-03-24T17:14:31Z</dcterms:modified>
</cp:coreProperties>
</file>