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313" r:id="rId3"/>
    <p:sldId id="324" r:id="rId4"/>
    <p:sldId id="325" r:id="rId5"/>
    <p:sldId id="312" r:id="rId6"/>
    <p:sldId id="302" r:id="rId7"/>
    <p:sldId id="314" r:id="rId8"/>
    <p:sldId id="303" r:id="rId9"/>
    <p:sldId id="315" r:id="rId10"/>
    <p:sldId id="304" r:id="rId11"/>
    <p:sldId id="316" r:id="rId12"/>
    <p:sldId id="305" r:id="rId13"/>
    <p:sldId id="317" r:id="rId14"/>
    <p:sldId id="306" r:id="rId15"/>
    <p:sldId id="307" r:id="rId16"/>
    <p:sldId id="319" r:id="rId17"/>
    <p:sldId id="308" r:id="rId18"/>
    <p:sldId id="320" r:id="rId19"/>
    <p:sldId id="309" r:id="rId20"/>
    <p:sldId id="321" r:id="rId21"/>
    <p:sldId id="310" r:id="rId22"/>
    <p:sldId id="322" r:id="rId23"/>
    <p:sldId id="311" r:id="rId24"/>
    <p:sldId id="323" r:id="rId25"/>
    <p:sldId id="326" r:id="rId26"/>
    <p:sldId id="30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95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5.wmf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slide" Target="slide5.xml"/><Relationship Id="rId5" Type="http://schemas.openxmlformats.org/officeDocument/2006/relationships/image" Target="../media/image4.png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2.xml"/><Relationship Id="rId13" Type="http://schemas.openxmlformats.org/officeDocument/2006/relationships/slide" Target="slide17.xml"/><Relationship Id="rId18" Type="http://schemas.openxmlformats.org/officeDocument/2006/relationships/slide" Target="slide22.xml"/><Relationship Id="rId3" Type="http://schemas.openxmlformats.org/officeDocument/2006/relationships/slide" Target="slide7.xml"/><Relationship Id="rId21" Type="http://schemas.openxmlformats.org/officeDocument/2006/relationships/slide" Target="slide25.xml"/><Relationship Id="rId7" Type="http://schemas.openxmlformats.org/officeDocument/2006/relationships/slide" Target="slide11.xml"/><Relationship Id="rId12" Type="http://schemas.openxmlformats.org/officeDocument/2006/relationships/slide" Target="slide16.xml"/><Relationship Id="rId17" Type="http://schemas.openxmlformats.org/officeDocument/2006/relationships/slide" Target="slide21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0.xml"/><Relationship Id="rId11" Type="http://schemas.openxmlformats.org/officeDocument/2006/relationships/slide" Target="slide15.xml"/><Relationship Id="rId5" Type="http://schemas.openxmlformats.org/officeDocument/2006/relationships/slide" Target="slide9.xml"/><Relationship Id="rId15" Type="http://schemas.openxmlformats.org/officeDocument/2006/relationships/slide" Target="slide19.xml"/><Relationship Id="rId10" Type="http://schemas.openxmlformats.org/officeDocument/2006/relationships/slide" Target="slide14.xml"/><Relationship Id="rId19" Type="http://schemas.openxmlformats.org/officeDocument/2006/relationships/slide" Target="slide23.xml"/><Relationship Id="rId4" Type="http://schemas.openxmlformats.org/officeDocument/2006/relationships/slide" Target="slide8.xml"/><Relationship Id="rId9" Type="http://schemas.openxmlformats.org/officeDocument/2006/relationships/slide" Target="slide13.xml"/><Relationship Id="rId14" Type="http://schemas.openxmlformats.org/officeDocument/2006/relationships/slide" Target="slide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r%C3%A1l%C3%ADk_novoz%C3%A9landsk%C3%BD_b%C3%ADl%C3%BD.jpg" TargetMode="External"/><Relationship Id="rId3" Type="http://schemas.openxmlformats.org/officeDocument/2006/relationships/hyperlink" Target="http://commons.wikimedia.org/wiki/File:Geese_on_the_village_green_-_geograph.org.uk_-_723851.jpg?uselang=cs" TargetMode="External"/><Relationship Id="rId7" Type="http://schemas.openxmlformats.org/officeDocument/2006/relationships/hyperlink" Target="http://cs.wikipedia.org/wiki/Soubor:Cow_with_calf.jpg" TargetMode="External"/><Relationship Id="rId2" Type="http://schemas.openxmlformats.org/officeDocument/2006/relationships/hyperlink" Target="http://cs.wikipedia.org/wiki/Soubor:%C5%B9rebak_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ow_with_piglet.jpg" TargetMode="External"/><Relationship Id="rId11" Type="http://schemas.openxmlformats.org/officeDocument/2006/relationships/hyperlink" Target="http://cs.wikipedia.org/wiki/Soubor:Laitche-P013.jpg" TargetMode="External"/><Relationship Id="rId5" Type="http://schemas.openxmlformats.org/officeDocument/2006/relationships/hyperlink" Target="http://cs.wikipedia.org/wiki/Soubor:Hen_with_chickens_in_native_breeding.jpg" TargetMode="External"/><Relationship Id="rId10" Type="http://schemas.openxmlformats.org/officeDocument/2006/relationships/hyperlink" Target="http://commons.wikimedia.org/wiki/File:Goat_family.jpg?uselang=cs" TargetMode="External"/><Relationship Id="rId4" Type="http://schemas.openxmlformats.org/officeDocument/2006/relationships/hyperlink" Target="http://commons.wikimedia.org/wiki/File:Kachna_divok%C3%A1_na_Dominu.jpg" TargetMode="External"/><Relationship Id="rId9" Type="http://schemas.openxmlformats.org/officeDocument/2006/relationships/hyperlink" Target="http://commons.wikimedia.org/wiki/File:Haseldorfer_Marsch_4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819754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Mláďata test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539552" y="620688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204864"/>
            <a:ext cx="8183562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  <a:endParaRPr lang="cs-CZ" dirty="0"/>
          </a:p>
          <a:p>
            <a:pPr lvl="0"/>
            <a:r>
              <a:rPr lang="cs-CZ" dirty="0" smtClean="0"/>
              <a:t>Hra je určena k poznávání mláďat zvířat.</a:t>
            </a:r>
            <a:endParaRPr lang="cs-CZ" dirty="0"/>
          </a:p>
          <a:p>
            <a:r>
              <a:rPr lang="cs-CZ" dirty="0" smtClean="0"/>
              <a:t>Po </a:t>
            </a:r>
            <a:r>
              <a:rPr lang="cs-CZ" dirty="0"/>
              <a:t>kliknutí na číslo se zobrazí otázka. Žák po přečtení otázky klikne na jednu z odpovědí. Správnost se potvrdí obrázkem (úsměv- zamračení) a zvukovým efektem (potlesk- povzdech).</a:t>
            </a:r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331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VGGK1YUO\MC900428065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96752"/>
            <a:ext cx="5551049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44353" y="2996952"/>
            <a:ext cx="609600" cy="609600"/>
          </a:xfrm>
          <a:prstGeom prst="rect">
            <a:avLst/>
          </a:prstGeom>
        </p:spPr>
      </p:pic>
      <p:pic>
        <p:nvPicPr>
          <p:cNvPr id="1027" name="Picture 3" descr="C:\Users\Lenka\AppData\Local\Microsoft\Windows\Temporary Internet Files\Content.IE5\MNJUHCV2\MC900441896[1].wmf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0216" y="5121188"/>
            <a:ext cx="1349819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7803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MNJUHCV2\MC900441896[1].wmf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0632" y="5085184"/>
            <a:ext cx="1868982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Lenka\AppData\Local\Microsoft\Windows\Temporary Internet Files\Content.IE5\M9KH942T\MC9004404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310493"/>
            <a:ext cx="5472608" cy="443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75061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804248" y="2780928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171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9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07017140"/>
              </p:ext>
            </p:extLst>
          </p:nvPr>
        </p:nvGraphicFramePr>
        <p:xfrm>
          <a:off x="323528" y="332656"/>
          <a:ext cx="8568950" cy="62646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13790"/>
                <a:gridCol w="1713790"/>
                <a:gridCol w="1713790"/>
                <a:gridCol w="1713790"/>
                <a:gridCol w="1713790"/>
              </a:tblGrid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" action="ppaction://hlinksldjump"/>
                        </a:rPr>
                        <a:t>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3" action="ppaction://hlinksldjump"/>
                        </a:rPr>
                        <a:t>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4" action="ppaction://hlinksldjump"/>
                        </a:rPr>
                        <a:t>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5" action="ppaction://hlinksldjump"/>
                        </a:rPr>
                        <a:t>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6" action="ppaction://hlinksldjump"/>
                        </a:rPr>
                        <a:t>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7" action="ppaction://hlinksldjump"/>
                        </a:rPr>
                        <a:t>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8" action="ppaction://hlinksldjump"/>
                        </a:rPr>
                        <a:t>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9" action="ppaction://hlinksldjump"/>
                        </a:rPr>
                        <a:t>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0" action="ppaction://hlinksldjump"/>
                        </a:rPr>
                        <a:t>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1" action="ppaction://hlinksldjump"/>
                        </a:rPr>
                        <a:t>10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2" action="ppaction://hlinksldjump"/>
                        </a:rPr>
                        <a:t>11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3" action="ppaction://hlinksldjump"/>
                        </a:rPr>
                        <a:t>12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4" action="ppaction://hlinksldjump"/>
                        </a:rPr>
                        <a:t>13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5" action="ppaction://hlinksldjump"/>
                        </a:rPr>
                        <a:t>14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6" action="ppaction://hlinksldjump"/>
                        </a:rPr>
                        <a:t>15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1566174"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7" action="ppaction://hlinksldjump"/>
                        </a:rPr>
                        <a:t>16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8" action="ppaction://hlinksldjump"/>
                        </a:rPr>
                        <a:t>17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19" action="ppaction://hlinksldjump"/>
                        </a:rPr>
                        <a:t>18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0" action="ppaction://hlinksldjump"/>
                        </a:rPr>
                        <a:t>19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7200" b="1" dirty="0" smtClean="0">
                          <a:solidFill>
                            <a:schemeClr val="tx1"/>
                          </a:solidFill>
                          <a:hlinkClick r:id="rId21" action="ppaction://hlinksldjump"/>
                        </a:rPr>
                        <a:t>20</a:t>
                      </a:r>
                      <a:endParaRPr lang="cs-CZ" sz="7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cell3D prstMaterial="dkEdge">
                      <a:bevel prst="artDeco"/>
                      <a:lightRig rig="flood" dir="t"/>
                    </a:cell3D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170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Hříbě je mládě klisny.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636912"/>
            <a:ext cx="4248472" cy="3186354"/>
          </a:xfrm>
        </p:spPr>
      </p:pic>
      <p:sp>
        <p:nvSpPr>
          <p:cNvPr id="6" name="Zaoblený obdélník 5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62575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Hřebec je samice klisny .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636912"/>
            <a:ext cx="4248472" cy="3186354"/>
          </a:xfrm>
        </p:spPr>
      </p:pic>
      <p:sp>
        <p:nvSpPr>
          <p:cNvPr id="6" name="Zaoblený obdélník 5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3354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House je mládě kachny.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36912"/>
            <a:ext cx="5112568" cy="3834426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House je savec.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36912"/>
            <a:ext cx="5112568" cy="3834426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29500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636912"/>
            <a:ext cx="5718082" cy="3802524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Beran je mládě jehněte.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636912"/>
            <a:ext cx="5718082" cy="3802524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Ovce je samice berana.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48295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423597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735" y="2708920"/>
            <a:ext cx="5033533" cy="3775150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Kachně je samice kachny.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735" y="2708920"/>
            <a:ext cx="5033533" cy="3775150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Kachna je samice kačera.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07031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36912"/>
            <a:ext cx="5184576" cy="374703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Kotě je mládě kocoura.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068960"/>
            <a:ext cx="3168352" cy="237626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Kohout je samec slepice.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068960"/>
            <a:ext cx="3168352" cy="237626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Kuře je savec.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93007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564904"/>
            <a:ext cx="5760640" cy="3845228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Kůzle saje po narození </a:t>
            </a:r>
            <a:br>
              <a:rPr lang="cs-CZ" dirty="0" smtClean="0"/>
            </a:br>
            <a:r>
              <a:rPr lang="cs-CZ" dirty="0" smtClean="0"/>
              <a:t>mateřské mléko.</a:t>
            </a:r>
            <a:endParaRPr lang="cs-CZ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564904"/>
            <a:ext cx="5760640" cy="3845228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Koza je mládě kozla.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543760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564904"/>
            <a:ext cx="6039381" cy="3744416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Prasnice rodí živá mláďata.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564904"/>
            <a:ext cx="6039381" cy="3744416"/>
          </a:xfrm>
        </p:spPr>
      </p:pic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 je mládě prasnice.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94898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57" y="2708920"/>
            <a:ext cx="8068123" cy="36004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Fena je samice psa.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57" y="2708920"/>
            <a:ext cx="8068123" cy="360040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Štěně je savec.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253595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564904"/>
            <a:ext cx="5474293" cy="37444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Sele je mládě krávy.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708920"/>
            <a:ext cx="5474293" cy="3744416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Býk je samice krávy.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826852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36912"/>
            <a:ext cx="5184576" cy="374703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Kočka rodí živá mláďata.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547664" y="1556792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3" action="ppaction://hlinksldjump"/>
              </a:rPr>
              <a:t>ANO</a:t>
            </a:r>
            <a:endParaRPr lang="cs-CZ" sz="4000" dirty="0"/>
          </a:p>
        </p:txBody>
      </p:sp>
      <p:sp>
        <p:nvSpPr>
          <p:cNvPr id="10" name="Zaoblený obdélník 9"/>
          <p:cNvSpPr/>
          <p:nvPr/>
        </p:nvSpPr>
        <p:spPr>
          <a:xfrm>
            <a:off x="5076056" y="1571553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hlinkClick r:id="rId4" action="ppaction://hlinksldjump"/>
              </a:rPr>
              <a:t>NE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07349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7686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 smtClean="0"/>
              <a:t>Kliparty </a:t>
            </a:r>
            <a:r>
              <a:rPr lang="cs-CZ" dirty="0" smtClean="0"/>
              <a:t>použity z webu Office.com.</a:t>
            </a:r>
            <a:endParaRPr lang="cs-CZ" dirty="0" smtClean="0"/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2012-04-11&gt;. </a:t>
            </a:r>
            <a:endParaRPr lang="cs-CZ" dirty="0"/>
          </a:p>
          <a:p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://cs.wikipedia.org/wiki/Soubor:%C5%B9rebak_1.jpg</a:t>
            </a:r>
            <a:endParaRPr lang="cs-CZ" dirty="0"/>
          </a:p>
          <a:p>
            <a:r>
              <a:rPr lang="cs-CZ" u="sng" dirty="0">
                <a:hlinkClick r:id="rId3"/>
              </a:rPr>
              <a:t>http://commons.wikimedia.org/wiki/File:Geese_on_the_village_green_-_geograph.org.uk_-_723851.jpg?uselang=cs</a:t>
            </a:r>
            <a:endParaRPr lang="cs-CZ" dirty="0"/>
          </a:p>
          <a:p>
            <a:r>
              <a:rPr lang="cs-CZ" u="sng" dirty="0">
                <a:hlinkClick r:id="rId4"/>
              </a:rPr>
              <a:t>http://commons.wikimedia.org/wiki/File:Kachna_divok%C3%A1_na_Dominu.jpg</a:t>
            </a:r>
            <a:endParaRPr lang="cs-CZ" dirty="0"/>
          </a:p>
          <a:p>
            <a:r>
              <a:rPr lang="cs-CZ" u="sng" dirty="0">
                <a:hlinkClick r:id="rId5"/>
              </a:rPr>
              <a:t>http://cs.wikipedia.org/wiki/Soubor:Hen_with_chickens_in_native_breeding.jpg</a:t>
            </a:r>
            <a:endParaRPr lang="cs-CZ" dirty="0"/>
          </a:p>
          <a:p>
            <a:r>
              <a:rPr lang="cs-CZ" u="sng" dirty="0">
                <a:hlinkClick r:id="rId6"/>
              </a:rPr>
              <a:t>http://cs.wikipedia.org/wiki/Soubor:Sow_with_piglet.jpg</a:t>
            </a:r>
            <a:endParaRPr lang="cs-CZ" dirty="0"/>
          </a:p>
          <a:p>
            <a:r>
              <a:rPr lang="cs-CZ" u="sng" dirty="0">
                <a:hlinkClick r:id="rId7"/>
              </a:rPr>
              <a:t>http://cs.wikipedia.org/wiki/Soubor:Cow_with_calf.jpg</a:t>
            </a:r>
            <a:endParaRPr lang="cs-CZ" dirty="0"/>
          </a:p>
          <a:p>
            <a:r>
              <a:rPr lang="cs-CZ" u="sng" dirty="0">
                <a:hlinkClick r:id="rId8"/>
              </a:rPr>
              <a:t>http://cs.wikipedia.org/wiki/Soubor:Kr%C3%A1l%C3%ADk_novoz%C3%A9landsk%C3%BD_b%C3%ADl%C3%BD.jpg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http://commons.wikimedia.org/wiki/File:Haseldorfer_Marsch_41.JPG?uselang=cs</a:t>
            </a:r>
            <a:endParaRPr lang="cs-CZ" dirty="0"/>
          </a:p>
          <a:p>
            <a:r>
              <a:rPr lang="cs-CZ" u="sng" dirty="0">
                <a:hlinkClick r:id="rId10"/>
              </a:rPr>
              <a:t>http://commons.wikimedia.org/wiki/File:Goat_family.jpg?uselang=cs</a:t>
            </a:r>
            <a:endParaRPr lang="cs-CZ" dirty="0"/>
          </a:p>
          <a:p>
            <a:r>
              <a:rPr lang="cs-CZ" u="sng" dirty="0">
                <a:hlinkClick r:id="rId11"/>
              </a:rPr>
              <a:t>http://cs.wikipedia.org/wiki/Soubor:Laitche-P013.jpg</a:t>
            </a:r>
            <a:endParaRPr lang="cs-CZ" dirty="0"/>
          </a:p>
          <a:p>
            <a:r>
              <a:rPr lang="cs-CZ" dirty="0"/>
              <a:t>http://commons.wikimedia.org/wiki/File:Kora_Females.jpg?uselang=cs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418</TotalTime>
  <Words>264</Words>
  <Application>Microsoft Office PowerPoint</Application>
  <PresentationFormat>Předvádění na obrazovce (4:3)</PresentationFormat>
  <Paragraphs>117</Paragraphs>
  <Slides>26</Slides>
  <Notes>0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Hříbě je mládě klisny.</vt:lpstr>
      <vt:lpstr>Hřebec je samice klisny .</vt:lpstr>
      <vt:lpstr>House je mládě kachny.</vt:lpstr>
      <vt:lpstr>House je savec.</vt:lpstr>
      <vt:lpstr>Beran je mládě jehněte.</vt:lpstr>
      <vt:lpstr>Ovce je samice berana.</vt:lpstr>
      <vt:lpstr>Kachně je samice kachny.</vt:lpstr>
      <vt:lpstr>Kachna je samice kačera.</vt:lpstr>
      <vt:lpstr>Kotě je mládě kocoura.</vt:lpstr>
      <vt:lpstr>Kohout je samec slepice.</vt:lpstr>
      <vt:lpstr>Kuře je savec.</vt:lpstr>
      <vt:lpstr>Kůzle saje po narození  mateřské mléko.</vt:lpstr>
      <vt:lpstr>Koza je mládě kozla.</vt:lpstr>
      <vt:lpstr>Prasnice rodí živá mláďata.</vt:lpstr>
      <vt:lpstr>Tele je mládě prasnice.</vt:lpstr>
      <vt:lpstr>Fena je samice psa.</vt:lpstr>
      <vt:lpstr>Štěně je savec.</vt:lpstr>
      <vt:lpstr>Sele je mládě krávy.</vt:lpstr>
      <vt:lpstr>Býk je samice krávy.</vt:lpstr>
      <vt:lpstr>Kočka rodí živá mláďata.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49</cp:revision>
  <dcterms:created xsi:type="dcterms:W3CDTF">2012-03-09T21:22:25Z</dcterms:created>
  <dcterms:modified xsi:type="dcterms:W3CDTF">2012-04-24T14:34:28Z</dcterms:modified>
</cp:coreProperties>
</file>