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313" r:id="rId3"/>
    <p:sldId id="324" r:id="rId4"/>
    <p:sldId id="325" r:id="rId5"/>
    <p:sldId id="312" r:id="rId6"/>
    <p:sldId id="302" r:id="rId7"/>
    <p:sldId id="314" r:id="rId8"/>
    <p:sldId id="303" r:id="rId9"/>
    <p:sldId id="315" r:id="rId10"/>
    <p:sldId id="304" r:id="rId11"/>
    <p:sldId id="316" r:id="rId12"/>
    <p:sldId id="305" r:id="rId13"/>
    <p:sldId id="317" r:id="rId14"/>
    <p:sldId id="306" r:id="rId15"/>
    <p:sldId id="318" r:id="rId16"/>
    <p:sldId id="307" r:id="rId17"/>
    <p:sldId id="319" r:id="rId18"/>
    <p:sldId id="308" r:id="rId19"/>
    <p:sldId id="320" r:id="rId20"/>
    <p:sldId id="309" r:id="rId21"/>
    <p:sldId id="321" r:id="rId22"/>
    <p:sldId id="310" r:id="rId23"/>
    <p:sldId id="322" r:id="rId24"/>
    <p:sldId id="311" r:id="rId25"/>
    <p:sldId id="323" r:id="rId26"/>
    <p:sldId id="301" r:id="rId27"/>
    <p:sldId id="326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6" autoAdjust="0"/>
    <p:restoredTop sz="94660"/>
  </p:normalViewPr>
  <p:slideViewPr>
    <p:cSldViewPr>
      <p:cViewPr varScale="1">
        <p:scale>
          <a:sx n="111" d="100"/>
          <a:sy n="111" d="100"/>
        </p:scale>
        <p:origin x="-160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wmf"/><Relationship Id="rId5" Type="http://schemas.openxmlformats.org/officeDocument/2006/relationships/slide" Target="slide5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image" Target="../media/image6.wmf"/><Relationship Id="rId5" Type="http://schemas.openxmlformats.org/officeDocument/2006/relationships/image" Target="../media/image4.wmf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18" Type="http://schemas.openxmlformats.org/officeDocument/2006/relationships/slide" Target="slide22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10" Type="http://schemas.openxmlformats.org/officeDocument/2006/relationships/slide" Target="slide14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pis_mellifera_carnica_worker_honeycomb_2.jpg?uselang=cs" TargetMode="External"/><Relationship Id="rId13" Type="http://schemas.openxmlformats.org/officeDocument/2006/relationships/hyperlink" Target="http://commons.wikimedia.org/wiki/File:Apis_mellifera_on_prunus_cerasifera_01_25042009.jpg?uselang=cs" TargetMode="External"/><Relationship Id="rId3" Type="http://schemas.openxmlformats.org/officeDocument/2006/relationships/hyperlink" Target="http://cs.wikipedia.org/wiki/Soubor:Bienen_mit_Brut_2.jpg" TargetMode="External"/><Relationship Id="rId7" Type="http://schemas.openxmlformats.org/officeDocument/2006/relationships/hyperlink" Target="http://cs.wikipedia.org/wiki/Soubor:Drohnenpuppen_79d.jpg" TargetMode="External"/><Relationship Id="rId12" Type="http://schemas.openxmlformats.org/officeDocument/2006/relationships/hyperlink" Target="http://commons.wikimedia.org/wiki/File:Bienen_im_Flug_52f.jpg?uselang=cs" TargetMode="External"/><Relationship Id="rId2" Type="http://schemas.openxmlformats.org/officeDocument/2006/relationships/hyperlink" Target="http://cs.wikipedia.org/wiki/V%C4%8Dela_medonosn%C3%A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Bienenwabe_mit_Eiern_und_Brut_5.jpg" TargetMode="External"/><Relationship Id="rId11" Type="http://schemas.openxmlformats.org/officeDocument/2006/relationships/hyperlink" Target="http://commons.wikimedia.org/wiki/File:Buckfast_bee.jpg?uselang=cs" TargetMode="External"/><Relationship Id="rId5" Type="http://schemas.openxmlformats.org/officeDocument/2006/relationships/hyperlink" Target="http://cs.wikipedia.org/wiki/Soubor:A_swarm_of_Apis_mellifera_-_20051109.jpg" TargetMode="External"/><Relationship Id="rId10" Type="http://schemas.openxmlformats.org/officeDocument/2006/relationships/hyperlink" Target="http://commons.wikimedia.org/wiki/File:Pushed_Away_Drone_Bees.jpg?uselang=cs" TargetMode="External"/><Relationship Id="rId4" Type="http://schemas.openxmlformats.org/officeDocument/2006/relationships/hyperlink" Target="http://cs.wikipedia.org/wiki/Soubor:Bee1web.jpg" TargetMode="External"/><Relationship Id="rId9" Type="http://schemas.openxmlformats.org/officeDocument/2006/relationships/hyperlink" Target="http://commons.wikimedia.org/wiki/File:Apis_mellifera_carnica_drone_aborning.jpg?uselang=cs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eekeper_collecting_swarm.jpg?uselang=cs" TargetMode="External"/><Relationship Id="rId7" Type="http://schemas.openxmlformats.org/officeDocument/2006/relationships/hyperlink" Target="http://commons.wikimedia.org/wiki/File:Bijenstand_(Honeybees).jpg?uselang=cs" TargetMode="External"/><Relationship Id="rId2" Type="http://schemas.openxmlformats.org/officeDocument/2006/relationships/hyperlink" Target="http://upload.wikimedia.org/wikipedia/commons/f/f7/Honey_comb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Honey-miel.jpg?uselang=cs" TargetMode="External"/><Relationship Id="rId5" Type="http://schemas.openxmlformats.org/officeDocument/2006/relationships/hyperlink" Target="http://commons.wikimedia.org/wiki/File:Beeswax.jpg?uselang=cs" TargetMode="External"/><Relationship Id="rId4" Type="http://schemas.openxmlformats.org/officeDocument/2006/relationships/hyperlink" Target="http://commons.wikimedia.org/wiki/File:Bienen_auf_Wabe_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44042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Život včel soutěž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620688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04864"/>
            <a:ext cx="8183562" cy="4187825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Hra je určena k poznávání života včel.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kliknutí na číslo se zobrazí otázka. Žák po přečtení otázky klikne na jednu z odpovědí. Správnost se potvrdí obrázkem (úsměv- zamračení) a zvukovým efektem (potlesk- povzdech).</a:t>
            </a:r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33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44353" y="2996952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Lenka\AppData\Local\Microsoft\Windows\Temporary Internet Files\Content.IE5\MNJUHCV2\MC900441896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216" y="5121188"/>
            <a:ext cx="1349819" cy="936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TZESM3CE\MC9000787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37220"/>
            <a:ext cx="4313238" cy="392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80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MNJUHCV2\MC900441896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632" y="5085184"/>
            <a:ext cx="186898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M9KH942T\MC9004404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10493"/>
            <a:ext cx="5472608" cy="443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MS900075061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04248" y="27809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171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6698970"/>
              </p:ext>
            </p:extLst>
          </p:nvPr>
        </p:nvGraphicFramePr>
        <p:xfrm>
          <a:off x="323528" y="332656"/>
          <a:ext cx="8568950" cy="626469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713790"/>
                <a:gridCol w="1713790"/>
                <a:gridCol w="1713790"/>
                <a:gridCol w="1713790"/>
                <a:gridCol w="1713790"/>
              </a:tblGrid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1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2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4" action="ppaction://hlinksldjump"/>
                        </a:rPr>
                        <a:t>3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1" action="ppaction://hlinksldjump"/>
                        </a:rPr>
                        <a:t>10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2" action="ppaction://hlinksldjump"/>
                        </a:rPr>
                        <a:t>11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3" action="ppaction://hlinksldjump"/>
                        </a:rPr>
                        <a:t>12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4" action="ppaction://hlinksldjump"/>
                        </a:rPr>
                        <a:t>13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5" action="ppaction://hlinksldjump"/>
                        </a:rPr>
                        <a:t>14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6" action="ppaction://hlinksldjump"/>
                        </a:rPr>
                        <a:t>15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/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7" action="ppaction://hlinksldjump"/>
                        </a:rPr>
                        <a:t>16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8" action="ppaction://hlinksldjump"/>
                        </a:rPr>
                        <a:t>17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9" action="ppaction://hlinksldjump"/>
                        </a:rPr>
                        <a:t>18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20" action="ppaction://hlinksldjump"/>
                        </a:rPr>
                        <a:t>19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21" action="ppaction://hlinksldjump"/>
                        </a:rPr>
                        <a:t>20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1705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Včela je symbolem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547664" y="1556792"/>
            <a:ext cx="2808312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pracovitosti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lenosti</a:t>
            </a:r>
            <a:endParaRPr lang="cs-CZ" sz="4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3" y="3140969"/>
            <a:ext cx="2592287" cy="1728191"/>
          </a:xfrm>
        </p:spPr>
      </p:pic>
    </p:spTree>
    <p:extLst>
      <p:ext uri="{BB962C8B-B14F-4D97-AF65-F5344CB8AC3E}">
        <p14:creationId xmlns:p14="http://schemas.microsoft.com/office/powerpoint/2010/main" val="196257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Obydlí pro včely je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úl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nora</a:t>
            </a:r>
            <a:endParaRPr lang="cs-CZ" sz="4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0475" y="3212976"/>
            <a:ext cx="2921705" cy="1947803"/>
          </a:xfrm>
        </p:spPr>
      </p:pic>
    </p:spTree>
    <p:extLst>
      <p:ext uri="{BB962C8B-B14F-4D97-AF65-F5344CB8AC3E}">
        <p14:creationId xmlns:p14="http://schemas.microsoft.com/office/powerpoint/2010/main" val="93354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Prvním včelařům se říkalo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brtníci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bídníci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636912"/>
            <a:ext cx="3956188" cy="3663137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Včely mají na svém těle žlázy, díky kterým jsou schopny vylučovat voskové šupinky, z nichž je tvořen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844824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plást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100964" y="1844824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úl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924944"/>
            <a:ext cx="4913208" cy="3273425"/>
          </a:xfrm>
        </p:spPr>
      </p:pic>
    </p:spTree>
    <p:extLst>
      <p:ext uri="{BB962C8B-B14F-4D97-AF65-F5344CB8AC3E}">
        <p14:creationId xmlns:p14="http://schemas.microsoft.com/office/powerpoint/2010/main" val="2295009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matka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úle bydlí včelí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babička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9811" y="3068960"/>
            <a:ext cx="3291794" cy="2304256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1547664" y="156791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hlinkClick r:id="rId2" action="ppaction://hlinksldjump"/>
              </a:rPr>
              <a:t>bobci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Včelím samečkům se říká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48295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trubci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636912"/>
            <a:ext cx="2611354" cy="3917032"/>
          </a:xfrm>
        </p:spPr>
      </p:pic>
    </p:spTree>
    <p:extLst>
      <p:ext uri="{BB962C8B-B14F-4D97-AF65-F5344CB8AC3E}">
        <p14:creationId xmlns:p14="http://schemas.microsoft.com/office/powerpoint/2010/main" val="4235978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včeliček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Úkolem včelí matky je kladení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vajíček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2564904"/>
            <a:ext cx="4871005" cy="3766241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trubce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 volné přírodě potkáme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dělnice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2924944"/>
            <a:ext cx="4313453" cy="3235090"/>
          </a:xfrm>
        </p:spPr>
      </p:pic>
    </p:spTree>
    <p:extLst>
      <p:ext uri="{BB962C8B-B14F-4D97-AF65-F5344CB8AC3E}">
        <p14:creationId xmlns:p14="http://schemas.microsoft.com/office/powerpoint/2010/main" val="290703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Menší, malé oči a krátký úzký zadeček má 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trubec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dělnice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780928"/>
            <a:ext cx="4800532" cy="3600400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Velcí, širocí a s velkýma očima jsou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trubci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dělnice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2708920"/>
            <a:ext cx="4881562" cy="3514725"/>
          </a:xfrm>
        </p:spPr>
      </p:pic>
    </p:spTree>
    <p:extLst>
      <p:ext uri="{BB962C8B-B14F-4D97-AF65-F5344CB8AC3E}">
        <p14:creationId xmlns:p14="http://schemas.microsoft.com/office/powerpoint/2010/main" val="361139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 bodnutí včela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dále žije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umírá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564904"/>
            <a:ext cx="5308712" cy="3845024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Dělnice krmí matku mateří kašičkou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jeden rok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celý život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636912"/>
            <a:ext cx="5105541" cy="3829156"/>
          </a:xfrm>
        </p:spPr>
      </p:pic>
    </p:spTree>
    <p:extLst>
      <p:ext uri="{BB962C8B-B14F-4D97-AF65-F5344CB8AC3E}">
        <p14:creationId xmlns:p14="http://schemas.microsoft.com/office/powerpoint/2010/main" val="2930074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dělnice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Žihadlo má pro svou obranu pouze</a:t>
            </a:r>
            <a:endParaRPr lang="cs-CZ" dirty="0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matka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708920"/>
            <a:ext cx="4472416" cy="3645148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útok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Včela se brání pokaždé žihadlem, </a:t>
            </a:r>
            <a:br>
              <a:rPr lang="cs-CZ" dirty="0" smtClean="0"/>
            </a:br>
            <a:r>
              <a:rPr lang="cs-CZ" dirty="0" smtClean="0"/>
              <a:t>když cítí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zápach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636912"/>
            <a:ext cx="5030688" cy="3773016"/>
          </a:xfrm>
        </p:spPr>
      </p:pic>
    </p:spTree>
    <p:extLst>
      <p:ext uri="{BB962C8B-B14F-4D97-AF65-F5344CB8AC3E}">
        <p14:creationId xmlns:p14="http://schemas.microsoft.com/office/powerpoint/2010/main" val="1954376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musíme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Žihadlo z kůže vytáhnout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520280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nemusíme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852936"/>
            <a:ext cx="4416490" cy="3312368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jablko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vpich po žihadlu můžeme přiložit seříznuté 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cibuli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708920"/>
            <a:ext cx="4706487" cy="3528392"/>
          </a:xfrm>
        </p:spPr>
      </p:pic>
    </p:spTree>
    <p:extLst>
      <p:ext uri="{BB962C8B-B14F-4D97-AF65-F5344CB8AC3E}">
        <p14:creationId xmlns:p14="http://schemas.microsoft.com/office/powerpoint/2010/main" val="1094898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přírodě lze vpich potřít vlastní…</a:t>
            </a:r>
            <a:br>
              <a:rPr lang="cs-CZ" dirty="0" smtClean="0"/>
            </a:br>
            <a:r>
              <a:rPr lang="cs-CZ" dirty="0" smtClean="0"/>
              <a:t>Ta včelí jed zneutralizuje.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krví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močí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852936"/>
            <a:ext cx="4968553" cy="3312368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Tělo včely se skládá z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07504" y="1268760"/>
            <a:ext cx="3672408" cy="115212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hlavy, hrudi a zadečku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268760"/>
            <a:ext cx="3744416" cy="1166889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hlinkClick r:id="rId3" action="ppaction://hlinksldjump"/>
              </a:rPr>
              <a:t>hlavy, hrudi a </a:t>
            </a:r>
            <a:r>
              <a:rPr lang="cs-CZ" sz="4000" dirty="0" smtClean="0">
                <a:hlinkClick r:id="rId3" action="ppaction://hlinksldjump"/>
              </a:rPr>
              <a:t>ocasu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2780928"/>
            <a:ext cx="3960440" cy="3564396"/>
          </a:xfrm>
        </p:spPr>
      </p:pic>
    </p:spTree>
    <p:extLst>
      <p:ext uri="{BB962C8B-B14F-4D97-AF65-F5344CB8AC3E}">
        <p14:creationId xmlns:p14="http://schemas.microsoft.com/office/powerpoint/2010/main" val="3253595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Včela má nohy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64222" y="1579031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čtyři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64693" y="1579031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šest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0170" y="3068960"/>
            <a:ext cx="4500371" cy="2998373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Včela sbírá pyl do košíčků. Který má na 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755576" y="1556792"/>
            <a:ext cx="3384376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zadních nohou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zadečku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636912"/>
            <a:ext cx="5222709" cy="3917032"/>
          </a:xfrm>
        </p:spPr>
      </p:pic>
    </p:spTree>
    <p:extLst>
      <p:ext uri="{BB962C8B-B14F-4D97-AF65-F5344CB8AC3E}">
        <p14:creationId xmlns:p14="http://schemas.microsoft.com/office/powerpoint/2010/main" val="282685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77686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</a:t>
            </a:r>
            <a:r>
              <a:rPr lang="cs-CZ" dirty="0"/>
              <a:t>:</a:t>
            </a:r>
          </a:p>
          <a:p>
            <a:r>
              <a:rPr lang="cs-CZ" dirty="0"/>
              <a:t>Obrázky:</a:t>
            </a:r>
          </a:p>
          <a:p>
            <a:r>
              <a:rPr lang="cs-CZ" dirty="0"/>
              <a:t>&lt;cit. </a:t>
            </a:r>
            <a:r>
              <a:rPr lang="cs-CZ" dirty="0" smtClean="0"/>
              <a:t>2012-04-10</a:t>
            </a:r>
            <a:r>
              <a:rPr lang="cs-CZ" dirty="0"/>
              <a:t>&gt;. </a:t>
            </a:r>
            <a:endParaRPr lang="cs-CZ" dirty="0" smtClean="0"/>
          </a:p>
          <a:p>
            <a:r>
              <a:rPr lang="cs-CZ" dirty="0" smtClean="0"/>
              <a:t>Dostupné </a:t>
            </a:r>
            <a:r>
              <a:rPr lang="cs-CZ" dirty="0"/>
              <a:t>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cs.wikipedia.org/wiki/V%C4%8Dela_medonosn%C3%A1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cs.wikipedia.org/wiki/Soubor:Bienen_mit_Brut_2.jpg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cs.wikipedia.org/wiki/Soubor:Bee1web.jpg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http://cs.wikipedia.org/wiki/Soubor:A_swarm_of_Apis_mellifera_-_</a:t>
            </a:r>
            <a:r>
              <a:rPr lang="cs-CZ" dirty="0" smtClean="0">
                <a:hlinkClick r:id="rId5"/>
              </a:rPr>
              <a:t>20051109.jpg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cs.wikipedia.org/wiki/Soubor:Bienenwabe_mit_Eiern_und_Brut_5.jpg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cs.wikipedia.org/wiki/Soubor:Drohnenpuppen_79d.jpg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commons.wikimedia.org/wiki/File:Apis_mellifera_carnica_worker_honeycomb_2.jpg?uselang=cs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commons.wikimedia.org/wiki/File:Apis_mellifera_carnica_drone_aborning.jpg?uselang=cs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commons.wikimedia.org/wiki/File:Pushed_Away_Drone_Bees.jpg?uselang=cs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commons.wikimedia.org/wiki/File:Buckfast_bee.jpg?uselang=cs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commons.wikimedia.org/wiki/File:Bienen_im_Flug_52f.jpg?uselang=cs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commons.wikimedia.org/wiki/File:Apis_mellifera_on_prunus_cerasifera_01_25042009.jpg?uselang=cs</a:t>
            </a:r>
            <a:endParaRPr lang="cs-CZ" dirty="0" smtClean="0"/>
          </a:p>
          <a:p>
            <a:r>
              <a:rPr lang="cs-CZ" dirty="0"/>
              <a:t>http://commons.wikimedia.org/wiki/File:Apis_mellifera_carnica_comb.jpg?uselang=cs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4665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782638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upload.wikimedia.org/wikipedia/commons/f/f7/Honey_comb.jpg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commons.wikimedia.org/wiki/File:Beekeper_collecting_swarm.jpg?uselang=cs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commons.wikimedia.org/wiki/File:Bienen_auf_Wabe_2.jpg?uselang=cs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commons.wikimedia.org/wiki/File:Beeswax.jpg?uselang=cs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commons.wikimedia.org/wiki/File:Honey-miel.jpg?uselang=cs</a:t>
            </a:r>
            <a:endParaRPr lang="cs-CZ" dirty="0" smtClean="0"/>
          </a:p>
          <a:p>
            <a:r>
              <a:rPr lang="cs-CZ" dirty="0">
                <a:hlinkClick r:id="rId7"/>
              </a:rPr>
              <a:t>http://commons.wikimedia.org/wiki/File:Bijenstand_(Honeybees).</a:t>
            </a:r>
            <a:r>
              <a:rPr lang="cs-CZ" dirty="0" smtClean="0">
                <a:hlinkClick r:id="rId7"/>
              </a:rPr>
              <a:t>jpg?uselang=cs</a:t>
            </a:r>
            <a:endParaRPr lang="cs-CZ" dirty="0" smtClean="0"/>
          </a:p>
          <a:p>
            <a:r>
              <a:rPr lang="cs-CZ" dirty="0"/>
              <a:t>http://commons.wikimedia.org/wiki/File:Beehive6.jpg?uselang=cs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298002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478</TotalTime>
  <Words>321</Words>
  <Application>Microsoft Office PowerPoint</Application>
  <PresentationFormat>Předvádění na obrazovce (4:3)</PresentationFormat>
  <Paragraphs>125</Paragraphs>
  <Slides>27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Včela je symbolem</vt:lpstr>
      <vt:lpstr>Obydlí pro včely je</vt:lpstr>
      <vt:lpstr>Prvním včelařům se říkalo</vt:lpstr>
      <vt:lpstr>Včely mají na svém těle žlázy, díky kterým jsou schopny vylučovat voskové šupinky, z nichž je tvořen</vt:lpstr>
      <vt:lpstr>V úle bydlí včelí</vt:lpstr>
      <vt:lpstr>Včelím samečkům se říká</vt:lpstr>
      <vt:lpstr>Úkolem včelí matky je kladení</vt:lpstr>
      <vt:lpstr>Ve volné přírodě potkáme</vt:lpstr>
      <vt:lpstr>Menší, malé oči a krátký úzký zadeček má </vt:lpstr>
      <vt:lpstr>Velcí, širocí a s velkýma očima jsou</vt:lpstr>
      <vt:lpstr>Po bodnutí včela</vt:lpstr>
      <vt:lpstr>Dělnice krmí matku mateří kašičkou</vt:lpstr>
      <vt:lpstr>Žihadlo má pro svou obranu pouze</vt:lpstr>
      <vt:lpstr>Včela se brání pokaždé žihadlem,  když cítí</vt:lpstr>
      <vt:lpstr>Žihadlo z kůže vytáhnout</vt:lpstr>
      <vt:lpstr>Na vpich po žihadlu můžeme přiložit seříznuté </vt:lpstr>
      <vt:lpstr>V přírodě lze vpich potřít vlastní… Ta včelí jed zneutralizuje.</vt:lpstr>
      <vt:lpstr>Tělo včely se skládá z</vt:lpstr>
      <vt:lpstr>Včela má nohy</vt:lpstr>
      <vt:lpstr>Včela sbírá pyl do košíčků. Který má na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56</cp:revision>
  <dcterms:created xsi:type="dcterms:W3CDTF">2012-03-09T21:22:25Z</dcterms:created>
  <dcterms:modified xsi:type="dcterms:W3CDTF">2012-04-23T16:11:46Z</dcterms:modified>
</cp:coreProperties>
</file>