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313" r:id="rId3"/>
    <p:sldId id="327" r:id="rId4"/>
    <p:sldId id="324" r:id="rId5"/>
    <p:sldId id="325" r:id="rId6"/>
    <p:sldId id="328" r:id="rId7"/>
    <p:sldId id="329" r:id="rId8"/>
    <p:sldId id="330" r:id="rId9"/>
    <p:sldId id="331" r:id="rId10"/>
    <p:sldId id="332" r:id="rId11"/>
    <p:sldId id="333" r:id="rId12"/>
    <p:sldId id="334" r:id="rId13"/>
    <p:sldId id="335" r:id="rId14"/>
    <p:sldId id="336" r:id="rId15"/>
    <p:sldId id="337" r:id="rId16"/>
    <p:sldId id="338" r:id="rId17"/>
    <p:sldId id="339" r:id="rId18"/>
    <p:sldId id="340" r:id="rId19"/>
    <p:sldId id="341" r:id="rId20"/>
    <p:sldId id="347" r:id="rId21"/>
    <p:sldId id="342" r:id="rId22"/>
    <p:sldId id="343" r:id="rId23"/>
    <p:sldId id="344" r:id="rId24"/>
    <p:sldId id="345" r:id="rId25"/>
    <p:sldId id="346" r:id="rId26"/>
    <p:sldId id="301" r:id="rId27"/>
    <p:sldId id="326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95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3.xml"/><Relationship Id="rId18" Type="http://schemas.openxmlformats.org/officeDocument/2006/relationships/slide" Target="slide10.xml"/><Relationship Id="rId3" Type="http://schemas.openxmlformats.org/officeDocument/2006/relationships/slide" Target="slide11.xml"/><Relationship Id="rId21" Type="http://schemas.openxmlformats.org/officeDocument/2006/relationships/slide" Target="slide25.xml"/><Relationship Id="rId7" Type="http://schemas.openxmlformats.org/officeDocument/2006/relationships/slide" Target="slide12.xml"/><Relationship Id="rId12" Type="http://schemas.openxmlformats.org/officeDocument/2006/relationships/slide" Target="slide18.xml"/><Relationship Id="rId17" Type="http://schemas.openxmlformats.org/officeDocument/2006/relationships/slide" Target="slide24.xml"/><Relationship Id="rId2" Type="http://schemas.openxmlformats.org/officeDocument/2006/relationships/slide" Target="slide6.xml"/><Relationship Id="rId16" Type="http://schemas.openxmlformats.org/officeDocument/2006/relationships/slide" Target="slide19.xml"/><Relationship Id="rId20" Type="http://schemas.openxmlformats.org/officeDocument/2006/relationships/slide" Target="slide20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3.xml"/><Relationship Id="rId5" Type="http://schemas.openxmlformats.org/officeDocument/2006/relationships/slide" Target="slide21.xml"/><Relationship Id="rId15" Type="http://schemas.openxmlformats.org/officeDocument/2006/relationships/slide" Target="slide14.xml"/><Relationship Id="rId10" Type="http://schemas.openxmlformats.org/officeDocument/2006/relationships/slide" Target="slide8.xml"/><Relationship Id="rId19" Type="http://schemas.openxmlformats.org/officeDocument/2006/relationships/slide" Target="slide15.xml"/><Relationship Id="rId4" Type="http://schemas.openxmlformats.org/officeDocument/2006/relationships/slide" Target="slide16.xml"/><Relationship Id="rId9" Type="http://schemas.openxmlformats.org/officeDocument/2006/relationships/slide" Target="slide22.xml"/><Relationship Id="rId1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wmf"/><Relationship Id="rId5" Type="http://schemas.openxmlformats.org/officeDocument/2006/relationships/slide" Target="slide3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6.wmf"/><Relationship Id="rId5" Type="http://schemas.openxmlformats.org/officeDocument/2006/relationships/image" Target="../media/image4.wmf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icea_Abies_female_cone.JPG?uselang=cs" TargetMode="External"/><Relationship Id="rId3" Type="http://schemas.openxmlformats.org/officeDocument/2006/relationships/hyperlink" Target="http://cs.wikipedia.org/wiki/Soubor:Illustration_Abies_alba0.jpg" TargetMode="External"/><Relationship Id="rId7" Type="http://schemas.openxmlformats.org/officeDocument/2006/relationships/hyperlink" Target="http://cs.wikipedia.org/wiki/Soubor:Picea_abies_-_K%C3%B6hler%E2%80%93s_Medizinal-Pflanzen-105.jpg" TargetMode="External"/><Relationship Id="rId12" Type="http://schemas.openxmlformats.org/officeDocument/2006/relationships/hyperlink" Target="http://cs.wikipedia.org/wiki/Soubor:Pinar_Sierra_de_Guadarrama_2005-09-13.JPG" TargetMode="External"/><Relationship Id="rId2" Type="http://schemas.openxmlformats.org/officeDocument/2006/relationships/hyperlink" Target="http://cs.wikipedia.org/wiki/Soubor:Abies_alba_Orje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uusk_Keila-Paldiski_rdt_%C3%A4%C3%A4res.jpg" TargetMode="External"/><Relationship Id="rId11" Type="http://schemas.openxmlformats.org/officeDocument/2006/relationships/hyperlink" Target="http://cs.wikipedia.org/wiki/Soubor:PinusSylvestrisBole.jpg" TargetMode="External"/><Relationship Id="rId5" Type="http://schemas.openxmlformats.org/officeDocument/2006/relationships/hyperlink" Target="http://cs.wikipedia.org/wiki/Soubor:Furnier_tanne.jpg" TargetMode="External"/><Relationship Id="rId10" Type="http://schemas.openxmlformats.org/officeDocument/2006/relationships/hyperlink" Target="http://commons.wikimedia.org/wiki/File:Picea_abies_bark.jpg?uselang=cs" TargetMode="External"/><Relationship Id="rId4" Type="http://schemas.openxmlformats.org/officeDocument/2006/relationships/hyperlink" Target="http://cs.wikipedia.org/wiki/Soubor:Abies_alba_Slovakia.jpg" TargetMode="External"/><Relationship Id="rId9" Type="http://schemas.openxmlformats.org/officeDocument/2006/relationships/hyperlink" Target="http://commons.wikimedia.org/wiki/File:Norway_Spruce_cone.jpg?uselang=cs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arix_decidua_-_Larch_cones.jpg?uselang=cs" TargetMode="External"/><Relationship Id="rId3" Type="http://schemas.openxmlformats.org/officeDocument/2006/relationships/hyperlink" Target="http://commons.wikimedia.org/wiki/File:Pinus_sylvestris_cone_pl.jpg?uselang=cs" TargetMode="External"/><Relationship Id="rId7" Type="http://schemas.openxmlformats.org/officeDocument/2006/relationships/hyperlink" Target="http://upload.wikimedia.org/wikipedia/commons/3/3a/Larix_decidua0.jpg?uselang=cs" TargetMode="External"/><Relationship Id="rId2" Type="http://schemas.openxmlformats.org/officeDocument/2006/relationships/hyperlink" Target="http://commons.wikimedia.org/wiki/File:PinusSylvestrisKiev1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Larix_decidua.jpg?uselang=cs" TargetMode="External"/><Relationship Id="rId5" Type="http://schemas.openxmlformats.org/officeDocument/2006/relationships/hyperlink" Target="http://commons.wikimedia.org/wiki/File:Larix_decidua_p.jpg?uselang=cs" TargetMode="External"/><Relationship Id="rId4" Type="http://schemas.openxmlformats.org/officeDocument/2006/relationships/hyperlink" Target="http://cs.wikipedia.org/wiki/Soubor:LarixDeciduaFemaleFlow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3471240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Jehličnaté stromy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poznávání </a:t>
            </a:r>
            <a:r>
              <a:rPr lang="cs-CZ" dirty="0" smtClean="0"/>
              <a:t>jehličnatých stromů.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</a:t>
            </a:r>
            <a:r>
              <a:rPr lang="cs-CZ" dirty="0" smtClean="0"/>
              <a:t>). Číslo otázky udává jeho hodnotu. Žáci si body připočítávají.</a:t>
            </a:r>
            <a:endParaRPr lang="cs-CZ" dirty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630660"/>
              </p:ext>
            </p:extLst>
          </p:nvPr>
        </p:nvGraphicFramePr>
        <p:xfrm>
          <a:off x="683568" y="908720"/>
          <a:ext cx="7560840" cy="55168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0210"/>
                <a:gridCol w="1890210"/>
                <a:gridCol w="1890210"/>
                <a:gridCol w="1890210"/>
              </a:tblGrid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JEDLE</a:t>
                      </a:r>
                    </a:p>
                    <a:p>
                      <a:pPr algn="ctr"/>
                      <a:r>
                        <a:rPr lang="cs-CZ" sz="2800" dirty="0" smtClean="0"/>
                        <a:t>BĚLOKORÁ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SMRK </a:t>
                      </a:r>
                    </a:p>
                    <a:p>
                      <a:pPr algn="ctr"/>
                      <a:r>
                        <a:rPr lang="cs-CZ" sz="2800" dirty="0" smtClean="0"/>
                        <a:t>ZTEPILÝ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BOROVICE </a:t>
                      </a:r>
                    </a:p>
                    <a:p>
                      <a:pPr algn="ctr"/>
                      <a:r>
                        <a:rPr lang="cs-CZ" sz="2800" dirty="0" smtClean="0"/>
                        <a:t>LESNÍ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MODŘÍN OPADAVÝ</a:t>
                      </a:r>
                      <a:endParaRPr lang="cs-CZ" sz="2800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2" action="ppaction://hlinksldjump"/>
                        </a:rPr>
                        <a:t>10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3" action="ppaction://hlinksldjump"/>
                        </a:rPr>
                        <a:t>10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4" action="ppaction://hlinksldjump"/>
                        </a:rPr>
                        <a:t>10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5" action="ppaction://hlinksldjump"/>
                        </a:rPr>
                        <a:t>10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6" action="ppaction://hlinksldjump"/>
                        </a:rPr>
                        <a:t>20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7" action="ppaction://hlinksldjump"/>
                        </a:rPr>
                        <a:t>20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8" action="ppaction://hlinksldjump"/>
                        </a:rPr>
                        <a:t>20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9" action="ppaction://hlinksldjump"/>
                        </a:rPr>
                        <a:t>20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0" action="ppaction://hlinksldjump"/>
                        </a:rPr>
                        <a:t>30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1" action="ppaction://hlinksldjump"/>
                        </a:rPr>
                        <a:t>30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2" action="ppaction://hlinksldjump"/>
                        </a:rPr>
                        <a:t>30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3" action="ppaction://hlinksldjump"/>
                        </a:rPr>
                        <a:t>30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4" action="ppaction://hlinksldjump"/>
                        </a:rPr>
                        <a:t>40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5" action="ppaction://hlinksldjump"/>
                        </a:rPr>
                        <a:t>40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6" action="ppaction://hlinksldjump"/>
                        </a:rPr>
                        <a:t>40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7" action="ppaction://hlinksldjump"/>
                        </a:rPr>
                        <a:t>40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8" action="ppaction://hlinksldjump"/>
                        </a:rPr>
                        <a:t>50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19" action="ppaction://hlinksldjump"/>
                        </a:rPr>
                        <a:t>50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20" action="ppaction://hlinksldjump"/>
                        </a:rPr>
                        <a:t>50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hlinkClick r:id="rId21" action="ppaction://hlinksldjump"/>
                        </a:rPr>
                        <a:t>50</a:t>
                      </a:r>
                      <a:endParaRPr lang="cs-CZ" sz="5400" b="1" dirty="0"/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150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44353" y="2996952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MNJUHCV2\MC900441896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216" y="5121188"/>
            <a:ext cx="1349819" cy="93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TZESM3CE\MC9000787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37220"/>
            <a:ext cx="4313238" cy="392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80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MNJUHCV2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632" y="5085184"/>
            <a:ext cx="186898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404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10493"/>
            <a:ext cx="5472608" cy="443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36450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17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Jedle má šišky </a:t>
            </a:r>
            <a:r>
              <a:rPr lang="cs-CZ" dirty="0" smtClean="0">
                <a:hlinkClick r:id="rId2" action="ppaction://hlinksldjump"/>
              </a:rPr>
              <a:t>převislé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vzpřímené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412775"/>
            <a:ext cx="3312368" cy="4885743"/>
          </a:xfrm>
        </p:spPr>
      </p:pic>
    </p:spTree>
    <p:extLst>
      <p:ext uri="{BB962C8B-B14F-4D97-AF65-F5344CB8AC3E}">
        <p14:creationId xmlns:p14="http://schemas.microsoft.com/office/powerpoint/2010/main" val="128629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rubu jehlice má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tři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dva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lesklé proužky.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08920"/>
            <a:ext cx="4416354" cy="3051299"/>
          </a:xfrm>
        </p:spPr>
      </p:pic>
    </p:spTree>
    <p:extLst>
      <p:ext uri="{BB962C8B-B14F-4D97-AF65-F5344CB8AC3E}">
        <p14:creationId xmlns:p14="http://schemas.microsoft.com/office/powerpoint/2010/main" val="2825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Jehlice má </a:t>
            </a:r>
            <a:r>
              <a:rPr lang="cs-CZ" dirty="0" smtClean="0">
                <a:hlinkClick r:id="rId2" action="ppaction://hlinksldjump"/>
              </a:rPr>
              <a:t>ploché</a:t>
            </a:r>
            <a:r>
              <a:rPr lang="cs-CZ" dirty="0" smtClean="0"/>
              <a:t>- </a:t>
            </a:r>
            <a:r>
              <a:rPr lang="cs-CZ" dirty="0" smtClean="0">
                <a:hlinkClick r:id="rId3" action="ppaction://hlinksldjump"/>
              </a:rPr>
              <a:t>zakulacené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988840"/>
            <a:ext cx="2592288" cy="3958765"/>
          </a:xfrm>
        </p:spPr>
      </p:pic>
    </p:spTree>
    <p:extLst>
      <p:ext uri="{BB962C8B-B14F-4D97-AF65-F5344CB8AC3E}">
        <p14:creationId xmlns:p14="http://schemas.microsoft.com/office/powerpoint/2010/main" val="310777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 </a:t>
            </a:r>
            <a:r>
              <a:rPr lang="cs-CZ" dirty="0" smtClean="0"/>
              <a:t>odolná </a:t>
            </a:r>
            <a:r>
              <a:rPr lang="cs-CZ" dirty="0" smtClean="0"/>
              <a:t>proti znečištěnému ovzduší.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ANO</a:t>
            </a:r>
            <a:r>
              <a:rPr lang="cs-CZ" dirty="0" smtClean="0"/>
              <a:t> x </a:t>
            </a:r>
            <a:r>
              <a:rPr lang="cs-CZ" dirty="0" smtClean="0">
                <a:hlinkClick r:id="rId3" action="ppaction://hlinksldjump"/>
              </a:rPr>
              <a:t>NE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636912"/>
            <a:ext cx="4404744" cy="3312368"/>
          </a:xfrm>
        </p:spPr>
      </p:pic>
    </p:spTree>
    <p:extLst>
      <p:ext uri="{BB962C8B-B14F-4D97-AF65-F5344CB8AC3E}">
        <p14:creationId xmlns:p14="http://schemas.microsoft.com/office/powerpoint/2010/main" val="310777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Šupiny šišek opadávají a na stromech zůstávají pouze vřetena.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ANO</a:t>
            </a:r>
            <a:r>
              <a:rPr lang="cs-CZ" dirty="0" smtClean="0"/>
              <a:t> x </a:t>
            </a:r>
            <a:r>
              <a:rPr lang="cs-CZ" dirty="0" smtClean="0">
                <a:hlinkClick r:id="rId3" action="ppaction://hlinksldjump"/>
              </a:rPr>
              <a:t>NE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492896"/>
            <a:ext cx="2520280" cy="3717414"/>
          </a:xfrm>
        </p:spPr>
      </p:pic>
    </p:spTree>
    <p:extLst>
      <p:ext uri="{BB962C8B-B14F-4D97-AF65-F5344CB8AC3E}">
        <p14:creationId xmlns:p14="http://schemas.microsoft.com/office/powerpoint/2010/main" val="310777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Smrk je </a:t>
            </a:r>
            <a:r>
              <a:rPr lang="cs-CZ" dirty="0" smtClean="0">
                <a:hlinkClick r:id="rId2" action="ppaction://hlinksldjump"/>
              </a:rPr>
              <a:t>opadavý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stálozelený</a:t>
            </a:r>
            <a:r>
              <a:rPr lang="cs-CZ" dirty="0" smtClean="0"/>
              <a:t> strom.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348880"/>
            <a:ext cx="2538282" cy="3384376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Šišky má </a:t>
            </a:r>
            <a:r>
              <a:rPr lang="cs-CZ" dirty="0" smtClean="0">
                <a:hlinkClick r:id="rId2" action="ppaction://hlinksldjump"/>
              </a:rPr>
              <a:t>převislé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vzpřímené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924944"/>
            <a:ext cx="3255433" cy="2441575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Šišky má </a:t>
            </a:r>
            <a:r>
              <a:rPr lang="cs-CZ" dirty="0" smtClean="0">
                <a:hlinkClick r:id="rId2" action="ppaction://hlinksldjump"/>
              </a:rPr>
              <a:t>rozpadavé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nerozpadavé.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060848"/>
            <a:ext cx="2828726" cy="4525963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Dřevo smrku se </a:t>
            </a:r>
            <a:r>
              <a:rPr lang="cs-CZ" dirty="0" smtClean="0">
                <a:hlinkClick r:id="rId2" action="ppaction://hlinksldjump"/>
              </a:rPr>
              <a:t>využívá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nevyužívá </a:t>
            </a:r>
            <a:br>
              <a:rPr lang="cs-CZ" dirty="0" smtClean="0">
                <a:hlinkClick r:id="rId3" action="ppaction://hlinksldjump"/>
              </a:rPr>
            </a:br>
            <a:r>
              <a:rPr lang="cs-CZ" dirty="0" smtClean="0"/>
              <a:t>v papírnictví.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708920"/>
            <a:ext cx="3672408" cy="3672408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Hlavním produktem smrku je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dřevo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jehličí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204864"/>
            <a:ext cx="2736304" cy="4104456"/>
          </a:xfrm>
        </p:spPr>
      </p:pic>
    </p:spTree>
    <p:extLst>
      <p:ext uri="{BB962C8B-B14F-4D97-AF65-F5344CB8AC3E}">
        <p14:creationId xmlns:p14="http://schemas.microsoft.com/office/powerpoint/2010/main" val="2124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Borovice má jehlice ve svazečcích </a:t>
            </a:r>
            <a:br>
              <a:rPr lang="cs-CZ" dirty="0" smtClean="0"/>
            </a:br>
            <a:r>
              <a:rPr lang="cs-CZ" dirty="0" smtClean="0"/>
              <a:t>po </a:t>
            </a:r>
            <a:r>
              <a:rPr lang="cs-CZ" dirty="0" smtClean="0">
                <a:hlinkClick r:id="rId2" action="ppaction://hlinksldjump"/>
              </a:rPr>
              <a:t>dvou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třech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924944"/>
            <a:ext cx="3889406" cy="2581151"/>
          </a:xfrm>
        </p:spPr>
      </p:pic>
    </p:spTree>
    <p:extLst>
      <p:ext uri="{BB962C8B-B14F-4D97-AF65-F5344CB8AC3E}">
        <p14:creationId xmlns:p14="http://schemas.microsoft.com/office/powerpoint/2010/main" val="37663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Má </a:t>
            </a:r>
            <a:r>
              <a:rPr lang="cs-CZ" dirty="0" smtClean="0">
                <a:hlinkClick r:id="rId2" action="ppaction://hlinksldjump"/>
              </a:rPr>
              <a:t>vejcovité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podlouhlé</a:t>
            </a:r>
            <a:r>
              <a:rPr lang="cs-CZ" dirty="0" smtClean="0"/>
              <a:t> šišky.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276872"/>
            <a:ext cx="2229811" cy="3412976"/>
          </a:xfrm>
        </p:spPr>
      </p:pic>
    </p:spTree>
    <p:extLst>
      <p:ext uri="{BB962C8B-B14F-4D97-AF65-F5344CB8AC3E}">
        <p14:creationId xmlns:p14="http://schemas.microsoft.com/office/powerpoint/2010/main" val="37663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Snáší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nesnáší </a:t>
            </a:r>
            <a:r>
              <a:rPr lang="cs-CZ" dirty="0" smtClean="0"/>
              <a:t>sucho.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420888"/>
            <a:ext cx="3929335" cy="3572123"/>
          </a:xfrm>
        </p:spPr>
      </p:pic>
    </p:spTree>
    <p:extLst>
      <p:ext uri="{BB962C8B-B14F-4D97-AF65-F5344CB8AC3E}">
        <p14:creationId xmlns:p14="http://schemas.microsoft.com/office/powerpoint/2010/main" val="37663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Dožívá se </a:t>
            </a:r>
            <a:r>
              <a:rPr lang="cs-CZ" dirty="0" smtClean="0">
                <a:hlinkClick r:id="rId2" action="ppaction://hlinksldjump"/>
              </a:rPr>
              <a:t>35</a:t>
            </a:r>
            <a:r>
              <a:rPr lang="cs-CZ" dirty="0" smtClean="0"/>
              <a:t> x </a:t>
            </a:r>
            <a:r>
              <a:rPr lang="cs-CZ" dirty="0" smtClean="0">
                <a:hlinkClick r:id="rId3" action="ppaction://hlinksldjump"/>
              </a:rPr>
              <a:t>350</a:t>
            </a:r>
            <a:r>
              <a:rPr lang="cs-CZ" dirty="0" smtClean="0"/>
              <a:t> let.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420888"/>
            <a:ext cx="2712424" cy="3701008"/>
          </a:xfrm>
        </p:spPr>
      </p:pic>
    </p:spTree>
    <p:extLst>
      <p:ext uri="{BB962C8B-B14F-4D97-AF65-F5344CB8AC3E}">
        <p14:creationId xmlns:p14="http://schemas.microsoft.com/office/powerpoint/2010/main" val="37663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 </a:t>
            </a:r>
            <a:r>
              <a:rPr lang="cs-CZ" dirty="0" smtClean="0">
                <a:hlinkClick r:id="rId2" action="ppaction://hlinksldjump"/>
              </a:rPr>
              <a:t>má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nemá</a:t>
            </a:r>
            <a:r>
              <a:rPr lang="cs-CZ" dirty="0" smtClean="0"/>
              <a:t> hlavní kořen.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2826" y="1600200"/>
            <a:ext cx="3198347" cy="4525963"/>
          </a:xfrm>
        </p:spPr>
      </p:pic>
    </p:spTree>
    <p:extLst>
      <p:ext uri="{BB962C8B-B14F-4D97-AF65-F5344CB8AC3E}">
        <p14:creationId xmlns:p14="http://schemas.microsoft.com/office/powerpoint/2010/main" val="204134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Jehlice vyrůstají 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ve svazečcích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po dvou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140968"/>
            <a:ext cx="1512168" cy="2326412"/>
          </a:xfrm>
        </p:spPr>
      </p:pic>
    </p:spTree>
    <p:extLst>
      <p:ext uri="{BB962C8B-B14F-4D97-AF65-F5344CB8AC3E}">
        <p14:creationId xmlns:p14="http://schemas.microsoft.com/office/powerpoint/2010/main" val="196322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zimu </a:t>
            </a:r>
            <a:r>
              <a:rPr lang="cs-CZ" dirty="0" smtClean="0">
                <a:hlinkClick r:id="rId2" action="ppaction://hlinksldjump"/>
              </a:rPr>
              <a:t>opadává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neopadává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636912"/>
            <a:ext cx="3282280" cy="2461710"/>
          </a:xfrm>
        </p:spPr>
      </p:pic>
    </p:spTree>
    <p:extLst>
      <p:ext uri="{BB962C8B-B14F-4D97-AF65-F5344CB8AC3E}">
        <p14:creationId xmlns:p14="http://schemas.microsoft.com/office/powerpoint/2010/main" val="326759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Šišky dozrávají </a:t>
            </a:r>
            <a:r>
              <a:rPr lang="cs-CZ" dirty="0" smtClean="0">
                <a:hlinkClick r:id="rId2" action="ppaction://hlinksldjump"/>
              </a:rPr>
              <a:t>na podzim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v létě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772816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52093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Dřevo se </a:t>
            </a:r>
            <a:r>
              <a:rPr lang="cs-CZ" dirty="0" smtClean="0">
                <a:hlinkClick r:id="rId2" action="ppaction://hlinksldjump"/>
              </a:rPr>
              <a:t>používá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nepoužívá</a:t>
            </a:r>
            <a:r>
              <a:rPr lang="cs-CZ" dirty="0" smtClean="0"/>
              <a:t> k výrobě nábytku.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772816"/>
            <a:ext cx="5798773" cy="4349080"/>
          </a:xfrm>
        </p:spPr>
      </p:pic>
    </p:spTree>
    <p:extLst>
      <p:ext uri="{BB962C8B-B14F-4D97-AF65-F5344CB8AC3E}">
        <p14:creationId xmlns:p14="http://schemas.microsoft.com/office/powerpoint/2010/main" val="133584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Snáší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nesnáší</a:t>
            </a:r>
            <a:r>
              <a:rPr lang="cs-CZ" dirty="0" smtClean="0"/>
              <a:t> zimní mrazy i letní vedra.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94430" y="1462154"/>
            <a:ext cx="3581755" cy="4779144"/>
          </a:xfrm>
        </p:spPr>
      </p:pic>
    </p:spTree>
    <p:extLst>
      <p:ext uri="{BB962C8B-B14F-4D97-AF65-F5344CB8AC3E}">
        <p14:creationId xmlns:p14="http://schemas.microsoft.com/office/powerpoint/2010/main" val="71212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39237"/>
            <a:ext cx="777686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</a:t>
            </a:r>
            <a:r>
              <a:rPr lang="cs-CZ" dirty="0"/>
              <a:t>:</a:t>
            </a:r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2012-04-11&gt;. </a:t>
            </a:r>
          </a:p>
          <a:p>
            <a:r>
              <a:rPr lang="cs-CZ" dirty="0" smtClean="0"/>
              <a:t>Dostupné </a:t>
            </a:r>
            <a:r>
              <a:rPr lang="cs-CZ" dirty="0"/>
              <a:t>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cs.wikipedia.org/wiki/Soubor:Abies_alba_Orjen.jpg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cs.wikipedia.org/wiki/Soubor:Illustration_Abies_alba0.jpg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cs.wikipedia.org/wiki/Soubor:Abies_alba_Slovakia.jpg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cs.wikipedia.org/wiki/Soubor:Abies_alba_Slovakia.jpg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cs.wikipedia.org/wiki/Soubor:Furnier_tanne.jpg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http://cs.wikipedia.org/wiki/Soubor:Kuusk_Keila-Paldiski_rdt_%</a:t>
            </a:r>
            <a:r>
              <a:rPr lang="cs-CZ" dirty="0" smtClean="0">
                <a:hlinkClick r:id="rId6"/>
              </a:rPr>
              <a:t>C3%A4%C3%A4res.jpg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http://cs.wikipedia.org/wiki/Soubor:Picea_abies_-_</a:t>
            </a:r>
            <a:r>
              <a:rPr lang="cs-CZ" dirty="0" smtClean="0">
                <a:hlinkClick r:id="rId7"/>
              </a:rPr>
              <a:t>K%C3%B6hler%E2%80%93s_Medizinal-Pflanzen-105.jpg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commons.wikimedia.org/wiki/File:Picea_Abies_female_cone.JPG?uselang=cs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commons.wikimedia.org/wiki/File:Norway_Spruce_cone.jpg?uselang=cs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commons.wikimedia.org/wiki/File:Picea_abies_bark.jpg?uselang=cs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cs.wikipedia.org/wiki/Soubor:PinusSylvestrisBole.jpg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cs.wikipedia.org/wiki/Soubor:Pinar_Sierra_de_Guadarrama_2005-09-13.JPG</a:t>
            </a:r>
            <a:endParaRPr lang="cs-CZ" dirty="0" smtClean="0"/>
          </a:p>
          <a:p>
            <a:r>
              <a:rPr lang="cs-CZ" dirty="0"/>
              <a:t>http://commons.wikimedia.org/wiki/File:Pine_cones_-_Scots_Pine.jpg?uselang=cs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43444"/>
            <a:ext cx="835068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commons.wikimedia.org/wiki/File:PinusSylvestrisKiev1.jpg?uselang=cs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commons.wikimedia.org/wiki/File:Pinus_sylvestris_cone_pl.jpg?uselang=cs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cs.wikipedia.org/wiki/Soubor:LarixDeciduaFemaleFlower.jpg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commons.wikimedia.org/wiki/File:Larix_decidua_p.jpg?uselang=cs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commons.wikimedia.org/wiki/File:Larix_decidua.jpg?uselang=cs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upload.wikimedia.org/wikipedia/commons/3/3a/Larix_decidua0.jpg?uselang=cs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http://commons.wikimedia.org/wiki/File:Larix_decidua_-_</a:t>
            </a:r>
            <a:r>
              <a:rPr lang="cs-CZ" dirty="0" smtClean="0">
                <a:hlinkClick r:id="rId8"/>
              </a:rPr>
              <a:t>Larch_cones.jpg?uselang=cs</a:t>
            </a:r>
            <a:endParaRPr lang="cs-CZ" dirty="0" smtClean="0"/>
          </a:p>
          <a:p>
            <a:r>
              <a:rPr lang="cs-CZ" dirty="0"/>
              <a:t>http://commons.wikimedia.org/wiki/File:Pinus_sylvestris_Nethybridge.jpg?uselang=cs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298002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535</TotalTime>
  <Words>275</Words>
  <Application>Microsoft Office PowerPoint</Application>
  <PresentationFormat>Předvádění na obrazovce (4:3)</PresentationFormat>
  <Paragraphs>93</Paragraphs>
  <Slides>27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Jedle má šišky převislé- vzpřímené.</vt:lpstr>
      <vt:lpstr>Na rubu jehlice má  tři- dva  lesklé proužky.</vt:lpstr>
      <vt:lpstr>Jehlice má ploché- zakulacené.</vt:lpstr>
      <vt:lpstr>Je odolná proti znečištěnému ovzduší.  ANO x NE</vt:lpstr>
      <vt:lpstr>Šupiny šišek opadávají a na stromech zůstávají pouze vřetena. ANO x NE</vt:lpstr>
      <vt:lpstr>Smrk je opadavý stálozelený strom.</vt:lpstr>
      <vt:lpstr>Šišky má převislé vzpřímené.</vt:lpstr>
      <vt:lpstr>Šišky má rozpadavé nerozpadavé.</vt:lpstr>
      <vt:lpstr>Dřevo smrku se využívá nevyužívá  v papírnictví.</vt:lpstr>
      <vt:lpstr>Hlavním produktem smrku je  dřevo jehličí.</vt:lpstr>
      <vt:lpstr>Borovice má jehlice ve svazečcích  po dvou třech.</vt:lpstr>
      <vt:lpstr>Má vejcovité podlouhlé šišky.</vt:lpstr>
      <vt:lpstr>Snáší nesnáší sucho.</vt:lpstr>
      <vt:lpstr>Dožívá se 35 x 350 let.</vt:lpstr>
      <vt:lpstr>Borovice má nemá hlavní kořen.</vt:lpstr>
      <vt:lpstr>Jehlice vyrůstají  ve svazečcích  po dvou.</vt:lpstr>
      <vt:lpstr>Na zimu opadává neopadává.</vt:lpstr>
      <vt:lpstr>Šišky dozrávají na podzim v létě.</vt:lpstr>
      <vt:lpstr>Dřevo se používá nepoužívá k výrobě nábytku.</vt:lpstr>
      <vt:lpstr>Snáší nesnáší zimní mrazy i letní vedra.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61</cp:revision>
  <dcterms:created xsi:type="dcterms:W3CDTF">2012-03-09T21:22:25Z</dcterms:created>
  <dcterms:modified xsi:type="dcterms:W3CDTF">2012-04-16T17:51:11Z</dcterms:modified>
</cp:coreProperties>
</file>