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27" r:id="rId4"/>
    <p:sldId id="324" r:id="rId5"/>
    <p:sldId id="325" r:id="rId6"/>
    <p:sldId id="329" r:id="rId7"/>
    <p:sldId id="331" r:id="rId8"/>
    <p:sldId id="332" r:id="rId9"/>
    <p:sldId id="333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7" r:id="rId18"/>
    <p:sldId id="342" r:id="rId19"/>
    <p:sldId id="343" r:id="rId20"/>
    <p:sldId id="345" r:id="rId21"/>
    <p:sldId id="348" r:id="rId22"/>
    <p:sldId id="301" r:id="rId23"/>
    <p:sldId id="32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17" autoAdjust="0"/>
    <p:restoredTop sz="94660"/>
  </p:normalViewPr>
  <p:slideViewPr>
    <p:cSldViewPr>
      <p:cViewPr varScale="1">
        <p:scale>
          <a:sx n="111" d="100"/>
          <a:sy n="111" d="100"/>
        </p:scale>
        <p:origin x="-162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20.xml"/><Relationship Id="rId3" Type="http://schemas.openxmlformats.org/officeDocument/2006/relationships/slide" Target="slide10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18.xml"/><Relationship Id="rId15" Type="http://schemas.openxmlformats.org/officeDocument/2006/relationships/slide" Target="slide13.xml"/><Relationship Id="rId10" Type="http://schemas.openxmlformats.org/officeDocument/2006/relationships/slide" Target="slide8.xml"/><Relationship Id="rId4" Type="http://schemas.openxmlformats.org/officeDocument/2006/relationships/slide" Target="slide14.xml"/><Relationship Id="rId9" Type="http://schemas.openxmlformats.org/officeDocument/2006/relationships/slide" Target="slide19.xml"/><Relationship Id="rId1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wmf"/><Relationship Id="rId5" Type="http://schemas.openxmlformats.org/officeDocument/2006/relationships/slide" Target="slide3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d/Betula_pendula_subsp_Fontqueri_textura_del_tronco.jpg?uselang=cs" TargetMode="External"/><Relationship Id="rId13" Type="http://schemas.openxmlformats.org/officeDocument/2006/relationships/hyperlink" Target="http://commons.wikimedia.org/wiki/File:Winter_Linde,_Tilia_cordata_1.JPG?uselang=cs" TargetMode="External"/><Relationship Id="rId3" Type="http://schemas.openxmlformats.org/officeDocument/2006/relationships/hyperlink" Target="http://cs.wikipedia.org/wiki/Soubor:Illustration_Aesculus_hippocastanum0.jpg" TargetMode="External"/><Relationship Id="rId7" Type="http://schemas.openxmlformats.org/officeDocument/2006/relationships/hyperlink" Target="http://commons.wikimedia.org/wiki/File:Betula_fontqueri_RJB.jpg?uselang=cs" TargetMode="External"/><Relationship Id="rId12" Type="http://schemas.openxmlformats.org/officeDocument/2006/relationships/hyperlink" Target="http://commons.wikimedia.org/wiki/File:Mohni_p%C3%A4rn_2.JPG?uselang=cs" TargetMode="External"/><Relationship Id="rId2" Type="http://schemas.openxmlformats.org/officeDocument/2006/relationships/hyperlink" Target="http://cs.wikipedia.org/wiki/Soubor:J%C3%ADrovec_ma%C4%8Fa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orse-chestnut_800.jpg" TargetMode="External"/><Relationship Id="rId11" Type="http://schemas.openxmlformats.org/officeDocument/2006/relationships/hyperlink" Target="http://upload.wikimedia.org/wikipedia/commons/8/8a/Betula_pendula_Finland.jpg?uselang=cs" TargetMode="External"/><Relationship Id="rId5" Type="http://schemas.openxmlformats.org/officeDocument/2006/relationships/hyperlink" Target="http://cs.wikipedia.org/wiki/Soubor:Aesculus_hippocastanum7.jpg" TargetMode="External"/><Relationship Id="rId10" Type="http://schemas.openxmlformats.org/officeDocument/2006/relationships/hyperlink" Target="http://commons.wikimedia.org/wiki/File:Betula_pendula_winter.jpg?uselang=cs" TargetMode="External"/><Relationship Id="rId4" Type="http://schemas.openxmlformats.org/officeDocument/2006/relationships/hyperlink" Target="http://cs.wikipedia.org/wiki/Soubor:Aesculus_hippocastanum_bloemenhoofd1.jpg" TargetMode="External"/><Relationship Id="rId9" Type="http://schemas.openxmlformats.org/officeDocument/2006/relationships/hyperlink" Target="http://commons.wikimedia.org/wiki/File:Birch_475336675.jpg?uselang=cs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llustration_Quercus_robur0.jpg?uselang=cs" TargetMode="External"/><Relationship Id="rId2" Type="http://schemas.openxmlformats.org/officeDocument/2006/relationships/hyperlink" Target="http://commons.wikimedia.org/wiki/File:Linde_von_linn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Quercus_robur_early_flowers.jpg?uselang=cs" TargetMode="External"/><Relationship Id="rId4" Type="http://schemas.openxmlformats.org/officeDocument/2006/relationships/hyperlink" Target="http://commons.wikimedia.org/wiki/File:Quercus_robur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07840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Listnaté stromy soutěž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poznávání </a:t>
            </a:r>
            <a:r>
              <a:rPr lang="cs-CZ" dirty="0" smtClean="0"/>
              <a:t>listnatých </a:t>
            </a:r>
            <a:r>
              <a:rPr lang="cs-CZ" dirty="0" smtClean="0"/>
              <a:t>stromů.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</a:t>
            </a:r>
            <a:r>
              <a:rPr lang="cs-CZ" dirty="0" smtClean="0"/>
              <a:t>). Číslo otázky udává jeho hodnotu. Žáci si body připočítávají.</a:t>
            </a:r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0052502"/>
              </p:ext>
            </p:extLst>
          </p:nvPr>
        </p:nvGraphicFramePr>
        <p:xfrm>
          <a:off x="683568" y="908720"/>
          <a:ext cx="7560840" cy="4602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0210"/>
                <a:gridCol w="1890210"/>
                <a:gridCol w="1890210"/>
                <a:gridCol w="1890210"/>
              </a:tblGrid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BŘÍZA</a:t>
                      </a:r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BĚLOKORÁ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JÍROVEC </a:t>
                      </a:r>
                    </a:p>
                    <a:p>
                      <a:pPr algn="ctr"/>
                      <a:r>
                        <a:rPr lang="cs-CZ" sz="2800" dirty="0" smtClean="0"/>
                        <a:t>MAĎAL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LÍPA SRDČITÁ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DUB</a:t>
                      </a:r>
                    </a:p>
                    <a:p>
                      <a:pPr algn="ctr"/>
                      <a:r>
                        <a:rPr lang="cs-CZ" sz="2800" dirty="0" smtClean="0"/>
                        <a:t>LETNÍ</a:t>
                      </a:r>
                      <a:endParaRPr lang="cs-CZ" sz="28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2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3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4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5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6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7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8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9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0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1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2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3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4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5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6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7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150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44353" y="2996952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MNJUHCV2\MC90044189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216" y="5121188"/>
            <a:ext cx="1349819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TZESM3CE\MC9000787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37220"/>
            <a:ext cx="4313238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0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32" y="5085184"/>
            <a:ext cx="18689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404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10493"/>
            <a:ext cx="5472608" cy="44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36450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7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Bříza bělokorá </a:t>
            </a:r>
            <a:r>
              <a:rPr lang="cs-CZ" dirty="0" smtClean="0">
                <a:hlinkClick r:id="rId2" action="ppaction://hlinksldjump"/>
              </a:rPr>
              <a:t>je</a:t>
            </a:r>
            <a:r>
              <a:rPr lang="cs-CZ" dirty="0" smtClean="0"/>
              <a:t> – </a:t>
            </a:r>
            <a:r>
              <a:rPr lang="cs-CZ" dirty="0" smtClean="0">
                <a:hlinkClick r:id="rId3" action="ppaction://hlinksldjump"/>
              </a:rPr>
              <a:t>není</a:t>
            </a:r>
            <a:r>
              <a:rPr lang="cs-CZ" dirty="0" smtClean="0"/>
              <a:t> odolná </a:t>
            </a:r>
            <a:br>
              <a:rPr lang="cs-CZ" dirty="0" smtClean="0"/>
            </a:br>
            <a:r>
              <a:rPr lang="cs-CZ" dirty="0" smtClean="0"/>
              <a:t>vůči nepříznivému klimatu.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068960"/>
            <a:ext cx="1740768" cy="2321024"/>
          </a:xfrm>
        </p:spPr>
      </p:pic>
    </p:spTree>
    <p:extLst>
      <p:ext uri="{BB962C8B-B14F-4D97-AF65-F5344CB8AC3E}">
        <p14:creationId xmlns:p14="http://schemas.microsoft.com/office/powerpoint/2010/main" val="2825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Březová šťáva se </a:t>
            </a:r>
            <a:r>
              <a:rPr lang="cs-CZ" dirty="0" smtClean="0">
                <a:hlinkClick r:id="rId2" action="ppaction://hlinksldjump"/>
              </a:rPr>
              <a:t>používá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nepoužívá </a:t>
            </a:r>
            <a:r>
              <a:rPr lang="cs-CZ" dirty="0" smtClean="0"/>
              <a:t>jako prostředek pro růst vlasů.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76872"/>
            <a:ext cx="3099792" cy="4133056"/>
          </a:xfrm>
        </p:spPr>
      </p:pic>
    </p:spTree>
    <p:extLst>
      <p:ext uri="{BB962C8B-B14F-4D97-AF65-F5344CB8AC3E}">
        <p14:creationId xmlns:p14="http://schemas.microsoft.com/office/powerpoint/2010/main" val="31077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Listy břízy mají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trojúhelníkový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čtvercový</a:t>
            </a:r>
            <a:br>
              <a:rPr lang="cs-CZ" dirty="0" smtClean="0">
                <a:hlinkClick r:id="rId3" action="ppaction://hlinksldjump"/>
              </a:rPr>
            </a:br>
            <a:r>
              <a:rPr lang="cs-CZ" dirty="0" smtClean="0"/>
              <a:t> tvar.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996952"/>
            <a:ext cx="1656184" cy="2484276"/>
          </a:xfrm>
        </p:spPr>
      </p:pic>
    </p:spTree>
    <p:extLst>
      <p:ext uri="{BB962C8B-B14F-4D97-AF65-F5344CB8AC3E}">
        <p14:creationId xmlns:p14="http://schemas.microsoft.com/office/powerpoint/2010/main" val="31077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Samčí jehnědy jsou 4 až 7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centimetrů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milimetrů</a:t>
            </a:r>
            <a:r>
              <a:rPr lang="cs-CZ" dirty="0" smtClean="0"/>
              <a:t> dlouhé.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636912"/>
            <a:ext cx="4745501" cy="3559126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Jírovec maďal neboli kaštan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koňský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kravský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348880"/>
            <a:ext cx="2448272" cy="3952871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Plodem jírovce je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kaštan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ostnitá, světle zelená tobolka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420888"/>
            <a:ext cx="2736304" cy="3765556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Kaštan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je</a:t>
            </a:r>
            <a:r>
              <a:rPr lang="cs-CZ" dirty="0" smtClean="0"/>
              <a:t> – </a:t>
            </a:r>
            <a:r>
              <a:rPr lang="cs-CZ" dirty="0" smtClean="0">
                <a:hlinkClick r:id="rId3" action="ppaction://hlinksldjump"/>
              </a:rPr>
              <a:t>není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 koně jedovatý.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780928"/>
            <a:ext cx="5222709" cy="3917032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Semenem jírovce </a:t>
            </a:r>
            <a:r>
              <a:rPr lang="cs-CZ" dirty="0" smtClean="0">
                <a:hlinkClick r:id="rId2" action="ppaction://hlinksldjump"/>
              </a:rPr>
              <a:t>je</a:t>
            </a:r>
            <a:r>
              <a:rPr lang="cs-CZ" dirty="0" smtClean="0"/>
              <a:t> – </a:t>
            </a:r>
            <a:r>
              <a:rPr lang="cs-CZ" dirty="0" smtClean="0">
                <a:hlinkClick r:id="rId3" action="ppaction://hlinksldjump"/>
              </a:rPr>
              <a:t>není</a:t>
            </a:r>
            <a:r>
              <a:rPr lang="cs-CZ" dirty="0" smtClean="0"/>
              <a:t> kaštan.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20888"/>
            <a:ext cx="3024336" cy="4032448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Lipové dřevo je </a:t>
            </a:r>
            <a:r>
              <a:rPr lang="cs-CZ" dirty="0" smtClean="0">
                <a:hlinkClick r:id="rId2" action="ppaction://hlinksldjump"/>
              </a:rPr>
              <a:t>měkké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tvrdé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Je ceněno mezi řezbáři.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780928"/>
            <a:ext cx="1800200" cy="2602699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 přípravu lipového čaje se používá </a:t>
            </a:r>
            <a:r>
              <a:rPr lang="cs-CZ" dirty="0" smtClean="0">
                <a:hlinkClick r:id="rId2" action="ppaction://hlinksldjump"/>
              </a:rPr>
              <a:t>květ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kůra</a:t>
            </a:r>
            <a:r>
              <a:rPr lang="cs-CZ" dirty="0" smtClean="0"/>
              <a:t> stromu.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140968"/>
            <a:ext cx="2811029" cy="1874019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Lipové lýko </a:t>
            </a:r>
            <a:r>
              <a:rPr lang="cs-CZ" dirty="0" smtClean="0">
                <a:hlinkClick r:id="rId2" action="ppaction://hlinksldjump"/>
              </a:rPr>
              <a:t>se používalo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nepoužívalo</a:t>
            </a:r>
            <a:r>
              <a:rPr lang="cs-CZ" dirty="0" smtClean="0"/>
              <a:t> k výrobě provazů a obuvi.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348880"/>
            <a:ext cx="4838665" cy="3628999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</a:t>
            </a:r>
            <a:r>
              <a:rPr lang="cs-CZ" dirty="0" smtClean="0">
                <a:hlinkClick r:id="rId2" action="ppaction://hlinksldjump"/>
              </a:rPr>
              <a:t>není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je</a:t>
            </a:r>
            <a:r>
              <a:rPr lang="cs-CZ" dirty="0" smtClean="0"/>
              <a:t> velmi užitečný strom.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844824"/>
            <a:ext cx="3541420" cy="4421088"/>
          </a:xfrm>
        </p:spPr>
      </p:pic>
    </p:spTree>
    <p:extLst>
      <p:ext uri="{BB962C8B-B14F-4D97-AF65-F5344CB8AC3E}">
        <p14:creationId xmlns:p14="http://schemas.microsoft.com/office/powerpoint/2010/main" val="204134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Plodem dubu je </a:t>
            </a:r>
            <a:r>
              <a:rPr lang="cs-CZ" dirty="0" smtClean="0">
                <a:hlinkClick r:id="rId2" action="ppaction://hlinksldjump"/>
              </a:rPr>
              <a:t>žalud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bukvice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420888"/>
            <a:ext cx="6215121" cy="4133056"/>
          </a:xfrm>
        </p:spPr>
      </p:pic>
    </p:spTree>
    <p:extLst>
      <p:ext uri="{BB962C8B-B14F-4D97-AF65-F5344CB8AC3E}">
        <p14:creationId xmlns:p14="http://schemas.microsoft.com/office/powerpoint/2010/main" val="196322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Je</a:t>
            </a:r>
            <a:r>
              <a:rPr lang="cs-CZ" dirty="0" smtClean="0"/>
              <a:t> – </a:t>
            </a:r>
            <a:r>
              <a:rPr lang="cs-CZ" dirty="0" smtClean="0">
                <a:hlinkClick r:id="rId3" action="ppaction://hlinksldjump"/>
              </a:rPr>
              <a:t>není</a:t>
            </a:r>
            <a:r>
              <a:rPr lang="cs-CZ" dirty="0" smtClean="0"/>
              <a:t> odolný proti větru.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556792"/>
            <a:ext cx="2880320" cy="4625501"/>
          </a:xfrm>
        </p:spPr>
      </p:pic>
    </p:spTree>
    <p:extLst>
      <p:ext uri="{BB962C8B-B14F-4D97-AF65-F5344CB8AC3E}">
        <p14:creationId xmlns:p14="http://schemas.microsoft.com/office/powerpoint/2010/main" val="326759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Dub je považován za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německý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kanadský </a:t>
            </a:r>
            <a:br>
              <a:rPr lang="cs-CZ" dirty="0" smtClean="0">
                <a:hlinkClick r:id="rId3" action="ppaction://hlinksldjump"/>
              </a:rPr>
            </a:br>
            <a:r>
              <a:rPr lang="cs-CZ" dirty="0" smtClean="0"/>
              <a:t>národní strom.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636912"/>
            <a:ext cx="2160240" cy="2880320"/>
          </a:xfrm>
        </p:spPr>
      </p:pic>
    </p:spTree>
    <p:extLst>
      <p:ext uri="{BB962C8B-B14F-4D97-AF65-F5344CB8AC3E}">
        <p14:creationId xmlns:p14="http://schemas.microsoft.com/office/powerpoint/2010/main" val="133584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Dub je symbolem </a:t>
            </a:r>
            <a:r>
              <a:rPr lang="cs-CZ" dirty="0" smtClean="0">
                <a:hlinkClick r:id="rId2" action="ppaction://hlinksldjump"/>
              </a:rPr>
              <a:t>vytrvalosti</a:t>
            </a:r>
            <a:r>
              <a:rPr lang="cs-CZ" dirty="0" smtClean="0"/>
              <a:t>-</a:t>
            </a:r>
            <a:r>
              <a:rPr lang="cs-CZ" dirty="0" smtClean="0">
                <a:hlinkClick r:id="rId3" action="ppaction://hlinksldjump"/>
              </a:rPr>
              <a:t>síly</a:t>
            </a:r>
            <a:r>
              <a:rPr lang="cs-CZ" dirty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348880"/>
            <a:ext cx="3056667" cy="4133056"/>
          </a:xfrm>
        </p:spPr>
      </p:pic>
    </p:spTree>
    <p:extLst>
      <p:ext uri="{BB962C8B-B14F-4D97-AF65-F5344CB8AC3E}">
        <p14:creationId xmlns:p14="http://schemas.microsoft.com/office/powerpoint/2010/main" val="412837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9237"/>
            <a:ext cx="777686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</a:t>
            </a:r>
            <a:r>
              <a:rPr lang="cs-CZ" dirty="0"/>
              <a:t>: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2012-04-13&gt;. </a:t>
            </a:r>
            <a:endParaRPr lang="cs-CZ" dirty="0" smtClean="0"/>
          </a:p>
          <a:p>
            <a:r>
              <a:rPr lang="cs-CZ" dirty="0" smtClean="0"/>
              <a:t>Dostupné </a:t>
            </a:r>
            <a:r>
              <a:rPr lang="cs-CZ" dirty="0"/>
              <a:t>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cs.wikipedia.org/wiki/Soubor:J%C3%ADrovec_ma%C4%8Fal.jpg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cs.wikipedia.org/wiki/Soubor:Illustration_Aesculus_hippocastanum0.jpg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cs.wikipedia.org/wiki/Soubor:Aesculus_hippocastanum_bloemenhoofd1.jpg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cs.wikipedia.org/wiki/Soubor:Aesculus_hippocastanum7.jpg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cs.wikipedia.org/wiki/Soubor:Horse-chestnut_800.jpg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commons.wikimedia.org/wiki/File:Betula_fontqueri_RJB.jpg?uselang=cs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upload.wikimedia.org/wikipedia/commons/7/7d/Betula_pendula_subsp_Fontqueri_textura_del_tronco.jpg?uselang=cs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commons.wikimedia.org/wiki/File:Birch_475336675.jpg?uselang=cs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commons.wikimedia.org/wiki/File:Betula_pendula_winter.jpg?uselang=cs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upload.wikimedia.org/wikipedia/commons/8/8a/Betula_pendula_Finland.jpg?uselang=cs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commons.wikimedia.org/wiki/File:Mohni_p%C3%A4rn_2.JPG?uselang=cs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http://commons.wikimedia.org/wiki/File:Winter_Linde,_</a:t>
            </a:r>
            <a:r>
              <a:rPr lang="cs-CZ" dirty="0" smtClean="0">
                <a:hlinkClick r:id="rId13"/>
              </a:rPr>
              <a:t>Tilia_cordata_1.JPG?uselang=cs</a:t>
            </a:r>
            <a:endParaRPr lang="cs-CZ" dirty="0" smtClean="0"/>
          </a:p>
          <a:p>
            <a:r>
              <a:rPr lang="cs-CZ" dirty="0"/>
              <a:t>http://commons.wikimedia.org/wiki/File:Tilia_cordata_-_K%C3%B6hler%E2%80%93s_Medizinal-Pflanzen-139.jpg?uselang=cs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1" y="1052736"/>
            <a:ext cx="833664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commons.wikimedia.org/wiki/File:Linde_von_linn.jpg?uselang=cs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commons.wikimedia.org/wiki/File:Illustration_Quercus_robur0.jpg?uselang=cs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commons.wikimedia.org/wiki/File:Quercus_robur.jpg?uselang=cs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commons.wikimedia.org/wiki/File:Quercus_robur_early_flowers.jpg?uselang=cs</a:t>
            </a:r>
            <a:endParaRPr lang="cs-CZ" dirty="0" smtClean="0"/>
          </a:p>
          <a:p>
            <a:r>
              <a:rPr lang="cs-CZ" dirty="0"/>
              <a:t>http://commons.wikimedia.org/wiki/File:Duby_nad_Pozorkou_I.jpg?uselang=cs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298002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626</TotalTime>
  <Words>243</Words>
  <Application>Microsoft Office PowerPoint</Application>
  <PresentationFormat>Předvádění na obrazovce (4:3)</PresentationFormat>
  <Paragraphs>82</Paragraphs>
  <Slides>23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Bříza bělokorá je – není odolná  vůči nepříznivému klimatu.</vt:lpstr>
      <vt:lpstr>Březová šťáva se používá- nepoužívá jako prostředek pro růst vlasů.</vt:lpstr>
      <vt:lpstr>Listy břízy mají  trojúhelníkový- čtvercový  tvar.</vt:lpstr>
      <vt:lpstr>Samčí jehnědy jsou 4 až 7  centimetrů- milimetrů dlouhé.</vt:lpstr>
      <vt:lpstr>Jírovec maďal neboli kaštan  koňský- kravský.</vt:lpstr>
      <vt:lpstr>Plodem jírovce je  kaštan   ostnitá, světle zelená tobolka.</vt:lpstr>
      <vt:lpstr>Kaštan  je – není  pro koně jedovatý.</vt:lpstr>
      <vt:lpstr>Semenem jírovce je – není kaštan.</vt:lpstr>
      <vt:lpstr>Lipové dřevo je měkké- tvrdé. Je ceněno mezi řezbáři.</vt:lpstr>
      <vt:lpstr>Pro přípravu lipového čaje se používá květ- kůra stromu.</vt:lpstr>
      <vt:lpstr>Lipové lýko se používalo- nepoužívalo k výrobě provazů a obuvi.</vt:lpstr>
      <vt:lpstr>Lípa není- je velmi užitečný strom.</vt:lpstr>
      <vt:lpstr>Plodem dubu je žalud- bukvice.</vt:lpstr>
      <vt:lpstr>Je – není odolný proti větru.</vt:lpstr>
      <vt:lpstr>Dub je považován za  německý- kanadský  národní strom.</vt:lpstr>
      <vt:lpstr>Dub je symbolem vytrvalosti-síly.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70</cp:revision>
  <dcterms:created xsi:type="dcterms:W3CDTF">2012-03-09T21:22:25Z</dcterms:created>
  <dcterms:modified xsi:type="dcterms:W3CDTF">2012-04-23T17:48:31Z</dcterms:modified>
</cp:coreProperties>
</file>