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13.1.2013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13.1.2013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4DCFA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13.1.2013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13.1.2013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13.1.2013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13.1.2013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4DCFA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13.1.2013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13.1.2013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4DCFA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13.1.2013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4DCFA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13.1.2013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13.1.2013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8F11927-EE83-44D7-A7DA-874ED56A78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A6D25E0-E4CA-4823-AFDD-743975E9B5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utchicetus_BW.jpg" TargetMode="External"/><Relationship Id="rId3" Type="http://schemas.openxmlformats.org/officeDocument/2006/relationships/hyperlink" Target="http://cs.wikipedia.org/wiki/Soubor:Common_dolphin.jpg" TargetMode="External"/><Relationship Id="rId7" Type="http://schemas.openxmlformats.org/officeDocument/2006/relationships/hyperlink" Target="http://cs.wikipedia.org/wiki/Soubor:Ambulocetus_BW.jpg" TargetMode="External"/><Relationship Id="rId2" Type="http://schemas.openxmlformats.org/officeDocument/2006/relationships/hyperlink" Target="http://species.wikimedia.org/wiki/File:Plecotus_auritus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akicetus_BW.jpg" TargetMode="External"/><Relationship Id="rId11" Type="http://schemas.openxmlformats.org/officeDocument/2006/relationships/hyperlink" Target="http://cs.wikipedia.org/wiki/Soubor:Squalodon_BW.jpg" TargetMode="External"/><Relationship Id="rId5" Type="http://schemas.openxmlformats.org/officeDocument/2006/relationships/hyperlink" Target="http://cs.wikipedia.org/wiki/Kytovci" TargetMode="External"/><Relationship Id="rId10" Type="http://schemas.openxmlformats.org/officeDocument/2006/relationships/hyperlink" Target="http://cs.wikipedia.org/wiki/Soubor:Janjucetus_BW_%28mirrored%29.jpg" TargetMode="External"/><Relationship Id="rId4" Type="http://schemas.openxmlformats.org/officeDocument/2006/relationships/hyperlink" Target="http://www.microsoft.office.com/" TargetMode="External"/><Relationship Id="rId9" Type="http://schemas.openxmlformats.org/officeDocument/2006/relationships/hyperlink" Target="http://cs.wikipedia.org/wiki/Soubor:Protocetus_B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26906" y="1844824"/>
            <a:ext cx="6875463" cy="277653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VY_32_INOVACE_01_Původ a vývoj savců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9.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Původ a vývoj savců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</a:t>
            </a:r>
            <a:r>
              <a:rPr lang="cs-CZ" sz="1200" dirty="0"/>
              <a:t>SLOVA:		</a:t>
            </a:r>
            <a:r>
              <a:rPr lang="cs-CZ" sz="1200" dirty="0" smtClean="0"/>
              <a:t>stálá tělesná teplota, rozlišený chrup, mléčné žlázy, nitroděložní 			vývoj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8/2012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a aktivní součinnost žáků. Žáci v první části plní jednotlivé úkoly a uvádí příklady savců a jejich přizpůsobení prostředí. Žák jmenuje hlavní společné znaky savců. Vhodná forma – motivační diskuze. Druhá část připomíná </a:t>
            </a:r>
            <a:r>
              <a:rPr lang="cs-CZ" sz="1200" dirty="0"/>
              <a:t>vývoj </a:t>
            </a:r>
            <a:r>
              <a:rPr lang="cs-CZ" sz="1200" dirty="0" smtClean="0"/>
              <a:t>savců, je koncipována jako opakovací (učivo 8. ročníku) s přímou aktivitou žáků..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xmlns="" val="864083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Původ a vývoj savců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Nejdokonalejší obratlovci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880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Savci – rozmanití živočichové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564904"/>
            <a:ext cx="3657600" cy="2891201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Létající savec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Kožní blány </a:t>
            </a:r>
          </a:p>
          <a:p>
            <a:r>
              <a:rPr lang="cs-CZ" dirty="0" smtClean="0"/>
              <a:t>Orientace ve tmě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Echolokace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Netopýr ušatý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Čím je typický?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8095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Savci – rozmanití živočichové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2996952"/>
            <a:ext cx="3811372" cy="2470529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Život ve vodě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Ploutvovité končetiny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Vodorovná ocasní ploutev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Bez srsti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Tukové vrstvy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Tvar těla</a:t>
            </a:r>
          </a:p>
          <a:p>
            <a:pPr lvl="2"/>
            <a:r>
              <a:rPr lang="cs-CZ" dirty="0" smtClean="0">
                <a:solidFill>
                  <a:schemeClr val="tx2"/>
                </a:solidFill>
              </a:rPr>
              <a:t>aerodynamický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Delfín obecný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Čím je typický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9833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Savci – rozmanití živočichové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Život v polárních oblastech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Hustá srst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Podkožní tuk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Ochranné zbarvení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Medvěd lední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Čím je typický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Users\Tereza\AppData\Local\Microsoft\Windows\Temporary Internet Files\Content.IE5\Y78AKF17\MP900406904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76872"/>
            <a:ext cx="2678820" cy="4016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4971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Savci – rozmanití živočichové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Nevyvinutá mláďata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Vývin ve vaku</a:t>
            </a:r>
          </a:p>
          <a:p>
            <a:r>
              <a:rPr lang="cs-CZ" dirty="0" smtClean="0"/>
              <a:t>Způsob pohybu</a:t>
            </a:r>
          </a:p>
          <a:p>
            <a:pPr lvl="1"/>
            <a:r>
              <a:rPr lang="cs-CZ" dirty="0">
                <a:solidFill>
                  <a:schemeClr val="accent3"/>
                </a:solidFill>
              </a:rPr>
              <a:t>m</a:t>
            </a:r>
            <a:r>
              <a:rPr lang="cs-CZ" dirty="0" smtClean="0">
                <a:solidFill>
                  <a:schemeClr val="accent3"/>
                </a:solidFill>
              </a:rPr>
              <a:t>ohutné končetiny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skoky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Klokan rudý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Čím je typický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2" name="Picture 4" descr="C:\Users\Tereza\AppData\Local\Microsoft\Windows\Temporary Internet Files\Content.IE5\SHRZAFRV\MP900180659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52936"/>
            <a:ext cx="4222666" cy="2772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968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mají všichni savci společného?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Stálá tělesná teplota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Osídlení různých prostředí</a:t>
            </a:r>
          </a:p>
          <a:p>
            <a:r>
              <a:rPr lang="cs-CZ" dirty="0" smtClean="0"/>
              <a:t>Vyvinuté mléčné žlázy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Mláďata se živí mateřským mlékem</a:t>
            </a:r>
          </a:p>
          <a:p>
            <a:r>
              <a:rPr lang="cs-CZ" dirty="0" smtClean="0"/>
              <a:t>Rozlišený chrup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Řezáky, špičáky, zuby třenové, stoličky</a:t>
            </a:r>
          </a:p>
          <a:p>
            <a:r>
              <a:rPr lang="cs-CZ" dirty="0" smtClean="0"/>
              <a:t>Zárodek se vyvíjí v těle matky (kromě vejcorodých)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Tereza\AppData\Local\Microsoft\Windows\Temporary Internet Files\Content.IE5\Y78AKF17\MP900448677[1].jpg"/>
          <p:cNvPicPr>
            <a:picLocks noChangeAspect="1" noChangeArrowheads="1"/>
          </p:cNvPicPr>
          <p:nvPr/>
        </p:nvPicPr>
        <p:blipFill rotWithShape="1"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492" t="11123" r="12480" b="9204"/>
          <a:stretch/>
        </p:blipFill>
        <p:spPr bwMode="auto">
          <a:xfrm>
            <a:off x="899592" y="4581128"/>
            <a:ext cx="2217443" cy="20984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ereza\AppData\Local\Microsoft\Windows\Temporary Internet Files\Content.IE5\SHRZAFRV\MP900431019[1].jpg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495" r="39644" b="8091"/>
          <a:stretch/>
        </p:blipFill>
        <p:spPr bwMode="auto">
          <a:xfrm>
            <a:off x="6876256" y="1124745"/>
            <a:ext cx="1917094" cy="28083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Tereza\AppData\Local\Microsoft\Windows\Temporary Internet Files\Content.IE5\K43E3B6T\MP900448287[1].jpg"/>
          <p:cNvPicPr>
            <a:picLocks noChangeAspect="1" noChangeArrowheads="1"/>
          </p:cNvPicPr>
          <p:nvPr/>
        </p:nvPicPr>
        <p:blipFill rotWithShape="1"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14" t="6343" r="4757" b="48350"/>
          <a:stretch/>
        </p:blipFill>
        <p:spPr bwMode="auto">
          <a:xfrm>
            <a:off x="4198590" y="4581128"/>
            <a:ext cx="2748981" cy="20984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6170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savců – co už 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Jmenuj jednotlivé </a:t>
            </a:r>
            <a:r>
              <a:rPr lang="cs-CZ" dirty="0" smtClean="0">
                <a:solidFill>
                  <a:schemeClr val="accent3"/>
                </a:solidFill>
              </a:rPr>
              <a:t>éry vývoje Země</a:t>
            </a:r>
            <a:r>
              <a:rPr lang="cs-CZ" dirty="0" smtClean="0">
                <a:solidFill>
                  <a:schemeClr val="accent1"/>
                </a:solidFill>
              </a:rPr>
              <a:t>.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Prahory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Starohory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Prvohory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Druhohory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Třetihory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Čtvrtohory</a:t>
            </a:r>
          </a:p>
          <a:p>
            <a:r>
              <a:rPr lang="cs-CZ" dirty="0" smtClean="0"/>
              <a:t>Kdy se na Zemi </a:t>
            </a:r>
            <a:r>
              <a:rPr lang="cs-CZ" dirty="0" smtClean="0">
                <a:solidFill>
                  <a:schemeClr val="accent3"/>
                </a:solidFill>
              </a:rPr>
              <a:t>poprvé objevili savci?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V druhohorách (250 – 65 mil. </a:t>
            </a:r>
            <a:r>
              <a:rPr lang="cs-CZ" sz="2400" dirty="0">
                <a:solidFill>
                  <a:schemeClr val="accent1"/>
                </a:solidFill>
              </a:rPr>
              <a:t>l</a:t>
            </a:r>
            <a:r>
              <a:rPr lang="cs-CZ" sz="2400" dirty="0" smtClean="0">
                <a:solidFill>
                  <a:schemeClr val="accent1"/>
                </a:solidFill>
              </a:rPr>
              <a:t>et)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Drobní, nepočetní, „ve stínu“ plazů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4098" name="Picture 2" descr="C:\Users\Tereza\AppData\Local\Microsoft\Windows\Temporary Internet Files\Content.IE5\Y78AKF17\MC90043441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08720"/>
            <a:ext cx="855553" cy="962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99275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savců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Třetihory (65 – 2 mil. </a:t>
            </a:r>
            <a:r>
              <a:rPr lang="cs-CZ" dirty="0"/>
              <a:t>l</a:t>
            </a:r>
            <a:r>
              <a:rPr lang="cs-CZ" dirty="0" smtClean="0"/>
              <a:t>et)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Mohutný rozvoj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Přizpůsobení různým prostředím 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Změny ve stavbě těla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Osídlení všech ekosystémů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744" r="1385" b="20494"/>
          <a:stretch/>
        </p:blipFill>
        <p:spPr>
          <a:xfrm>
            <a:off x="323528" y="4136994"/>
            <a:ext cx="7764077" cy="1020197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94" t="16541" r="1952" b="14497"/>
          <a:stretch/>
        </p:blipFill>
        <p:spPr>
          <a:xfrm>
            <a:off x="323528" y="5445224"/>
            <a:ext cx="7764077" cy="102413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431421" y="3645024"/>
            <a:ext cx="165618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Vývoj kytovců</a:t>
            </a:r>
            <a:endParaRPr lang="cs-CZ" dirty="0"/>
          </a:p>
        </p:txBody>
      </p:sp>
      <p:cxnSp>
        <p:nvCxnSpPr>
          <p:cNvPr id="11" name="Pravoúhlá spojnice 10"/>
          <p:cNvCxnSpPr/>
          <p:nvPr/>
        </p:nvCxnSpPr>
        <p:spPr>
          <a:xfrm rot="10800000" flipV="1">
            <a:off x="1331641" y="5163539"/>
            <a:ext cx="5622979" cy="108015"/>
          </a:xfrm>
          <a:prstGeom prst="bentConnector3">
            <a:avLst>
              <a:gd name="adj1" fmla="val 109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331640" y="5271555"/>
            <a:ext cx="0" cy="1736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2913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Vývoj savců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Čtvrtohory (2 mil. – </a:t>
            </a:r>
          </a:p>
          <a:p>
            <a:pPr lvl="1"/>
            <a:r>
              <a:rPr lang="cs-CZ" sz="2400" dirty="0" smtClean="0"/>
              <a:t>Střídání dob ledových a meziledových</a:t>
            </a:r>
          </a:p>
          <a:p>
            <a:pPr marL="365760" lvl="1" indent="0">
              <a:buNone/>
            </a:pPr>
            <a:endParaRPr lang="cs-CZ" sz="2400" dirty="0" smtClean="0"/>
          </a:p>
          <a:p>
            <a:pPr marL="822960" lvl="1" indent="-457200">
              <a:buFont typeface="+mj-lt"/>
              <a:buAutoNum type="alphaLcParenR"/>
            </a:pPr>
            <a:r>
              <a:rPr lang="cs-CZ" sz="2400" dirty="0" smtClean="0">
                <a:solidFill>
                  <a:schemeClr val="accent3"/>
                </a:solidFill>
              </a:rPr>
              <a:t>Vyhynutí velkých savců</a:t>
            </a:r>
          </a:p>
          <a:p>
            <a:pPr lvl="2"/>
            <a:r>
              <a:rPr lang="cs-CZ" sz="2000" dirty="0" smtClean="0">
                <a:solidFill>
                  <a:schemeClr val="accent1"/>
                </a:solidFill>
              </a:rPr>
              <a:t>Po poslední době ledové</a:t>
            </a:r>
          </a:p>
          <a:p>
            <a:pPr lvl="3"/>
            <a:r>
              <a:rPr lang="cs-CZ" sz="2000" dirty="0" smtClean="0">
                <a:solidFill>
                  <a:schemeClr val="tx2"/>
                </a:solidFill>
              </a:rPr>
              <a:t>Mamut</a:t>
            </a:r>
          </a:p>
          <a:p>
            <a:pPr lvl="3"/>
            <a:r>
              <a:rPr lang="cs-CZ" sz="2000" dirty="0" smtClean="0">
                <a:solidFill>
                  <a:schemeClr val="tx2"/>
                </a:solidFill>
              </a:rPr>
              <a:t>Srstnatý nosorožec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sz="2300" dirty="0" smtClean="0">
                <a:solidFill>
                  <a:schemeClr val="accent3"/>
                </a:solidFill>
              </a:rPr>
              <a:t>Přizpůsobení teplejšímu klimatu</a:t>
            </a:r>
          </a:p>
          <a:p>
            <a:pPr marL="1005840" lvl="3" indent="0">
              <a:buNone/>
            </a:pP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5122" name="Picture 2" descr="C:\Users\Tereza\AppData\Local\Microsoft\Windows\Temporary Internet Files\Content.IE5\SHRZAFRV\MC900037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93096"/>
            <a:ext cx="2446817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8275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100" dirty="0"/>
              <a:t>File:Plecotus </a:t>
            </a:r>
            <a:r>
              <a:rPr lang="cs-CZ" sz="1100" dirty="0" err="1"/>
              <a:t>auritus</a:t>
            </a:r>
            <a:r>
              <a:rPr lang="cs-CZ" sz="1100" dirty="0"/>
              <a:t> 01.jpg. In: </a:t>
            </a:r>
            <a:r>
              <a:rPr lang="cs-CZ" sz="1100" i="1" dirty="0" err="1"/>
              <a:t>Wikipedia</a:t>
            </a:r>
            <a:r>
              <a:rPr lang="cs-CZ" sz="1100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2005-06-13 [cit. 2012-08-17]. Dostupné z: </a:t>
            </a: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species.wikimedia.org/wiki/File:Plecotus_auritus_01.jpg</a:t>
            </a:r>
            <a:endParaRPr lang="cs-CZ" sz="1100" dirty="0" smtClean="0"/>
          </a:p>
          <a:p>
            <a:r>
              <a:rPr lang="cs-CZ" sz="1100" dirty="0" err="1"/>
              <a:t>Soubor:Common</a:t>
            </a:r>
            <a:r>
              <a:rPr lang="cs-CZ" sz="1100" dirty="0"/>
              <a:t> dolphin.jpg. In: </a:t>
            </a:r>
            <a:r>
              <a:rPr lang="cs-CZ" sz="1100" i="1" dirty="0" err="1"/>
              <a:t>Wikipedia</a:t>
            </a:r>
            <a:r>
              <a:rPr lang="cs-CZ" sz="1100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2011-10-06 [cit. 2012-08-17]. Dostupné z: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cs.wikipedia.org/wiki/Soubor:Common_dolphin.jpg</a:t>
            </a:r>
            <a:endParaRPr lang="cs-CZ" sz="1100" dirty="0" smtClean="0"/>
          </a:p>
          <a:p>
            <a:r>
              <a:rPr lang="cs-CZ" sz="1100" dirty="0" smtClean="0">
                <a:hlinkClick r:id="rId4"/>
              </a:rPr>
              <a:t>www.microsoft.office.com</a:t>
            </a:r>
            <a:endParaRPr lang="cs-CZ" sz="1100" dirty="0" smtClean="0"/>
          </a:p>
          <a:p>
            <a:r>
              <a:rPr lang="cs-CZ" sz="1100" dirty="0"/>
              <a:t> Kytovci. In: </a:t>
            </a:r>
            <a:r>
              <a:rPr lang="cs-CZ" sz="1100" i="1" dirty="0" err="1"/>
              <a:t>Wikipedia</a:t>
            </a:r>
            <a:r>
              <a:rPr lang="cs-CZ" sz="1100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2012-07-21 [cit. 2012-08-17]. Dostupné z</a:t>
            </a:r>
            <a:r>
              <a:rPr lang="cs-CZ" sz="1100" dirty="0" smtClean="0"/>
              <a:t>: </a:t>
            </a:r>
            <a:r>
              <a:rPr lang="cs-CZ" sz="1100" dirty="0" smtClean="0">
                <a:hlinkClick r:id="rId5"/>
              </a:rPr>
              <a:t>http://cs.wikipedia.org/wiki/Kytovci</a:t>
            </a:r>
            <a:endParaRPr lang="cs-CZ" sz="1100" dirty="0" smtClean="0"/>
          </a:p>
          <a:p>
            <a:r>
              <a:rPr lang="cs-CZ" sz="1100" dirty="0" smtClean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cs.wikipedia.org/wiki/Soubor:Pakicetus_BW.jpg</a:t>
            </a:r>
            <a:endParaRPr lang="cs-CZ" sz="1100" dirty="0" smtClean="0"/>
          </a:p>
          <a:p>
            <a:r>
              <a:rPr lang="cs-CZ" sz="1100" dirty="0" smtClean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cs.wikipedia.org/wiki/Soubor:Ambulocetus_BW.jpg</a:t>
            </a:r>
            <a:endParaRPr lang="cs-CZ" sz="1100" dirty="0" smtClean="0"/>
          </a:p>
          <a:p>
            <a:r>
              <a:rPr lang="cs-CZ" sz="1100" dirty="0" smtClean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cs.wikipedia.org/wiki/Soubor:Kutchicetus_BW.jpg</a:t>
            </a:r>
            <a:endParaRPr lang="cs-CZ" sz="1100" dirty="0" smtClean="0"/>
          </a:p>
          <a:p>
            <a:r>
              <a:rPr lang="cs-CZ" sz="1100" dirty="0" smtClean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cs.wikipedia.org/wiki/Soubor:Protocetus_BW.jpg</a:t>
            </a:r>
            <a:endParaRPr lang="cs-CZ" sz="1100" dirty="0" smtClean="0"/>
          </a:p>
          <a:p>
            <a:r>
              <a:rPr lang="cs-CZ" sz="1100" dirty="0" smtClean="0">
                <a:hlinkClick r:id="rId10"/>
              </a:rPr>
              <a:t>http://cs.wikipedia.org/wiki/Soubor:Janjucetus_BW_%</a:t>
            </a:r>
            <a:r>
              <a:rPr lang="cs-CZ" sz="1100" dirty="0" smtClean="0">
                <a:hlinkClick r:id="rId10"/>
              </a:rPr>
              <a:t>28mirrored%29.jpg</a:t>
            </a:r>
            <a:endParaRPr lang="cs-CZ" sz="1100" dirty="0" smtClean="0"/>
          </a:p>
          <a:p>
            <a:r>
              <a:rPr lang="cs-CZ" sz="1100" smtClean="0">
                <a:hlinkClick r:id="rId11"/>
              </a:rPr>
              <a:t>http</a:t>
            </a:r>
            <a:r>
              <a:rPr lang="cs-CZ" sz="1100" smtClean="0">
                <a:hlinkClick r:id="rId11"/>
              </a:rPr>
              <a:t>://</a:t>
            </a:r>
            <a:r>
              <a:rPr lang="cs-CZ" sz="1100" smtClean="0">
                <a:hlinkClick r:id="rId11"/>
              </a:rPr>
              <a:t>cs.wikipedia.org/wiki/Soubor:Squalodon_BW.jpg</a:t>
            </a:r>
            <a:endParaRPr lang="cs-CZ" sz="1100" smtClean="0"/>
          </a:p>
          <a:p>
            <a:endParaRPr lang="cs-CZ" sz="1100" dirty="0" smtClean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64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</TotalTime>
  <Words>423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Původ a vývoj savců</vt:lpstr>
      <vt:lpstr>Savci – rozmanití živočichové</vt:lpstr>
      <vt:lpstr>Savci – rozmanití živočichové</vt:lpstr>
      <vt:lpstr>Savci – rozmanití živočichové</vt:lpstr>
      <vt:lpstr>Savci – rozmanití živočichové</vt:lpstr>
      <vt:lpstr>Co mají všichni savci společného?</vt:lpstr>
      <vt:lpstr>Vývoj savců – co už víme?</vt:lpstr>
      <vt:lpstr>Vývoj savců</vt:lpstr>
      <vt:lpstr>Vývoj savců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Dum</cp:lastModifiedBy>
  <cp:revision>12</cp:revision>
  <dcterms:created xsi:type="dcterms:W3CDTF">2012-08-17T09:02:16Z</dcterms:created>
  <dcterms:modified xsi:type="dcterms:W3CDTF">2013-01-13T19:23:51Z</dcterms:modified>
</cp:coreProperties>
</file>