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58" r:id="rId5"/>
    <p:sldId id="264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03A895F-A0E0-488B-A94D-7A51F9FD6287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FB61393-9E13-418C-9654-2A523917E7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crosoft.office.com/" TargetMode="External"/><Relationship Id="rId13" Type="http://schemas.openxmlformats.org/officeDocument/2006/relationships/hyperlink" Target="http://commons.wikimedia.org/wiki/File:Tachyglossus_aculeatus-Cayley.jpg?uselang=cs" TargetMode="External"/><Relationship Id="rId3" Type="http://schemas.openxmlformats.org/officeDocument/2006/relationships/hyperlink" Target="http://commons.wikimedia.org/wiki/File:Globe_aus.png?uselang=cs" TargetMode="External"/><Relationship Id="rId7" Type="http://schemas.openxmlformats.org/officeDocument/2006/relationships/hyperlink" Target="http://commons.wikimedia.org/wiki/File:Platypus_Distribution.png" TargetMode="External"/><Relationship Id="rId12" Type="http://schemas.openxmlformats.org/officeDocument/2006/relationships/hyperlink" Target="http://cs.wikipedia.org/wiki/Soubor:Ameisenigel_Unterseite-drawing.jpg" TargetMode="External"/><Relationship Id="rId2" Type="http://schemas.openxmlformats.org/officeDocument/2006/relationships/hyperlink" Target="http://commons.wikimedia.org/wiki/File:Platypus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latypus_in_Geelong.jpg" TargetMode="External"/><Relationship Id="rId11" Type="http://schemas.openxmlformats.org/officeDocument/2006/relationships/hyperlink" Target="http://cs.wikipedia.org/wiki/Soubor:Echidna,_Exmouth.jpg" TargetMode="External"/><Relationship Id="rId5" Type="http://schemas.openxmlformats.org/officeDocument/2006/relationships/hyperlink" Target="http://commons.wikimedia.org/wiki/File:Platypus_skeleton_Pengo.jpg" TargetMode="External"/><Relationship Id="rId10" Type="http://schemas.openxmlformats.org/officeDocument/2006/relationships/hyperlink" Target="http://cs.wikipedia.org/wiki/Soubor:Tachyglossus_aculeatus_distribution.png" TargetMode="External"/><Relationship Id="rId4" Type="http://schemas.openxmlformats.org/officeDocument/2006/relationships/hyperlink" Target="http://en.wikipedia.org/wiki/File:LateJurassicGlobal.jpg" TargetMode="External"/><Relationship Id="rId9" Type="http://schemas.openxmlformats.org/officeDocument/2006/relationships/hyperlink" Target="http://cs.wikipedia.org/wiki/Soubor:Echidna_ST_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1988840"/>
            <a:ext cx="6875463" cy="277653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VY_32_INOVACE_03_Vejcorodí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Vejcorodí savci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 		kloaka, mléčné žlázy, Austrálie, druhohory, ježura, ptakopysk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žáky. Při řešení úkolů žáci třídí a vyhledávají informace, pracují s různým obrazovým materiálem, formulují a přesně vyjadřují své myšlenky.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xmlns="" val="230437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Vejcorodí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Savci se znaky plazů</a:t>
            </a:r>
            <a:endParaRPr lang="cs-CZ" dirty="0"/>
          </a:p>
        </p:txBody>
      </p:sp>
      <p:pic>
        <p:nvPicPr>
          <p:cNvPr id="4" name="Picture 2" descr="C:\Users\Tereza\AppData\Local\Microsoft\Windows\Temporary Internet Files\Content.IE5\SHRZAFRV\MC900111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786049"/>
            <a:ext cx="2520281" cy="136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933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xmlns="" val="936800155"/>
              </p:ext>
            </p:extLst>
          </p:nvPr>
        </p:nvGraphicFramePr>
        <p:xfrm>
          <a:off x="827584" y="836712"/>
          <a:ext cx="7344817" cy="53698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1764"/>
                <a:gridCol w="2524781"/>
                <a:gridCol w="2448272"/>
              </a:tblGrid>
              <a:tr h="432048"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Třída: savci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4276">
                <a:tc rowSpan="3">
                  <a:txBody>
                    <a:bodyPr/>
                    <a:lstStyle/>
                    <a:p>
                      <a:r>
                        <a:rPr lang="cs-CZ" b="1" dirty="0" smtClean="0"/>
                        <a:t>Podtřída</a:t>
                      </a:r>
                      <a:r>
                        <a:rPr lang="cs-CZ" dirty="0" smtClean="0"/>
                        <a:t>: Vejcorodí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b="1" dirty="0" smtClean="0"/>
                        <a:t>Podtřída</a:t>
                      </a:r>
                      <a:r>
                        <a:rPr lang="cs-CZ" dirty="0" smtClean="0"/>
                        <a:t>: Živorodí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4276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Nadřád</a:t>
                      </a:r>
                      <a:r>
                        <a:rPr lang="cs-CZ" dirty="0" smtClean="0"/>
                        <a:t>:</a:t>
                      </a:r>
                      <a:r>
                        <a:rPr lang="cs-CZ" baseline="0" dirty="0" smtClean="0"/>
                        <a:t> vačnatí</a:t>
                      </a:r>
                      <a:endParaRPr lang="cs-CZ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Nadřád</a:t>
                      </a:r>
                      <a:r>
                        <a:rPr lang="cs-CZ" dirty="0" smtClean="0"/>
                        <a:t>: </a:t>
                      </a:r>
                      <a:r>
                        <a:rPr lang="cs-CZ" dirty="0" err="1" smtClean="0"/>
                        <a:t>placentálové</a:t>
                      </a:r>
                      <a:endParaRPr lang="cs-CZ" dirty="0" smtClean="0"/>
                    </a:p>
                  </a:txBody>
                  <a:tcPr>
                    <a:solidFill>
                      <a:schemeClr val="tx2"/>
                    </a:solidFill>
                  </a:tcPr>
                </a:tc>
              </a:tr>
              <a:tr h="364276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Řád:</a:t>
                      </a:r>
                      <a:r>
                        <a:rPr lang="cs-CZ" b="1" baseline="0" dirty="0" smtClean="0"/>
                        <a:t> </a:t>
                      </a:r>
                    </a:p>
                    <a:p>
                      <a:r>
                        <a:rPr lang="cs-CZ" baseline="0" dirty="0" smtClean="0"/>
                        <a:t>vačnatci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Řád:</a:t>
                      </a:r>
                    </a:p>
                    <a:p>
                      <a:r>
                        <a:rPr lang="cs-CZ" dirty="0" smtClean="0"/>
                        <a:t>Hmyzožravci</a:t>
                      </a:r>
                    </a:p>
                    <a:p>
                      <a:r>
                        <a:rPr lang="cs-CZ" dirty="0" smtClean="0"/>
                        <a:t>Letouni</a:t>
                      </a:r>
                    </a:p>
                    <a:p>
                      <a:r>
                        <a:rPr lang="cs-CZ" dirty="0" smtClean="0"/>
                        <a:t>Chudozubí</a:t>
                      </a:r>
                    </a:p>
                    <a:p>
                      <a:r>
                        <a:rPr lang="cs-CZ" dirty="0" smtClean="0"/>
                        <a:t>Hlodavci</a:t>
                      </a:r>
                    </a:p>
                    <a:p>
                      <a:r>
                        <a:rPr lang="cs-CZ" dirty="0" smtClean="0"/>
                        <a:t>Zajíci</a:t>
                      </a:r>
                    </a:p>
                    <a:p>
                      <a:r>
                        <a:rPr lang="cs-CZ" dirty="0" smtClean="0"/>
                        <a:t>Šelmy</a:t>
                      </a:r>
                    </a:p>
                    <a:p>
                      <a:r>
                        <a:rPr lang="cs-CZ" dirty="0" smtClean="0"/>
                        <a:t>Ploutvonožci</a:t>
                      </a:r>
                    </a:p>
                    <a:p>
                      <a:r>
                        <a:rPr lang="cs-CZ" dirty="0" smtClean="0"/>
                        <a:t>Kytovci</a:t>
                      </a:r>
                    </a:p>
                    <a:p>
                      <a:r>
                        <a:rPr lang="cs-CZ" dirty="0" smtClean="0"/>
                        <a:t>Chobotnatci</a:t>
                      </a:r>
                    </a:p>
                    <a:p>
                      <a:r>
                        <a:rPr lang="cs-CZ" dirty="0" smtClean="0"/>
                        <a:t>Lichokopytníci</a:t>
                      </a:r>
                    </a:p>
                    <a:p>
                      <a:r>
                        <a:rPr lang="cs-CZ" dirty="0" smtClean="0"/>
                        <a:t>Sudokopytníci</a:t>
                      </a:r>
                    </a:p>
                    <a:p>
                      <a:r>
                        <a:rPr lang="cs-CZ" dirty="0" smtClean="0"/>
                        <a:t>Primáti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C:\Users\Tereza\AppData\Local\Microsoft\Windows\Temporary Internet Files\Content.IE5\SHRZAFRV\MC900111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155458"/>
            <a:ext cx="1296145" cy="70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reza\AppData\Local\Microsoft\Windows\Temporary Internet Files\Content.IE5\70QMP9HU\MC900111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140968"/>
            <a:ext cx="1605760" cy="1181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reza\AppData\Local\Microsoft\Windows\Temporary Internet Files\Content.IE5\SHRZAFRV\MC900324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7" y="5229200"/>
            <a:ext cx="1244088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ereza\AppData\Local\Microsoft\Windows\Temporary Internet Files\Content.IE5\K43E3B6T\MC9000304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934572"/>
            <a:ext cx="1152128" cy="74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820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Čím se liší od ostatních savců?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400" i="1" dirty="0" smtClean="0"/>
              <a:t>Spolupracuj s učebnicí na straně 15. </a:t>
            </a:r>
          </a:p>
          <a:p>
            <a:r>
              <a:rPr lang="cs-CZ" dirty="0" smtClean="0"/>
              <a:t>Samice klade vejce</a:t>
            </a:r>
          </a:p>
          <a:p>
            <a:r>
              <a:rPr lang="cs-CZ" dirty="0" smtClean="0"/>
              <a:t>Mají kloaku</a:t>
            </a:r>
            <a:endParaRPr lang="cs-CZ" dirty="0"/>
          </a:p>
          <a:p>
            <a:r>
              <a:rPr lang="cs-CZ" dirty="0" smtClean="0"/>
              <a:t>„Kachní zobák“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1403648" y="1124744"/>
            <a:ext cx="5992062" cy="3038899"/>
            <a:chOff x="539552" y="3418394"/>
            <a:chExt cx="5992062" cy="3038899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39552" y="3418394"/>
              <a:ext cx="5992062" cy="3038899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539552" y="3426531"/>
              <a:ext cx="2108269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Ptakopysk podivný</a:t>
              </a:r>
              <a:endParaRPr lang="cs-CZ" dirty="0"/>
            </a:p>
          </p:txBody>
        </p:sp>
      </p:grpSp>
      <p:sp>
        <p:nvSpPr>
          <p:cNvPr id="8" name="Pravá složená závorka 7"/>
          <p:cNvSpPr/>
          <p:nvPr/>
        </p:nvSpPr>
        <p:spPr>
          <a:xfrm>
            <a:off x="3923928" y="4941168"/>
            <a:ext cx="288032" cy="1152128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5332566"/>
            <a:ext cx="142859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Znaky plazů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7473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dirty="0" smtClean="0"/>
              <a:t>Co mají s ostatními savci společného?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Mláďata jsou po vylíhnutí krmena </a:t>
            </a:r>
            <a:r>
              <a:rPr lang="cs-CZ" dirty="0" smtClean="0">
                <a:solidFill>
                  <a:schemeClr val="accent1"/>
                </a:solidFill>
              </a:rPr>
              <a:t>mateřským mlékem</a:t>
            </a:r>
          </a:p>
          <a:p>
            <a:r>
              <a:rPr lang="cs-CZ" dirty="0" smtClean="0"/>
              <a:t>Mléko </a:t>
            </a:r>
            <a:r>
              <a:rPr lang="cs-CZ" dirty="0" smtClean="0">
                <a:solidFill>
                  <a:schemeClr val="accent1"/>
                </a:solidFill>
              </a:rPr>
              <a:t>olizují</a:t>
            </a:r>
            <a:r>
              <a:rPr lang="cs-CZ" dirty="0" smtClean="0"/>
              <a:t> z mléčných žláz</a:t>
            </a:r>
          </a:p>
          <a:p>
            <a:pPr lvl="1"/>
            <a:r>
              <a:rPr lang="cs-CZ" dirty="0" smtClean="0">
                <a:solidFill>
                  <a:schemeClr val="tx2"/>
                </a:solidFill>
              </a:rPr>
              <a:t>Samice nemají mléčné bradavky</a:t>
            </a:r>
          </a:p>
          <a:p>
            <a:r>
              <a:rPr lang="cs-CZ" dirty="0" smtClean="0"/>
              <a:t>Mají </a:t>
            </a:r>
            <a:r>
              <a:rPr lang="cs-CZ" dirty="0" smtClean="0">
                <a:solidFill>
                  <a:schemeClr val="accent1"/>
                </a:solidFill>
              </a:rPr>
              <a:t>srst</a:t>
            </a:r>
            <a:endParaRPr lang="cs-CZ" dirty="0">
              <a:solidFill>
                <a:schemeClr val="accent1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187624" y="1268760"/>
            <a:ext cx="5992062" cy="3038899"/>
            <a:chOff x="539552" y="3418394"/>
            <a:chExt cx="5992062" cy="3038899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39552" y="3418394"/>
              <a:ext cx="5992062" cy="3038899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539552" y="3426531"/>
              <a:ext cx="2108269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Ptakopysk podivný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022093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23760" y="1941220"/>
            <a:ext cx="4334480" cy="4191585"/>
          </a:xfrm>
          <a:noFill/>
        </p:spPr>
      </p:pic>
      <p:sp>
        <p:nvSpPr>
          <p:cNvPr id="10" name="Obdélník 9"/>
          <p:cNvSpPr/>
          <p:nvPr/>
        </p:nvSpPr>
        <p:spPr>
          <a:xfrm>
            <a:off x="2699792" y="3068960"/>
            <a:ext cx="2088232" cy="22322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 vejcorodých savců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6237312"/>
            <a:ext cx="397096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Austrálie,  Nová Guinea a Tasmánie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857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Nejprimitivnější</a:t>
            </a:r>
            <a:r>
              <a:rPr lang="cs-CZ" dirty="0" smtClean="0"/>
              <a:t> savci</a:t>
            </a:r>
          </a:p>
          <a:p>
            <a:r>
              <a:rPr lang="cs-CZ" dirty="0" smtClean="0"/>
              <a:t>Před 120 – 150 mil. let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Druhohory</a:t>
            </a:r>
          </a:p>
          <a:p>
            <a:r>
              <a:rPr lang="cs-CZ" dirty="0" smtClean="0"/>
              <a:t>Pouze v Austrálii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Bez celosvětového rozšíření</a:t>
            </a:r>
          </a:p>
          <a:p>
            <a:pPr marL="365760" lvl="1" indent="0"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3722818"/>
            <a:ext cx="6249278" cy="313247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6391655"/>
            <a:ext cx="309571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Rozložení kontinentů v Juře.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029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Ptakopysk podivný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1268760"/>
            <a:ext cx="7163800" cy="31817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77" t="2194" r="3779" b="10427"/>
          <a:stretch/>
        </p:blipFill>
        <p:spPr>
          <a:xfrm>
            <a:off x="323528" y="3140968"/>
            <a:ext cx="3684233" cy="36043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6176" y="4512983"/>
            <a:ext cx="2415624" cy="22187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4216190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Ptakopysk podivný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7467600" cy="5688632"/>
          </a:xfrm>
        </p:spPr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Výskyt</a:t>
            </a:r>
          </a:p>
          <a:p>
            <a:pPr lvl="1"/>
            <a:r>
              <a:rPr lang="cs-CZ" sz="2200" dirty="0" smtClean="0">
                <a:solidFill>
                  <a:schemeClr val="accent1"/>
                </a:solidFill>
              </a:rPr>
              <a:t>Okolí řek</a:t>
            </a:r>
          </a:p>
          <a:p>
            <a:pPr lvl="2"/>
            <a:r>
              <a:rPr lang="cs-CZ" sz="1900" dirty="0" smtClean="0">
                <a:solidFill>
                  <a:schemeClr val="accent4"/>
                </a:solidFill>
              </a:rPr>
              <a:t>Plave, potápí se</a:t>
            </a:r>
          </a:p>
          <a:p>
            <a:pPr lvl="2"/>
            <a:r>
              <a:rPr lang="cs-CZ" sz="1900" dirty="0" smtClean="0">
                <a:solidFill>
                  <a:schemeClr val="accent4"/>
                </a:solidFill>
              </a:rPr>
              <a:t>Nory ve březích, vstup pod hladinou</a:t>
            </a:r>
          </a:p>
          <a:p>
            <a:pPr lvl="2"/>
            <a:r>
              <a:rPr lang="cs-CZ" sz="1900" dirty="0" smtClean="0">
                <a:solidFill>
                  <a:schemeClr val="accent4"/>
                </a:solidFill>
              </a:rPr>
              <a:t>Plovací blány</a:t>
            </a:r>
          </a:p>
          <a:p>
            <a:r>
              <a:rPr lang="cs-CZ" sz="2600" dirty="0" smtClean="0"/>
              <a:t>Čelisti</a:t>
            </a:r>
          </a:p>
          <a:p>
            <a:pPr lvl="1"/>
            <a:r>
              <a:rPr lang="cs-CZ" sz="2200" dirty="0" smtClean="0">
                <a:solidFill>
                  <a:schemeClr val="accent1"/>
                </a:solidFill>
              </a:rPr>
              <a:t>Bez zubů</a:t>
            </a:r>
          </a:p>
          <a:p>
            <a:pPr lvl="1"/>
            <a:r>
              <a:rPr lang="cs-CZ" sz="2200" dirty="0" smtClean="0">
                <a:solidFill>
                  <a:schemeClr val="accent1"/>
                </a:solidFill>
              </a:rPr>
              <a:t>Kryté rohovinou</a:t>
            </a:r>
          </a:p>
          <a:p>
            <a:pPr lvl="2"/>
            <a:r>
              <a:rPr lang="cs-CZ" sz="1900" dirty="0" smtClean="0">
                <a:solidFill>
                  <a:schemeClr val="accent4"/>
                </a:solidFill>
              </a:rPr>
              <a:t>Připomínají kachní zobák </a:t>
            </a:r>
          </a:p>
          <a:p>
            <a:pPr lvl="1"/>
            <a:r>
              <a:rPr lang="cs-CZ" sz="2200" dirty="0" smtClean="0">
                <a:solidFill>
                  <a:schemeClr val="accent1"/>
                </a:solidFill>
              </a:rPr>
              <a:t>Lov vodních živočichů</a:t>
            </a:r>
          </a:p>
          <a:p>
            <a:r>
              <a:rPr lang="cs-CZ" sz="2600" dirty="0" smtClean="0"/>
              <a:t>Srst</a:t>
            </a:r>
          </a:p>
          <a:p>
            <a:pPr lvl="1"/>
            <a:r>
              <a:rPr lang="cs-CZ" sz="2200" dirty="0" err="1" smtClean="0">
                <a:solidFill>
                  <a:schemeClr val="accent1"/>
                </a:solidFill>
              </a:rPr>
              <a:t>Nesmáčivá</a:t>
            </a:r>
            <a:endParaRPr lang="cs-CZ" sz="2200" dirty="0" smtClean="0">
              <a:solidFill>
                <a:schemeClr val="accent1"/>
              </a:solidFill>
            </a:endParaRPr>
          </a:p>
          <a:p>
            <a:r>
              <a:rPr lang="cs-CZ" sz="2600" dirty="0" smtClean="0"/>
              <a:t>Samec</a:t>
            </a:r>
          </a:p>
          <a:p>
            <a:pPr lvl="1"/>
            <a:r>
              <a:rPr lang="cs-CZ" sz="2200" dirty="0" smtClean="0">
                <a:solidFill>
                  <a:schemeClr val="accent1"/>
                </a:solidFill>
              </a:rPr>
              <a:t>Jedové ostruhy na zadních končetinách</a:t>
            </a:r>
          </a:p>
          <a:p>
            <a:r>
              <a:rPr lang="cs-CZ" sz="2600" dirty="0" smtClean="0"/>
              <a:t>Vejce</a:t>
            </a:r>
          </a:p>
          <a:p>
            <a:pPr lvl="1"/>
            <a:r>
              <a:rPr lang="cs-CZ" sz="2200" dirty="0" smtClean="0">
                <a:solidFill>
                  <a:schemeClr val="accent1"/>
                </a:solidFill>
              </a:rPr>
              <a:t>Měkká, pružná skořápka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Users\Tereza\AppData\Local\Microsoft\Windows\Temporary Internet Files\Content.IE5\SHRZAFRV\MC900111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16358">
            <a:off x="5724128" y="2348880"/>
            <a:ext cx="2520281" cy="136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5868144" y="3789040"/>
            <a:ext cx="244827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964407" y="3868712"/>
            <a:ext cx="225574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60 cm + 15 cm ocas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3155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Ježura australská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340768"/>
            <a:ext cx="4722894" cy="48736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8104" y="3861048"/>
            <a:ext cx="2143424" cy="23911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5364088" y="2276872"/>
            <a:ext cx="3168352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Hrabavé nohy</a:t>
            </a:r>
          </a:p>
          <a:p>
            <a:r>
              <a:rPr lang="cs-CZ" dirty="0" smtClean="0"/>
              <a:t>Dlouhá protažená tlama s lepkavým jazykem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3387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Ježura australská</a:t>
            </a: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58" r="10612"/>
          <a:stretch/>
        </p:blipFill>
        <p:spPr>
          <a:xfrm>
            <a:off x="4860032" y="188640"/>
            <a:ext cx="3959440" cy="57539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348880"/>
            <a:ext cx="4667902" cy="435353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21890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Ježura australská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Suchozemský způsob života</a:t>
            </a:r>
          </a:p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Mravenci a termiti</a:t>
            </a:r>
          </a:p>
          <a:p>
            <a:r>
              <a:rPr lang="cs-CZ" dirty="0" smtClean="0"/>
              <a:t>Lepkavý jazyk</a:t>
            </a:r>
          </a:p>
          <a:p>
            <a:r>
              <a:rPr lang="cs-CZ" dirty="0" smtClean="0"/>
              <a:t>Hrabavé končetiny</a:t>
            </a:r>
          </a:p>
          <a:p>
            <a:r>
              <a:rPr lang="cs-CZ" dirty="0" smtClean="0"/>
              <a:t>Srst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Ostny – </a:t>
            </a:r>
            <a:r>
              <a:rPr lang="cs-CZ" dirty="0">
                <a:solidFill>
                  <a:schemeClr val="accent1"/>
                </a:solidFill>
              </a:rPr>
              <a:t>h</a:t>
            </a:r>
            <a:r>
              <a:rPr lang="cs-CZ" dirty="0" smtClean="0">
                <a:solidFill>
                  <a:schemeClr val="accent1"/>
                </a:solidFill>
              </a:rPr>
              <a:t>řbet a boky</a:t>
            </a:r>
          </a:p>
          <a:p>
            <a:r>
              <a:rPr lang="cs-CZ" dirty="0" smtClean="0"/>
              <a:t>Vejce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Samice nosí ve vaku na břiše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808" b="95513" l="620" r="985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1" y="2013841"/>
            <a:ext cx="4610744" cy="2972215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>
            <a:off x="4393095" y="3645024"/>
            <a:ext cx="410445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889850" y="3130616"/>
            <a:ext cx="813043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45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3299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ptakopyska a ježuru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accent4"/>
                </a:solidFill>
              </a:rPr>
              <a:t>Obojživelný</a:t>
            </a:r>
            <a:r>
              <a:rPr lang="cs-CZ" sz="2800" dirty="0" smtClean="0"/>
              <a:t> způsob života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Nory v březích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Vchod pod hladinou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Plave, potápí se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Loví vodní živočichy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accent4"/>
                </a:solidFill>
              </a:rPr>
              <a:t>Suchozemský</a:t>
            </a:r>
            <a:r>
              <a:rPr lang="cs-CZ" sz="2800" dirty="0" smtClean="0"/>
              <a:t> způsob života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Lov termitů a mravenc</a:t>
            </a:r>
            <a:r>
              <a:rPr lang="cs-CZ" sz="2400" dirty="0">
                <a:solidFill>
                  <a:schemeClr val="accent1"/>
                </a:solidFill>
              </a:rPr>
              <a:t>ů</a:t>
            </a:r>
            <a:endParaRPr lang="cs-CZ" sz="2400" dirty="0" smtClean="0">
              <a:solidFill>
                <a:schemeClr val="accent1"/>
              </a:solidFill>
            </a:endParaRP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Silné hrabavé nohy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Protáhlá tlama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Lepkavý jazyk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Ptakopysk podivný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Ježura australská</a:t>
            </a:r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808" b="95513" l="620" r="985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233196" y="5117569"/>
            <a:ext cx="2915737" cy="1740429"/>
          </a:xfrm>
          <a:prstGeom prst="rect">
            <a:avLst/>
          </a:prstGeom>
        </p:spPr>
      </p:pic>
      <p:pic>
        <p:nvPicPr>
          <p:cNvPr id="9" name="Picture 2" descr="C:\Users\Tereza\AppData\Local\Microsoft\Windows\Temporary Internet Files\Content.IE5\SHRZAFRV\MC900111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16358">
            <a:off x="490294" y="5134865"/>
            <a:ext cx="3458417" cy="187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436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znaky vejcorodých savců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2"/>
                </a:solidFill>
              </a:rPr>
              <a:t>Kloaka</a:t>
            </a:r>
          </a:p>
          <a:p>
            <a:r>
              <a:rPr lang="cs-CZ" sz="2800" dirty="0" smtClean="0"/>
              <a:t>Snáší </a:t>
            </a:r>
            <a:r>
              <a:rPr lang="cs-CZ" sz="2800" dirty="0" smtClean="0">
                <a:solidFill>
                  <a:schemeClr val="tx2"/>
                </a:solidFill>
              </a:rPr>
              <a:t>vejce</a:t>
            </a:r>
          </a:p>
          <a:p>
            <a:r>
              <a:rPr lang="cs-CZ" sz="2800" dirty="0" smtClean="0"/>
              <a:t>Ptakopysk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Čelisti pokryté rohovinou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Připomínají zobák kachny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Srst</a:t>
            </a:r>
          </a:p>
          <a:p>
            <a:r>
              <a:rPr lang="cs-CZ" sz="2800" dirty="0" smtClean="0"/>
              <a:t>Mláďata se živí </a:t>
            </a:r>
            <a:r>
              <a:rPr lang="cs-CZ" sz="2800" dirty="0" smtClean="0">
                <a:solidFill>
                  <a:schemeClr val="tx2"/>
                </a:solidFill>
              </a:rPr>
              <a:t>mateřským mlékem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Mléko olizují s mléčných žláz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Samice nemají pravé mléčné struky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Společné s plazy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Společné s ostatními savci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0403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6792"/>
            <a:ext cx="7467600" cy="4917160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File:Platypus.jpg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2006-03-25 [cit. 2012-08-18].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commons.wikimedia.org/wiki/File:Platypus.jpg?uselang=cs</a:t>
            </a:r>
            <a:endParaRPr lang="cs-CZ" dirty="0" smtClean="0"/>
          </a:p>
          <a:p>
            <a:r>
              <a:rPr lang="cs-CZ" dirty="0"/>
              <a:t>File:Globe aus.png.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2005-12-28 [cit. 2012-08-18].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commons.wikimedia.org/wiki/File:Globe_aus.png?uselang=cs</a:t>
            </a:r>
            <a:endParaRPr lang="cs-CZ" dirty="0" smtClean="0"/>
          </a:p>
          <a:p>
            <a:r>
              <a:rPr lang="cs-CZ" dirty="0" smtClean="0"/>
              <a:t>File:LateJurassicGlobal.jpg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2008-04-23 [cit. 2012-08-18].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en.wikipedia.org/wiki/File:LateJurassicGlobal.jpg</a:t>
            </a:r>
            <a:endParaRPr lang="cs-CZ" dirty="0" smtClean="0"/>
          </a:p>
          <a:p>
            <a:r>
              <a:rPr lang="cs-CZ" dirty="0"/>
              <a:t> File:Platypus skeleton Pengo.jpg.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2006-03-28 [cit. 2012-08-18].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commons.wikimedia.org/wiki/File:Platypus_skeleton_Pengo.jpg</a:t>
            </a:r>
            <a:endParaRPr lang="cs-CZ" dirty="0" smtClean="0"/>
          </a:p>
          <a:p>
            <a:r>
              <a:rPr lang="cs-CZ" dirty="0"/>
              <a:t>File:Platypus in Geelong.jpg.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2008-02-10 [cit. 2012-08-18].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commons.wikimedia.org/wiki/File:Platypus_in_Geelong.jpg</a:t>
            </a:r>
            <a:endParaRPr lang="cs-CZ" dirty="0" smtClean="0"/>
          </a:p>
          <a:p>
            <a:r>
              <a:rPr lang="cs-CZ" dirty="0"/>
              <a:t>  File:Platypus Distribution.png.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2005-08-23 [cit. 2012-08-18].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commons.wikimedia.org/wiki/File:Platypus_Distribution.png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8"/>
              </a:rPr>
              <a:t>www.microsoft.office.com</a:t>
            </a:r>
            <a:endParaRPr lang="cs-CZ" dirty="0" smtClean="0"/>
          </a:p>
          <a:p>
            <a:r>
              <a:rPr lang="cs-CZ" dirty="0" err="1"/>
              <a:t>Soubor:Echidna</a:t>
            </a:r>
            <a:r>
              <a:rPr lang="cs-CZ" dirty="0"/>
              <a:t> ST 03.jpg.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2007-10-14 [cit. 2012-08-18].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cs.wikipedia.org/wiki/Soubor:Echidna_ST_03.jpg</a:t>
            </a:r>
            <a:endParaRPr lang="cs-CZ" dirty="0" smtClean="0"/>
          </a:p>
          <a:p>
            <a:r>
              <a:rPr lang="cs-CZ" dirty="0" err="1"/>
              <a:t>Soubor:Tachyglossus</a:t>
            </a:r>
            <a:r>
              <a:rPr lang="cs-CZ" dirty="0"/>
              <a:t> </a:t>
            </a:r>
            <a:r>
              <a:rPr lang="cs-CZ" dirty="0" err="1"/>
              <a:t>aculeatus</a:t>
            </a:r>
            <a:r>
              <a:rPr lang="cs-CZ" dirty="0"/>
              <a:t> distribution.png.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2006-09-03 [cit. 2012-08-18].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cs.wikipedia.org/wiki/Soubor:Tachyglossus_aculeatus_distribution.png</a:t>
            </a:r>
            <a:endParaRPr lang="cs-CZ" dirty="0" smtClean="0"/>
          </a:p>
          <a:p>
            <a:r>
              <a:rPr lang="cs-CZ" dirty="0"/>
              <a:t>  </a:t>
            </a:r>
            <a:r>
              <a:rPr lang="cs-CZ" dirty="0" err="1"/>
              <a:t>Soubor:Echidna</a:t>
            </a:r>
            <a:r>
              <a:rPr lang="cs-CZ" dirty="0"/>
              <a:t>, Exmouth.jpg.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2005-12-28 [cit. 2012-08-18]. Dostupné z: </a:t>
            </a:r>
            <a:r>
              <a:rPr lang="cs-CZ" dirty="0">
                <a:hlinkClick r:id="rId11"/>
              </a:rPr>
              <a:t>http://cs.wikipedia.org/wiki/Soubor:Echidna,_</a:t>
            </a:r>
            <a:r>
              <a:rPr lang="cs-CZ" dirty="0" smtClean="0">
                <a:hlinkClick r:id="rId11"/>
              </a:rPr>
              <a:t>Exmouth.jpg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Soubor:Ameisenigel</a:t>
            </a:r>
            <a:r>
              <a:rPr lang="cs-CZ" dirty="0"/>
              <a:t> Unterseite-drawing.jpg.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2004-11-05 [cit. 2012-08-18].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cs.wikipedia.org/wiki/Soubor:Ameisenigel_Unterseite-drawing.jpg</a:t>
            </a:r>
            <a:endParaRPr lang="cs-CZ" dirty="0" smtClean="0"/>
          </a:p>
          <a:p>
            <a:r>
              <a:rPr lang="cs-CZ" dirty="0"/>
              <a:t> File:Tachyglossus aculeatus-Cayley.jpg.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2006-09-16 [cit. 2012-08-18].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commons.wikimedia.org/wiki/File:Tachyglossus_aculeatus-Cayley.jpg?uselang=cs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246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104</TotalTime>
  <Words>738</Words>
  <Application>Microsoft Office PowerPoint</Application>
  <PresentationFormat>Předvádění na obrazovce (4:3)</PresentationFormat>
  <Paragraphs>152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Snímek 1</vt:lpstr>
      <vt:lpstr>Vejcorodí</vt:lpstr>
      <vt:lpstr>Snímek 3</vt:lpstr>
      <vt:lpstr>Čím se liší od ostatních savců?</vt:lpstr>
      <vt:lpstr>Co mají s ostatními savci společného?</vt:lpstr>
      <vt:lpstr>Výskyt vejcorodých savců</vt:lpstr>
      <vt:lpstr>Vývoj </vt:lpstr>
      <vt:lpstr>Ptakopysk podivný</vt:lpstr>
      <vt:lpstr>Ptakopysk podivný</vt:lpstr>
      <vt:lpstr>Ježura australská</vt:lpstr>
      <vt:lpstr>Ježura australská</vt:lpstr>
      <vt:lpstr>Ježura australská</vt:lpstr>
      <vt:lpstr>Porovnej ptakopyska a ježuru</vt:lpstr>
      <vt:lpstr>Popiš znaky vejcorodých savců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uživatel</cp:lastModifiedBy>
  <cp:revision>14</cp:revision>
  <dcterms:created xsi:type="dcterms:W3CDTF">2012-08-18T10:15:07Z</dcterms:created>
  <dcterms:modified xsi:type="dcterms:W3CDTF">2013-01-09T13:24:38Z</dcterms:modified>
</cp:coreProperties>
</file>