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196BC51-8477-4B38-AF14-B435784442D5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DF4BDA-8A33-40A2-A66B-EB947AF536A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ntinents_vide_couleurs.png" TargetMode="External"/><Relationship Id="rId7" Type="http://schemas.openxmlformats.org/officeDocument/2006/relationships/hyperlink" Target="http://cs.wikipedia.org/wiki/Soubor:Rabipelao2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oala_Range.jpg?uselang=cs" TargetMode="External"/><Relationship Id="rId5" Type="http://schemas.openxmlformats.org/officeDocument/2006/relationships/hyperlink" Target="http://commons.wikimedia.org/wiki/File:Koala_with_young.JPG?uselang=cs" TargetMode="External"/><Relationship Id="rId4" Type="http://schemas.openxmlformats.org/officeDocument/2006/relationships/hyperlink" Target="http://commons.wikimedia.org/wiki/File:Macropus_rufus_distribution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59632" y="1844824"/>
            <a:ext cx="6875463" cy="2776537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VY_32_INOVACE_04_Vačnatci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cap="all" dirty="0" smtClean="0"/>
              <a:t>	</a:t>
            </a:r>
            <a:r>
              <a:rPr lang="cs-CZ" sz="1200" dirty="0" smtClean="0"/>
              <a:t>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cap="all" dirty="0" smtClean="0"/>
              <a:t>	</a:t>
            </a:r>
            <a:r>
              <a:rPr lang="cs-CZ" sz="1200" dirty="0" smtClean="0"/>
              <a:t>Člověk </a:t>
            </a:r>
            <a:r>
              <a:rPr lang="cs-CZ" sz="1200" dirty="0" smtClean="0"/>
              <a:t>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Vačnatci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 </a:t>
            </a:r>
            <a:r>
              <a:rPr lang="cs-CZ" sz="1200" dirty="0" smtClean="0"/>
              <a:t>		Vak, placenta, živorodí, výskyt, potravní specialista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žáky. Při řešení úkolů žáci třídí a vyhledávají informace, pracují s různým obrazovým materiálem, formulují a přesně vyjadřují své myšlenky. Prezentace je zaměřena na základní znaky vačnatců a významné druhy.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218990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Vačnatci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Savci s vakem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13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4164783985"/>
              </p:ext>
            </p:extLst>
          </p:nvPr>
        </p:nvGraphicFramePr>
        <p:xfrm>
          <a:off x="827584" y="836712"/>
          <a:ext cx="7344817" cy="509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1764"/>
                <a:gridCol w="2524781"/>
                <a:gridCol w="2448272"/>
              </a:tblGrid>
              <a:tr h="432048"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Třída: savci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4276">
                <a:tc rowSpan="3">
                  <a:txBody>
                    <a:bodyPr/>
                    <a:lstStyle/>
                    <a:p>
                      <a:r>
                        <a:rPr lang="cs-CZ" b="1" dirty="0" smtClean="0"/>
                        <a:t>Podtřída</a:t>
                      </a:r>
                      <a:r>
                        <a:rPr lang="cs-CZ" dirty="0" smtClean="0"/>
                        <a:t>: Vejcorodí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b="1" dirty="0" smtClean="0"/>
                        <a:t>Podtřída</a:t>
                      </a:r>
                      <a:r>
                        <a:rPr lang="cs-CZ" dirty="0" smtClean="0"/>
                        <a:t>: Živorodí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427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Nadřád</a:t>
                      </a:r>
                      <a:r>
                        <a:rPr lang="cs-CZ" dirty="0" smtClean="0"/>
                        <a:t>:</a:t>
                      </a:r>
                      <a:r>
                        <a:rPr lang="cs-CZ" baseline="0" dirty="0" smtClean="0"/>
                        <a:t> vačnatí</a:t>
                      </a:r>
                      <a:endParaRPr lang="cs-CZ" dirty="0"/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Nadřád</a:t>
                      </a:r>
                      <a:r>
                        <a:rPr lang="cs-CZ" dirty="0" smtClean="0"/>
                        <a:t>: </a:t>
                      </a:r>
                      <a:r>
                        <a:rPr lang="cs-CZ" dirty="0" err="1" smtClean="0"/>
                        <a:t>placentálové</a:t>
                      </a:r>
                      <a:endParaRPr lang="cs-CZ" dirty="0" smtClean="0"/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  <a:tr h="36427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Řád:</a:t>
                      </a:r>
                      <a:r>
                        <a:rPr lang="cs-CZ" b="1" baseline="0" dirty="0" smtClean="0"/>
                        <a:t> </a:t>
                      </a:r>
                    </a:p>
                    <a:p>
                      <a:r>
                        <a:rPr lang="cs-CZ" baseline="0" dirty="0" smtClean="0"/>
                        <a:t>vačnatci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Řád:</a:t>
                      </a:r>
                    </a:p>
                    <a:p>
                      <a:r>
                        <a:rPr lang="cs-CZ" dirty="0" smtClean="0"/>
                        <a:t>Hmyzožravci</a:t>
                      </a:r>
                    </a:p>
                    <a:p>
                      <a:r>
                        <a:rPr lang="cs-CZ" dirty="0" smtClean="0"/>
                        <a:t>Letouni</a:t>
                      </a:r>
                    </a:p>
                    <a:p>
                      <a:r>
                        <a:rPr lang="cs-CZ" dirty="0" smtClean="0"/>
                        <a:t>Chudozubí</a:t>
                      </a:r>
                    </a:p>
                    <a:p>
                      <a:r>
                        <a:rPr lang="cs-CZ" dirty="0" smtClean="0"/>
                        <a:t>Hlodavci</a:t>
                      </a:r>
                    </a:p>
                    <a:p>
                      <a:r>
                        <a:rPr lang="cs-CZ" dirty="0" smtClean="0"/>
                        <a:t>Zajíci</a:t>
                      </a:r>
                    </a:p>
                    <a:p>
                      <a:r>
                        <a:rPr lang="cs-CZ" dirty="0" smtClean="0"/>
                        <a:t>Šelmy</a:t>
                      </a:r>
                    </a:p>
                    <a:p>
                      <a:r>
                        <a:rPr lang="cs-CZ" dirty="0" smtClean="0"/>
                        <a:t>Ploutvonožci</a:t>
                      </a:r>
                    </a:p>
                    <a:p>
                      <a:r>
                        <a:rPr lang="cs-CZ" dirty="0" smtClean="0"/>
                        <a:t>Kytovci</a:t>
                      </a:r>
                    </a:p>
                    <a:p>
                      <a:r>
                        <a:rPr lang="cs-CZ" dirty="0" smtClean="0"/>
                        <a:t>Chobotnatci</a:t>
                      </a:r>
                    </a:p>
                    <a:p>
                      <a:r>
                        <a:rPr lang="cs-CZ" dirty="0" smtClean="0"/>
                        <a:t>Lichokopytníci</a:t>
                      </a:r>
                    </a:p>
                    <a:p>
                      <a:r>
                        <a:rPr lang="cs-CZ" dirty="0" smtClean="0"/>
                        <a:t>Sudokopytníci</a:t>
                      </a:r>
                    </a:p>
                    <a:p>
                      <a:r>
                        <a:rPr lang="cs-CZ" dirty="0" smtClean="0"/>
                        <a:t>Primáti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Users\Tereza\AppData\Local\Microsoft\Windows\Temporary Internet Files\Content.IE5\SHRZAFRV\MC9001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155458"/>
            <a:ext cx="1296145" cy="70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eza\AppData\Local\Microsoft\Windows\Temporary Internet Files\Content.IE5\70QMP9HU\MC900111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40968"/>
            <a:ext cx="1605760" cy="118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a\AppData\Local\Microsoft\Windows\Temporary Internet Files\Content.IE5\SHRZAFRV\MC900324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7" y="5229200"/>
            <a:ext cx="1244088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reza\AppData\Local\Microsoft\Windows\Temporary Internet Files\Content.IE5\K43E3B6T\MC9000304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934572"/>
            <a:ext cx="1152128" cy="74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25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 v systému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250 druhů</a:t>
            </a:r>
          </a:p>
          <a:p>
            <a:endParaRPr lang="cs-CZ" dirty="0" smtClean="0"/>
          </a:p>
          <a:p>
            <a:r>
              <a:rPr lang="cs-CZ" dirty="0" smtClean="0"/>
              <a:t>Živorodí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Rodí</a:t>
            </a:r>
            <a:r>
              <a:rPr lang="cs-CZ" dirty="0" smtClean="0">
                <a:solidFill>
                  <a:schemeClr val="accent1"/>
                </a:solidFill>
              </a:rPr>
              <a:t> živá mláďata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Samice </a:t>
            </a:r>
            <a:r>
              <a:rPr lang="cs-CZ" dirty="0" smtClean="0">
                <a:solidFill>
                  <a:schemeClr val="accent1"/>
                </a:solidFill>
              </a:rPr>
              <a:t>nemají placentu </a:t>
            </a:r>
          </a:p>
        </p:txBody>
      </p:sp>
      <p:pic>
        <p:nvPicPr>
          <p:cNvPr id="1026" name="Picture 2" descr="C:\Users\Tereza\AppData\Local\Microsoft\Windows\Temporary Internet Files\Content.IE5\K43E3B6T\MP900180666[2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05" t="14451" b="14211"/>
          <a:stretch/>
        </p:blipFill>
        <p:spPr bwMode="auto">
          <a:xfrm>
            <a:off x="395536" y="4058223"/>
            <a:ext cx="3863663" cy="21071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a\AppData\Local\Microsoft\Windows\Temporary Internet Files\Content.IE5\70QMP9HU\MP900401543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811" b="3235"/>
          <a:stretch/>
        </p:blipFill>
        <p:spPr bwMode="auto">
          <a:xfrm>
            <a:off x="5004048" y="3722002"/>
            <a:ext cx="2409200" cy="27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reza\AppData\Local\Microsoft\Windows\Temporary Internet Files\Content.IE5\SHRZAFRV\MP90040319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22"/>
          <a:stretch/>
        </p:blipFill>
        <p:spPr bwMode="auto">
          <a:xfrm>
            <a:off x="6084168" y="332656"/>
            <a:ext cx="2409200" cy="3066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65016" y="5888355"/>
            <a:ext cx="994183" cy="27699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Klokan rudý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06863" y="6224577"/>
            <a:ext cx="1298561" cy="27699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Vačice opossum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70194" y="3114894"/>
            <a:ext cx="1523174" cy="27699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200" dirty="0" smtClean="0"/>
              <a:t>Koala medvídkovitá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73713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vačnatců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7467600" cy="3774930"/>
          </a:xfrm>
        </p:spPr>
      </p:pic>
      <p:sp>
        <p:nvSpPr>
          <p:cNvPr id="5" name="Obdélník 4"/>
          <p:cNvSpPr/>
          <p:nvPr/>
        </p:nvSpPr>
        <p:spPr>
          <a:xfrm>
            <a:off x="1619672" y="2636912"/>
            <a:ext cx="1728192" cy="2088232"/>
          </a:xfrm>
          <a:prstGeom prst="rect">
            <a:avLst/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84168" y="3429000"/>
            <a:ext cx="1008112" cy="1080120"/>
          </a:xfrm>
          <a:prstGeom prst="rect">
            <a:avLst/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99592" y="5733256"/>
            <a:ext cx="5032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jaké krajině a prostředí se vačnatci vyskytují?</a:t>
            </a:r>
            <a:endParaRPr lang="cs-CZ" dirty="0"/>
          </a:p>
        </p:txBody>
      </p:sp>
      <p:pic>
        <p:nvPicPr>
          <p:cNvPr id="2050" name="Picture 2" descr="C:\Users\Tereza\AppData\Local\Microsoft\Windows\Temporary Internet Files\Content.IE5\SHRZAFRV\MC90043441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832" y="5541731"/>
            <a:ext cx="668784" cy="75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09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vačnatců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Nemají </a:t>
            </a:r>
            <a:r>
              <a:rPr lang="cs-CZ" dirty="0">
                <a:solidFill>
                  <a:schemeClr val="accent1"/>
                </a:solidFill>
              </a:rPr>
              <a:t>placentu</a:t>
            </a:r>
          </a:p>
          <a:p>
            <a:pPr lvl="1"/>
            <a:r>
              <a:rPr lang="cs-CZ" dirty="0">
                <a:solidFill>
                  <a:schemeClr val="accent3"/>
                </a:solidFill>
              </a:rPr>
              <a:t>Placenta</a:t>
            </a:r>
          </a:p>
          <a:p>
            <a:pPr lvl="2"/>
            <a:r>
              <a:rPr lang="cs-CZ" dirty="0">
                <a:solidFill>
                  <a:schemeClr val="tx2"/>
                </a:solidFill>
              </a:rPr>
              <a:t>Výživa zárodku v </a:t>
            </a:r>
            <a:r>
              <a:rPr lang="cs-CZ" dirty="0" smtClean="0">
                <a:solidFill>
                  <a:schemeClr val="tx2"/>
                </a:solidFill>
              </a:rPr>
              <a:t>děloze</a:t>
            </a:r>
          </a:p>
          <a:p>
            <a:pPr marL="731520" lvl="2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r>
              <a:rPr lang="cs-CZ" dirty="0"/>
              <a:t>Mláďata </a:t>
            </a:r>
            <a:endParaRPr lang="cs-CZ" dirty="0" smtClean="0"/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Rodí se </a:t>
            </a:r>
            <a:r>
              <a:rPr lang="cs-CZ" dirty="0" smtClean="0">
                <a:solidFill>
                  <a:schemeClr val="accent1"/>
                </a:solidFill>
              </a:rPr>
              <a:t>nedokonalá</a:t>
            </a:r>
          </a:p>
          <a:p>
            <a:pPr lvl="1"/>
            <a:r>
              <a:rPr lang="cs-CZ" dirty="0">
                <a:solidFill>
                  <a:schemeClr val="accent3"/>
                </a:solidFill>
              </a:rPr>
              <a:t>N</a:t>
            </a:r>
            <a:r>
              <a:rPr lang="cs-CZ" dirty="0" smtClean="0">
                <a:solidFill>
                  <a:schemeClr val="accent3"/>
                </a:solidFill>
              </a:rPr>
              <a:t>ejsou </a:t>
            </a:r>
            <a:r>
              <a:rPr lang="cs-CZ" dirty="0">
                <a:solidFill>
                  <a:schemeClr val="accent3"/>
                </a:solidFill>
              </a:rPr>
              <a:t>v děloze vyživována</a:t>
            </a:r>
          </a:p>
          <a:p>
            <a:pPr lvl="1"/>
            <a:r>
              <a:rPr lang="cs-CZ" dirty="0">
                <a:solidFill>
                  <a:schemeClr val="accent1"/>
                </a:solidFill>
              </a:rPr>
              <a:t>Dokončí vývoj ve vaku </a:t>
            </a:r>
            <a:r>
              <a:rPr lang="cs-CZ" dirty="0" smtClean="0">
                <a:solidFill>
                  <a:schemeClr val="accent3"/>
                </a:solidFill>
              </a:rPr>
              <a:t>samice</a:t>
            </a:r>
          </a:p>
          <a:p>
            <a:endParaRPr lang="cs-CZ" dirty="0">
              <a:solidFill>
                <a:schemeClr val="accent3"/>
              </a:solidFill>
            </a:endParaRPr>
          </a:p>
          <a:p>
            <a:r>
              <a:rPr lang="cs-CZ" dirty="0" smtClean="0"/>
              <a:t>Výživa mláďat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Přisátá k mléčné bradavce</a:t>
            </a:r>
            <a:endParaRPr lang="cs-CZ" dirty="0">
              <a:solidFill>
                <a:schemeClr val="accent3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479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klokani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Výskyt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Austrálie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Stepi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Stáda</a:t>
            </a:r>
          </a:p>
          <a:p>
            <a:r>
              <a:rPr lang="cs-CZ" dirty="0"/>
              <a:t>Býložravec (tráva)</a:t>
            </a:r>
          </a:p>
          <a:p>
            <a:pPr marL="365760" lvl="1" indent="0">
              <a:buNone/>
            </a:pPr>
            <a:endParaRPr lang="cs-CZ" dirty="0" smtClean="0">
              <a:solidFill>
                <a:schemeClr val="accent3"/>
              </a:solidFill>
            </a:endParaRPr>
          </a:p>
          <a:p>
            <a:r>
              <a:rPr lang="cs-CZ" dirty="0" smtClean="0"/>
              <a:t>Jaký význam mají </a:t>
            </a:r>
            <a:r>
              <a:rPr lang="cs-CZ" dirty="0" smtClean="0">
                <a:solidFill>
                  <a:schemeClr val="accent1"/>
                </a:solidFill>
              </a:rPr>
              <a:t>silné zadní končetiny a ocas?</a:t>
            </a:r>
          </a:p>
          <a:p>
            <a:pPr lvl="1"/>
            <a:r>
              <a:rPr lang="cs-CZ" dirty="0" smtClean="0"/>
              <a:t>Pohyb</a:t>
            </a:r>
          </a:p>
          <a:p>
            <a:pPr lvl="2"/>
            <a:r>
              <a:rPr lang="cs-CZ" dirty="0" smtClean="0">
                <a:solidFill>
                  <a:schemeClr val="accent3"/>
                </a:solidFill>
              </a:rPr>
              <a:t>Mohutné skoky</a:t>
            </a:r>
          </a:p>
          <a:p>
            <a:pPr lvl="1"/>
            <a:r>
              <a:rPr lang="cs-CZ" dirty="0" smtClean="0"/>
              <a:t>Ocas</a:t>
            </a:r>
          </a:p>
          <a:p>
            <a:pPr lvl="2"/>
            <a:r>
              <a:rPr lang="cs-CZ" dirty="0" smtClean="0">
                <a:solidFill>
                  <a:schemeClr val="accent3"/>
                </a:solidFill>
              </a:rPr>
              <a:t>Udržení rovnováhy při skoku</a:t>
            </a:r>
          </a:p>
        </p:txBody>
      </p:sp>
      <p:pic>
        <p:nvPicPr>
          <p:cNvPr id="4" name="Picture 2" descr="C:\Users\Tereza\AppData\Local\Microsoft\Windows\Temporary Internet Files\Content.IE5\SHRZAFRV\MC90043441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645024"/>
            <a:ext cx="668784" cy="75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6213" y="548680"/>
            <a:ext cx="1886213" cy="17528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5770298" y="2448744"/>
            <a:ext cx="1986441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Výskyt klokana rudého</a:t>
            </a:r>
            <a:endParaRPr lang="cs-CZ" sz="1400" dirty="0"/>
          </a:p>
        </p:txBody>
      </p:sp>
      <p:pic>
        <p:nvPicPr>
          <p:cNvPr id="4098" name="Picture 2" descr="C:\Users\Tereza\AppData\Local\Microsoft\Windows\Temporary Internet Files\Content.IE5\Y78AKF17\MP9004031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755" y="234983"/>
            <a:ext cx="1596898" cy="23802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099" name="Picture 3" descr="C:\Users\Tereza\AppData\Local\Microsoft\Windows\Temporary Internet Files\Content.IE5\70QMP9HU\MP90018065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0" t="20129" r="15994" b="11491"/>
          <a:stretch/>
        </p:blipFill>
        <p:spPr bwMode="auto">
          <a:xfrm>
            <a:off x="4933917" y="4560325"/>
            <a:ext cx="3961933" cy="22976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52176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Koala medvídkovitá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531576"/>
            <a:ext cx="4229020" cy="53264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31576"/>
            <a:ext cx="3960440" cy="53264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Ovál 7"/>
          <p:cNvSpPr/>
          <p:nvPr/>
        </p:nvSpPr>
        <p:spPr>
          <a:xfrm>
            <a:off x="6444208" y="4507399"/>
            <a:ext cx="2016224" cy="2088232"/>
          </a:xfrm>
          <a:prstGeom prst="ellipse">
            <a:avLst/>
          </a:prstGeom>
          <a:solidFill>
            <a:schemeClr val="accent1">
              <a:alpha val="1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34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Koala </a:t>
            </a:r>
            <a:r>
              <a:rPr lang="cs-CZ" dirty="0"/>
              <a:t>m</a:t>
            </a:r>
            <a:r>
              <a:rPr lang="cs-CZ" dirty="0" smtClean="0"/>
              <a:t>edvídkovitá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Život na stromech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Srostlé prsty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Šplhání po stromech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Potravní specialista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Živí se </a:t>
            </a:r>
            <a:r>
              <a:rPr lang="cs-CZ" dirty="0" smtClean="0">
                <a:solidFill>
                  <a:schemeClr val="accent1"/>
                </a:solidFill>
              </a:rPr>
              <a:t>pouze jedním druhem </a:t>
            </a:r>
            <a:r>
              <a:rPr lang="cs-CZ" dirty="0" smtClean="0">
                <a:solidFill>
                  <a:schemeClr val="accent3"/>
                </a:solidFill>
              </a:rPr>
              <a:t>potravy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listy blahovičníku (eukalyptu)</a:t>
            </a:r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" t="3125" r="2693" b="14554"/>
          <a:stretch/>
        </p:blipFill>
        <p:spPr>
          <a:xfrm>
            <a:off x="5940152" y="188640"/>
            <a:ext cx="2630975" cy="18112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5908931" y="2120759"/>
            <a:ext cx="2286203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400" dirty="0" smtClean="0"/>
              <a:t>Výskyt koaly medvídkovité</a:t>
            </a:r>
            <a:endParaRPr lang="cs-CZ" sz="1400" dirty="0"/>
          </a:p>
        </p:txBody>
      </p:sp>
      <p:pic>
        <p:nvPicPr>
          <p:cNvPr id="5123" name="Picture 3" descr="C:\Users\Tereza\AppData\Local\Microsoft\Windows\Temporary Internet Files\Content.IE5\Y78AKF17\MP900403191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98"/>
          <a:stretch/>
        </p:blipFill>
        <p:spPr bwMode="auto">
          <a:xfrm>
            <a:off x="5937544" y="2853925"/>
            <a:ext cx="2990863" cy="37994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54450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Vačice opossum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Střední a Severní Amerika</a:t>
            </a:r>
          </a:p>
          <a:p>
            <a:r>
              <a:rPr lang="cs-CZ" dirty="0" smtClean="0"/>
              <a:t>Všežravec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564904"/>
            <a:ext cx="5391903" cy="40867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146" name="Picture 2" descr="C:\Users\Tereza\AppData\Local\Microsoft\Windows\Temporary Internet Files\Content.IE5\70QMP9HU\MP9004015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9000"/>
            <a:ext cx="2081784" cy="31211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24865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shrnutí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Výskyt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Austrálie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Jižní i Severní Amerika</a:t>
            </a:r>
          </a:p>
          <a:p>
            <a:r>
              <a:rPr lang="cs-CZ" sz="2800" dirty="0" smtClean="0"/>
              <a:t>Znaky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Bez </a:t>
            </a:r>
            <a:r>
              <a:rPr lang="cs-CZ" sz="2400" dirty="0" smtClean="0">
                <a:solidFill>
                  <a:schemeClr val="accent3"/>
                </a:solidFill>
              </a:rPr>
              <a:t>placenty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Rodí živá mláďata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Nedokonale vyvinutá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Dokončí vývoj ve vaku</a:t>
            </a:r>
          </a:p>
          <a:p>
            <a:endParaRPr lang="cs-CZ" sz="28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Zástupci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Klokani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Australské stepi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Koala medvídkovitá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Stromový živočich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Austrálie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Potravní specialista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Vačice opossum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Amerika</a:t>
            </a:r>
            <a:endParaRPr lang="cs-CZ" sz="20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80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už vím…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Vysvětli, čím se vačnatci liší od ostatních savců.</a:t>
            </a:r>
          </a:p>
          <a:p>
            <a:pPr lvl="1"/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Nemají placentu, rodí živá, ale nedokonale vyvinutá mláďata, dokončí vývoj ve vaku samice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Kde vačnatci žijí a jakému prostředí se přizpůsobili?</a:t>
            </a:r>
          </a:p>
          <a:p>
            <a:pPr lvl="1"/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Austrálie, Amerika</a:t>
            </a:r>
          </a:p>
          <a:p>
            <a:pPr lvl="1"/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Obývají všechna prostředí (stepi, pralesy…)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cs-CZ" dirty="0"/>
              <a:t>Vysvětli, co znamená označení potravní specialista.</a:t>
            </a:r>
          </a:p>
          <a:p>
            <a:pPr lvl="1"/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Živočich, který se živí pouze jedním druhem potravy, např. koala medvídkovitá žere listy blahovičníku.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cs-CZ" dirty="0" smtClean="0"/>
              <a:t>Jak se klokan a koala přizpůsobili místu, kde žijí?</a:t>
            </a:r>
          </a:p>
          <a:p>
            <a:pPr lvl="1"/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Klokan – mohutné zadní končetiny a ocas – skoky</a:t>
            </a:r>
          </a:p>
          <a:p>
            <a:pPr lvl="1"/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Koala – srostlé prsty – přidržení se ve větvích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16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 err="1"/>
              <a:t>Soubor:Continents</a:t>
            </a:r>
            <a:r>
              <a:rPr lang="cs-CZ" dirty="0"/>
              <a:t> vide couleurs.png.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2011-07-10 [cit. 2012-08-18].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cs.wikipedia.org/wiki/Soubor:Continents_vide_couleurs.png</a:t>
            </a:r>
            <a:endParaRPr lang="cs-CZ" dirty="0" smtClean="0"/>
          </a:p>
          <a:p>
            <a:r>
              <a:rPr lang="cs-CZ" dirty="0"/>
              <a:t> File:Macropus </a:t>
            </a:r>
            <a:r>
              <a:rPr lang="cs-CZ" dirty="0" err="1"/>
              <a:t>rufus</a:t>
            </a:r>
            <a:r>
              <a:rPr lang="cs-CZ" dirty="0"/>
              <a:t> </a:t>
            </a:r>
            <a:r>
              <a:rPr lang="cs-CZ" dirty="0" err="1"/>
              <a:t>distribution.svg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2007-11-11 [cit. 2012-08-18].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commons.wikimedia.org/wiki/File:Macropus_rufus_distribution.svg?uselang=cs</a:t>
            </a:r>
            <a:endParaRPr lang="cs-CZ" dirty="0" smtClean="0"/>
          </a:p>
          <a:p>
            <a:r>
              <a:rPr lang="cs-CZ" dirty="0"/>
              <a:t>File:Koala </a:t>
            </a:r>
            <a:r>
              <a:rPr lang="cs-CZ" dirty="0" err="1"/>
              <a:t>with</a:t>
            </a:r>
            <a:r>
              <a:rPr lang="cs-CZ" dirty="0"/>
              <a:t> young.JPG.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2010-10-07 [cit. 2012-08-18].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commons.wikimedia.org/wiki/File:Koala_with_young.JPG?uselang=cs</a:t>
            </a:r>
            <a:endParaRPr lang="cs-CZ" dirty="0" smtClean="0"/>
          </a:p>
          <a:p>
            <a:r>
              <a:rPr lang="cs-CZ" dirty="0"/>
              <a:t>  File:Koala Range.jpg.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2011-08-20 [cit. 2012-08-18].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commons.wikimedia.org/wiki/File:Koala_Range.jpg?uselang=cs</a:t>
            </a:r>
            <a:endParaRPr lang="cs-CZ" dirty="0" smtClean="0"/>
          </a:p>
          <a:p>
            <a:r>
              <a:rPr lang="cs-CZ" dirty="0"/>
              <a:t> Soubor:Rabipelao2.jpg.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2010-12-27 [cit. 2012-08-18].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cs.wikipedia.org/wiki/Soubor:Rabipelao2.jpg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377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99</TotalTime>
  <Words>544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Vačnatci</vt:lpstr>
      <vt:lpstr>Prezentace aplikace PowerPoint</vt:lpstr>
      <vt:lpstr>Vačnatci v systému savců</vt:lpstr>
      <vt:lpstr>Výskyt vačnatců</vt:lpstr>
      <vt:lpstr>Znaky vačnatců</vt:lpstr>
      <vt:lpstr>klokani</vt:lpstr>
      <vt:lpstr>Koala medvídkovitá</vt:lpstr>
      <vt:lpstr>Koala medvídkovitá</vt:lpstr>
      <vt:lpstr>Vačice opossum</vt:lpstr>
      <vt:lpstr>Závěrečné shrnutí</vt:lpstr>
      <vt:lpstr>To už vím…</vt:lpstr>
      <vt:lpstr>Zdroj obrázků 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15</cp:revision>
  <dcterms:created xsi:type="dcterms:W3CDTF">2012-08-18T16:19:01Z</dcterms:created>
  <dcterms:modified xsi:type="dcterms:W3CDTF">2012-11-17T17:36:24Z</dcterms:modified>
</cp:coreProperties>
</file>