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58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6AF9FD2-204B-4C17-8F68-33856F201464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4D3697A-C063-4C10-8802-FF861619441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tmp"/><Relationship Id="rId4" Type="http://schemas.openxmlformats.org/officeDocument/2006/relationships/image" Target="../media/image20.tm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aulwurfshuegel.jpg?uselang=cs" TargetMode="External"/><Relationship Id="rId13" Type="http://schemas.openxmlformats.org/officeDocument/2006/relationships/hyperlink" Target="http://commons.wikimedia.org/wiki/File:Erinaceus_concolor_-_D7-10-3855.JPG?uselang=cs" TargetMode="External"/><Relationship Id="rId3" Type="http://schemas.openxmlformats.org/officeDocument/2006/relationships/hyperlink" Target="http://cs.wikipedia.org/wiki/Soubor:Human_placenta_baby_side.jpg" TargetMode="External"/><Relationship Id="rId7" Type="http://schemas.openxmlformats.org/officeDocument/2006/relationships/hyperlink" Target="http://commons.wikimedia.org/wiki/File:Talpa_europaea_hg.jpg?uselang=cs" TargetMode="External"/><Relationship Id="rId12" Type="http://schemas.openxmlformats.org/officeDocument/2006/relationships/hyperlink" Target="http://commons.wikimedia.org/wiki/File:-_Erinaceus_europaeus_-.jpg?uselang=cs" TargetMode="External"/><Relationship Id="rId2" Type="http://schemas.openxmlformats.org/officeDocument/2006/relationships/hyperlink" Target="http://cs.wikipedia.org/wiki/Soubor:Placenta.svg" TargetMode="External"/><Relationship Id="rId16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ulwurfsch%C3%A4del_3.jpg?uselang=cs" TargetMode="External"/><Relationship Id="rId11" Type="http://schemas.openxmlformats.org/officeDocument/2006/relationships/hyperlink" Target="http://commons.wikimedia.org/wiki/File:Erinaceus_europaeus_range_map.png?uselang=cs" TargetMode="External"/><Relationship Id="rId5" Type="http://schemas.openxmlformats.org/officeDocument/2006/relationships/hyperlink" Target="http://cs.wikipedia.org/wiki/Soubor:Taupe_MHNT.OST.1997.45.jpg" TargetMode="External"/><Relationship Id="rId15" Type="http://schemas.openxmlformats.org/officeDocument/2006/relationships/hyperlink" Target="http://commons.wikimedia.org/wiki/File:Sorex_minutus_and_Sorex_araneus_size_comparison_-_en.jpg?uselang=cs" TargetMode="External"/><Relationship Id="rId10" Type="http://schemas.openxmlformats.org/officeDocument/2006/relationships/hyperlink" Target="http://commons.wikimedia.org/wiki/File:Erinaceus-europaeus_3.jpg?uselang=cs" TargetMode="External"/><Relationship Id="rId4" Type="http://schemas.openxmlformats.org/officeDocument/2006/relationships/hyperlink" Target="http://cs.wikipedia.org/wiki/Soubor:Keqs_young_european_hedgehog1.jpg" TargetMode="External"/><Relationship Id="rId9" Type="http://schemas.openxmlformats.org/officeDocument/2006/relationships/hyperlink" Target="http://commons.wikimedia.org/wiki/File:Orizo5.jpg?uselang=cs" TargetMode="External"/><Relationship Id="rId14" Type="http://schemas.openxmlformats.org/officeDocument/2006/relationships/hyperlink" Target="http://commons.wikimedia.org/wiki/File:Sorex_minutu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5462" cy="277653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VY_32_INOVACE_05_Hmyzožravci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Hmyzožravci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 </a:t>
            </a:r>
            <a:r>
              <a:rPr lang="cs-CZ" sz="1200" dirty="0" smtClean="0"/>
              <a:t>		placentální savci, smysly, potrava, stav strnulosti, zástupci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žáky. Při řešení úkolů žáci třídí a vyhledávají informace, pracují s různým obrazovým materiálem, formulují a přesně vyjadřují své myšlenky. Prezentace je zaměřena na základní znaky placentálních savců s poukazem na rozdíl od vačnatců. Další část popisuje významné znaky hmyzožravců. Žák se učí poznávat zástupce hmyzožravců a krátce je charakterizovat.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98173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Hmyzožravci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znaky placentálních savců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92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371886557"/>
              </p:ext>
            </p:extLst>
          </p:nvPr>
        </p:nvGraphicFramePr>
        <p:xfrm>
          <a:off x="827584" y="836712"/>
          <a:ext cx="7344817" cy="509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1764"/>
                <a:gridCol w="2524781"/>
                <a:gridCol w="2448272"/>
              </a:tblGrid>
              <a:tr h="432048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Třída: savci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4276">
                <a:tc rowSpan="3">
                  <a:txBody>
                    <a:bodyPr/>
                    <a:lstStyle/>
                    <a:p>
                      <a:r>
                        <a:rPr lang="cs-CZ" b="1" dirty="0" smtClean="0"/>
                        <a:t>Podtřída</a:t>
                      </a:r>
                      <a:r>
                        <a:rPr lang="cs-CZ" dirty="0" smtClean="0"/>
                        <a:t>: Vejcorodí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b="1" dirty="0" smtClean="0"/>
                        <a:t>Podtřída</a:t>
                      </a:r>
                      <a:r>
                        <a:rPr lang="cs-CZ" dirty="0" smtClean="0"/>
                        <a:t>: Živorodí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427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Nadřád</a:t>
                      </a:r>
                      <a:r>
                        <a:rPr lang="cs-CZ" dirty="0" smtClean="0"/>
                        <a:t>:</a:t>
                      </a:r>
                      <a:r>
                        <a:rPr lang="cs-CZ" baseline="0" dirty="0" smtClean="0"/>
                        <a:t> vačnatí</a:t>
                      </a:r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Nadřád</a:t>
                      </a:r>
                      <a:r>
                        <a:rPr lang="cs-CZ" dirty="0" smtClean="0"/>
                        <a:t>: </a:t>
                      </a:r>
                      <a:r>
                        <a:rPr lang="cs-CZ" dirty="0" err="1" smtClean="0"/>
                        <a:t>placentálové</a:t>
                      </a:r>
                      <a:endParaRPr lang="cs-CZ" dirty="0" smtClean="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6427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Řád: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r>
                        <a:rPr lang="cs-CZ" baseline="0" dirty="0" smtClean="0"/>
                        <a:t>vačnatci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Řád:</a:t>
                      </a:r>
                    </a:p>
                    <a:p>
                      <a:r>
                        <a:rPr lang="cs-CZ" dirty="0" smtClean="0"/>
                        <a:t>Hmyzožravci</a:t>
                      </a:r>
                    </a:p>
                    <a:p>
                      <a:r>
                        <a:rPr lang="cs-CZ" dirty="0" smtClean="0"/>
                        <a:t>Letouni</a:t>
                      </a:r>
                    </a:p>
                    <a:p>
                      <a:r>
                        <a:rPr lang="cs-CZ" dirty="0" smtClean="0"/>
                        <a:t>Chudozubí</a:t>
                      </a:r>
                    </a:p>
                    <a:p>
                      <a:r>
                        <a:rPr lang="cs-CZ" dirty="0" smtClean="0"/>
                        <a:t>Hlodavci</a:t>
                      </a:r>
                    </a:p>
                    <a:p>
                      <a:r>
                        <a:rPr lang="cs-CZ" dirty="0" smtClean="0"/>
                        <a:t>Zajíci</a:t>
                      </a:r>
                    </a:p>
                    <a:p>
                      <a:r>
                        <a:rPr lang="cs-CZ" dirty="0" smtClean="0"/>
                        <a:t>Šelmy</a:t>
                      </a:r>
                    </a:p>
                    <a:p>
                      <a:r>
                        <a:rPr lang="cs-CZ" dirty="0" smtClean="0"/>
                        <a:t>Ploutvonožci</a:t>
                      </a:r>
                    </a:p>
                    <a:p>
                      <a:r>
                        <a:rPr lang="cs-CZ" dirty="0" smtClean="0"/>
                        <a:t>Kytovci</a:t>
                      </a:r>
                    </a:p>
                    <a:p>
                      <a:r>
                        <a:rPr lang="cs-CZ" dirty="0" smtClean="0"/>
                        <a:t>Chobotnatci</a:t>
                      </a:r>
                    </a:p>
                    <a:p>
                      <a:r>
                        <a:rPr lang="cs-CZ" dirty="0" smtClean="0"/>
                        <a:t>Lichokopytníci</a:t>
                      </a:r>
                    </a:p>
                    <a:p>
                      <a:r>
                        <a:rPr lang="cs-CZ" dirty="0" smtClean="0"/>
                        <a:t>Sudokopytníci</a:t>
                      </a:r>
                    </a:p>
                    <a:p>
                      <a:r>
                        <a:rPr lang="cs-CZ" dirty="0" smtClean="0"/>
                        <a:t>Primáti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Users\Tereza\AppData\Local\Microsoft\Windows\Temporary Internet Files\Content.IE5\SHRZAFRV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55458"/>
            <a:ext cx="1296145" cy="70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70QMP9HU\MC900111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40968"/>
            <a:ext cx="1605760" cy="118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SHRZAFRV\MC900324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5229200"/>
            <a:ext cx="124408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reza\AppData\Local\Microsoft\Windows\Temporary Internet Files\Content.IE5\K43E3B6T\MC900030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934572"/>
            <a:ext cx="1152128" cy="74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06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Placentální 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Placenta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Vzniká v době těhotenství (březosti)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Součást dělohy</a:t>
            </a:r>
          </a:p>
          <a:p>
            <a:r>
              <a:rPr lang="cs-CZ" dirty="0" smtClean="0"/>
              <a:t>Význam placenty pro zárodek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Výživa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Zásoba kyslíkem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Odvod odpadních látek</a:t>
            </a:r>
          </a:p>
          <a:p>
            <a:r>
              <a:rPr lang="cs-CZ" dirty="0" smtClean="0"/>
              <a:t>Mláďata 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Dobře vyvinutá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Aktivně sají mateřské mléko</a:t>
            </a:r>
            <a:endParaRPr lang="cs-CZ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07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Placenta člověka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19886"/>
            <a:ext cx="3754760" cy="383178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3" r="9714" b="3240"/>
          <a:stretch/>
        </p:blipFill>
        <p:spPr>
          <a:xfrm>
            <a:off x="4499992" y="2060848"/>
            <a:ext cx="3776740" cy="3819305"/>
          </a:xfrm>
        </p:spPr>
      </p:pic>
    </p:spTree>
    <p:extLst>
      <p:ext uri="{BB962C8B-B14F-4D97-AF65-F5344CB8AC3E}">
        <p14:creationId xmlns:p14="http://schemas.microsoft.com/office/powerpoint/2010/main" val="285042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Porovnejte vývin mláďat u vačnatců a </a:t>
            </a:r>
            <a:r>
              <a:rPr lang="cs-CZ" dirty="0" err="1" smtClean="0"/>
              <a:t>placentálů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Bez placenty</a:t>
            </a:r>
          </a:p>
          <a:p>
            <a:r>
              <a:rPr lang="cs-CZ" dirty="0" smtClean="0"/>
              <a:t>Krátká březost</a:t>
            </a:r>
          </a:p>
          <a:p>
            <a:r>
              <a:rPr lang="cs-CZ" dirty="0" smtClean="0"/>
              <a:t>Mládě </a:t>
            </a:r>
            <a:r>
              <a:rPr lang="cs-CZ" dirty="0" smtClean="0">
                <a:solidFill>
                  <a:schemeClr val="accent4"/>
                </a:solidFill>
              </a:rPr>
              <a:t>nedokonalé vyvinuté</a:t>
            </a:r>
          </a:p>
          <a:p>
            <a:r>
              <a:rPr lang="cs-CZ" dirty="0" smtClean="0"/>
              <a:t>Dokončí vývoj ve </a:t>
            </a:r>
            <a:r>
              <a:rPr lang="cs-CZ" dirty="0" smtClean="0">
                <a:solidFill>
                  <a:schemeClr val="accent4"/>
                </a:solidFill>
              </a:rPr>
              <a:t>vaku samice</a:t>
            </a:r>
          </a:p>
          <a:p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Živí se mateřským mlékem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Placenta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Výživa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Kyslík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Odvod odpad. látek</a:t>
            </a:r>
          </a:p>
          <a:p>
            <a:r>
              <a:rPr lang="cs-CZ" dirty="0" smtClean="0"/>
              <a:t>Dlouhý nitroděložní vývoj</a:t>
            </a:r>
          </a:p>
          <a:p>
            <a:r>
              <a:rPr lang="cs-CZ" dirty="0" smtClean="0"/>
              <a:t>Mláďata </a:t>
            </a:r>
            <a:r>
              <a:rPr lang="cs-CZ" dirty="0" smtClean="0">
                <a:solidFill>
                  <a:schemeClr val="accent4"/>
                </a:solidFill>
              </a:rPr>
              <a:t>dobře vyvinutá</a:t>
            </a:r>
          </a:p>
          <a:p>
            <a:pPr marL="0" indent="0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Živí se mateřským mlékem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Placentálové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5301208"/>
            <a:ext cx="3456384" cy="864096"/>
          </a:xfrm>
          <a:prstGeom prst="rect">
            <a:avLst/>
          </a:prstGeom>
          <a:noFill/>
          <a:ln w="28575">
            <a:solidFill>
              <a:schemeClr val="accent5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27984" y="5283705"/>
            <a:ext cx="3456384" cy="864096"/>
          </a:xfrm>
          <a:prstGeom prst="rect">
            <a:avLst/>
          </a:prstGeom>
          <a:noFill/>
          <a:ln w="28575">
            <a:solidFill>
              <a:schemeClr val="accent5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Tereza\AppData\Local\Microsoft\Windows\Temporary Internet Files\Content.IE5\Y78AKF17\MC900441498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16632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88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ereza\AppData\Local\Microsoft\Windows\Temporary Internet Files\Content.IE5\70QMP9HU\MC90019227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96"/>
          <a:stretch/>
        </p:blipFill>
        <p:spPr bwMode="auto">
          <a:xfrm>
            <a:off x="1979712" y="2717801"/>
            <a:ext cx="4671588" cy="304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</a:t>
            </a:r>
            <a:endParaRPr lang="cs-CZ" dirty="0"/>
          </a:p>
        </p:txBody>
      </p:sp>
      <p:pic>
        <p:nvPicPr>
          <p:cNvPr id="2052" name="Picture 4" descr="C:\Users\Tereza\AppData\Local\Microsoft\Windows\Temporary Internet Files\Content.IE5\K43E3B6T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108" y="2299554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reza\AppData\Local\Microsoft\Windows\Temporary Internet Files\Content.IE5\K43E3B6T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90548"/>
            <a:ext cx="1106161" cy="145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835696" y="2420888"/>
            <a:ext cx="5832648" cy="3672408"/>
          </a:xfrm>
          <a:prstGeom prst="line">
            <a:avLst/>
          </a:prstGeom>
          <a:ln w="76200"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979712" y="1990548"/>
            <a:ext cx="5040560" cy="4318772"/>
          </a:xfrm>
          <a:prstGeom prst="line">
            <a:avLst/>
          </a:prstGeom>
          <a:ln w="76200"/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517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6" b="18115"/>
          <a:stretch/>
        </p:blipFill>
        <p:spPr>
          <a:xfrm>
            <a:off x="4181393" y="4831859"/>
            <a:ext cx="4741236" cy="184614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hmyzožravců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Velmi stará skupina savců</a:t>
            </a:r>
          </a:p>
          <a:p>
            <a:r>
              <a:rPr lang="cs-CZ" dirty="0" smtClean="0"/>
              <a:t>Protáhlý čenich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Důležité smysly</a:t>
            </a:r>
          </a:p>
          <a:p>
            <a:pPr lvl="2"/>
            <a:r>
              <a:rPr lang="cs-CZ" dirty="0" smtClean="0">
                <a:solidFill>
                  <a:schemeClr val="accent5"/>
                </a:solidFill>
              </a:rPr>
              <a:t>Čich</a:t>
            </a:r>
          </a:p>
          <a:p>
            <a:pPr lvl="2"/>
            <a:r>
              <a:rPr lang="cs-CZ" dirty="0" smtClean="0">
                <a:solidFill>
                  <a:schemeClr val="accent5"/>
                </a:solidFill>
              </a:rPr>
              <a:t>Hmat</a:t>
            </a:r>
          </a:p>
          <a:p>
            <a:pPr lvl="2"/>
            <a:r>
              <a:rPr lang="cs-CZ" dirty="0" smtClean="0">
                <a:solidFill>
                  <a:schemeClr val="accent5"/>
                </a:solidFill>
              </a:rPr>
              <a:t>Sluch (u některých)</a:t>
            </a:r>
          </a:p>
          <a:p>
            <a:pPr lvl="2"/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Hmyz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Další bezobratlí</a:t>
            </a:r>
          </a:p>
          <a:p>
            <a:pPr lvl="1"/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/>
              <a:t>Mnoho drobných zubů</a:t>
            </a:r>
          </a:p>
          <a:p>
            <a:endParaRPr lang="cs-CZ" dirty="0">
              <a:solidFill>
                <a:schemeClr val="accent4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181393" y="404664"/>
            <a:ext cx="4369808" cy="4796527"/>
            <a:chOff x="4250043" y="2708920"/>
            <a:chExt cx="4369808" cy="4796527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76056" y="2708920"/>
              <a:ext cx="3543795" cy="3743848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5064223" y="2708920"/>
              <a:ext cx="1672253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Ježek západní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250043" y="7136115"/>
              <a:ext cx="1531188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Krtek obecný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6963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obrázku charakterizuj živočicha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2708920"/>
            <a:ext cx="4176465" cy="3096344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371975" y="1556792"/>
            <a:ext cx="3657600" cy="4691608"/>
          </a:xfrm>
        </p:spPr>
        <p:txBody>
          <a:bodyPr/>
          <a:lstStyle/>
          <a:p>
            <a:r>
              <a:rPr lang="cs-CZ" dirty="0" smtClean="0"/>
              <a:t>Život pod zemí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Zakrnělé oči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Výborný čich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Silné hrabavé nohy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Žížaly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Larvy hmyzu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668344"/>
            <a:ext cx="2919541" cy="2189656"/>
          </a:xfrm>
          <a:prstGeom prst="rect">
            <a:avLst/>
          </a:prstGeom>
        </p:spPr>
      </p:pic>
      <p:pic>
        <p:nvPicPr>
          <p:cNvPr id="10" name="Picture 3" descr="C:\Users\Tereza\AppData\Local\Microsoft\Windows\Temporary Internet Files\Content.IE5\Y78AKF17\MC900441498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412776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95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Podle obrázku charakterizuj živočicha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3" y="2420888"/>
            <a:ext cx="4312009" cy="388843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71975" y="1556792"/>
            <a:ext cx="3657600" cy="4691608"/>
          </a:xfrm>
        </p:spPr>
        <p:txBody>
          <a:bodyPr/>
          <a:lstStyle/>
          <a:p>
            <a:r>
              <a:rPr lang="cs-CZ" dirty="0" smtClean="0"/>
              <a:t>Ostny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Přeměněná srst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Hřbet a boky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Hmyz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Měkkýši</a:t>
            </a:r>
          </a:p>
          <a:p>
            <a:r>
              <a:rPr lang="cs-CZ" dirty="0" smtClean="0"/>
              <a:t>Zimování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Stav strnulosti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Zpomalení život. pochodů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Ježek západní</a:t>
            </a:r>
            <a:endParaRPr lang="cs-CZ" dirty="0"/>
          </a:p>
        </p:txBody>
      </p:sp>
      <p:pic>
        <p:nvPicPr>
          <p:cNvPr id="8" name="Picture 3" descr="C:\Users\Tereza\AppData\Local\Microsoft\Windows\Temporary Internet Files\Content.IE5\Y78AKF17\MC90044149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412776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45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rozdíl?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92896"/>
            <a:ext cx="4032448" cy="285742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accent4"/>
          </a:solidFill>
        </p:spPr>
        <p:txBody>
          <a:bodyPr/>
          <a:lstStyle/>
          <a:p>
            <a:r>
              <a:rPr lang="cs-CZ" dirty="0" smtClean="0"/>
              <a:t>Ježek východní</a:t>
            </a:r>
            <a:endParaRPr lang="cs-CZ" dirty="0"/>
          </a:p>
        </p:txBody>
      </p:sp>
      <p:pic>
        <p:nvPicPr>
          <p:cNvPr id="7" name="Picture 3" descr="C:\Users\Tereza\AppData\Local\Microsoft\Windows\Temporary Internet Files\Content.IE5\Y78AKF17\MC90044149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6292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323528" y="1556792"/>
            <a:ext cx="3657600" cy="658368"/>
          </a:xfrm>
          <a:solidFill>
            <a:schemeClr val="accent4"/>
          </a:solidFill>
        </p:spPr>
        <p:txBody>
          <a:bodyPr/>
          <a:lstStyle/>
          <a:p>
            <a:r>
              <a:rPr lang="cs-CZ" dirty="0" smtClean="0"/>
              <a:t>Ježek západní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5096444"/>
            <a:ext cx="1574554" cy="1761556"/>
          </a:xfr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78294" y="2492897"/>
            <a:ext cx="3694106" cy="280831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232466" y="5805264"/>
            <a:ext cx="4185761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Ježek východní má „rozcuchané“ ostny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62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886999" y="184305"/>
            <a:ext cx="5025397" cy="6673695"/>
            <a:chOff x="1886999" y="184305"/>
            <a:chExt cx="5025397" cy="6673695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7704" y="203779"/>
              <a:ext cx="5004692" cy="6654221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1886999" y="184305"/>
              <a:ext cx="1672253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Ježek západní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3333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obrázku charakterizuj živočicha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467716"/>
            <a:ext cx="6575248" cy="3150638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355976" y="1556792"/>
            <a:ext cx="3657600" cy="4691608"/>
          </a:xfrm>
        </p:spPr>
        <p:txBody>
          <a:bodyPr/>
          <a:lstStyle/>
          <a:p>
            <a:r>
              <a:rPr lang="cs-CZ" dirty="0" smtClean="0"/>
              <a:t>Protažený čenich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Hmyz</a:t>
            </a:r>
          </a:p>
          <a:p>
            <a:r>
              <a:rPr lang="cs-CZ" dirty="0" smtClean="0"/>
              <a:t>Podobný myši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Rejsek malý</a:t>
            </a:r>
            <a:endParaRPr lang="cs-CZ" dirty="0"/>
          </a:p>
        </p:txBody>
      </p:sp>
      <p:pic>
        <p:nvPicPr>
          <p:cNvPr id="10" name="Picture 3" descr="C:\Users\Tereza\AppData\Local\Microsoft\Windows\Temporary Internet Files\Content.IE5\Y78AKF17\MC90044149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8640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a\AppData\Local\Microsoft\Windows\Temporary Internet Files\Content.IE5\SHRZAFRV\MC90043388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361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07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Srovnání rejska malého  a rejska obecného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098286"/>
            <a:ext cx="4536503" cy="5660226"/>
          </a:xfrm>
        </p:spPr>
      </p:pic>
    </p:spTree>
    <p:extLst>
      <p:ext uri="{BB962C8B-B14F-4D97-AF65-F5344CB8AC3E}">
        <p14:creationId xmlns:p14="http://schemas.microsoft.com/office/powerpoint/2010/main" val="136956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3657600" cy="5119464"/>
          </a:xfrm>
        </p:spPr>
        <p:txBody>
          <a:bodyPr>
            <a:normAutofit/>
          </a:bodyPr>
          <a:lstStyle/>
          <a:p>
            <a:r>
              <a:rPr lang="cs-CZ" dirty="0" smtClean="0"/>
              <a:t>Placentální savci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Placenta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Výživa zárodku v děloze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Mláďata </a:t>
            </a:r>
            <a:r>
              <a:rPr lang="cs-CZ" dirty="0" smtClean="0">
                <a:solidFill>
                  <a:schemeClr val="accent5"/>
                </a:solidFill>
              </a:rPr>
              <a:t>dobře vyvinutá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dirty="0" smtClean="0"/>
              <a:t>Hmyzožravci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Stará skupina savců</a:t>
            </a:r>
          </a:p>
          <a:p>
            <a:r>
              <a:rPr lang="cs-CZ" dirty="0" smtClean="0"/>
              <a:t>Potrava</a:t>
            </a:r>
            <a:endParaRPr lang="cs-CZ" dirty="0"/>
          </a:p>
          <a:p>
            <a:pPr lvl="1"/>
            <a:r>
              <a:rPr lang="cs-CZ" dirty="0">
                <a:solidFill>
                  <a:schemeClr val="accent4"/>
                </a:solidFill>
              </a:rPr>
              <a:t>Hmyz (larvy)</a:t>
            </a:r>
          </a:p>
          <a:p>
            <a:pPr lvl="1"/>
            <a:r>
              <a:rPr lang="cs-CZ" dirty="0">
                <a:solidFill>
                  <a:schemeClr val="accent4"/>
                </a:solidFill>
              </a:rPr>
              <a:t>Měkkýši </a:t>
            </a:r>
          </a:p>
          <a:p>
            <a:pPr lvl="1"/>
            <a:r>
              <a:rPr lang="cs-CZ" dirty="0">
                <a:solidFill>
                  <a:schemeClr val="accent4"/>
                </a:solidFill>
              </a:rPr>
              <a:t>Další bezobratlí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1052736"/>
            <a:ext cx="3657600" cy="5119464"/>
          </a:xfrm>
        </p:spPr>
        <p:txBody>
          <a:bodyPr>
            <a:normAutofit/>
          </a:bodyPr>
          <a:lstStyle/>
          <a:p>
            <a:r>
              <a:rPr lang="cs-CZ" dirty="0" smtClean="0"/>
              <a:t>Dobrý </a:t>
            </a:r>
            <a:r>
              <a:rPr lang="cs-CZ" dirty="0"/>
              <a:t>čich a hmat</a:t>
            </a:r>
          </a:p>
          <a:p>
            <a:pPr lvl="1"/>
            <a:r>
              <a:rPr lang="cs-CZ" dirty="0"/>
              <a:t>Někdy i </a:t>
            </a:r>
            <a:r>
              <a:rPr lang="cs-CZ" dirty="0" smtClean="0">
                <a:solidFill>
                  <a:schemeClr val="accent5"/>
                </a:solidFill>
              </a:rPr>
              <a:t>sluch</a:t>
            </a:r>
          </a:p>
          <a:p>
            <a:pPr lvl="1"/>
            <a:endParaRPr lang="cs-CZ" dirty="0"/>
          </a:p>
          <a:p>
            <a:r>
              <a:rPr lang="cs-CZ" dirty="0"/>
              <a:t>Drobné zuby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Přizpůsobeni různému prostředí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Krtek obecný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Ježek západní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Ježek východní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Rejsek malý</a:t>
            </a:r>
            <a:endParaRPr lang="cs-CZ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4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Autofit/>
          </a:bodyPr>
          <a:lstStyle/>
          <a:p>
            <a:r>
              <a:rPr lang="cs-CZ" sz="900" dirty="0" err="1"/>
              <a:t>Soubor:Placenta.svg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2010-10-01 [cit. 2012-08-19]. Dostupné z: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cs.wikipedia.org/wiki/Soubor:Placenta.svg</a:t>
            </a:r>
            <a:endParaRPr lang="cs-CZ" sz="900" dirty="0" smtClean="0"/>
          </a:p>
          <a:p>
            <a:r>
              <a:rPr lang="cs-CZ" sz="900" dirty="0"/>
              <a:t> </a:t>
            </a:r>
            <a:r>
              <a:rPr lang="cs-CZ" sz="900" dirty="0" err="1"/>
              <a:t>Soubor:Human</a:t>
            </a:r>
            <a:r>
              <a:rPr lang="cs-CZ" sz="900" dirty="0"/>
              <a:t> placenta baby side.jpg.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2005-11-10 [cit. 2012-08-19]. Dostupné z: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cs.wikipedia.org/wiki/Soubor:Human_placenta_baby_side.jpg</a:t>
            </a:r>
            <a:endParaRPr lang="cs-CZ" sz="900" dirty="0" smtClean="0"/>
          </a:p>
          <a:p>
            <a:r>
              <a:rPr lang="cs-CZ" sz="900" dirty="0" err="1"/>
              <a:t>Soubor:Keqs</a:t>
            </a:r>
            <a:r>
              <a:rPr lang="cs-CZ" sz="900" dirty="0"/>
              <a:t> </a:t>
            </a:r>
            <a:r>
              <a:rPr lang="cs-CZ" sz="900" dirty="0" err="1"/>
              <a:t>young</a:t>
            </a:r>
            <a:r>
              <a:rPr lang="cs-CZ" sz="900" dirty="0"/>
              <a:t> </a:t>
            </a:r>
            <a:r>
              <a:rPr lang="cs-CZ" sz="900" dirty="0" err="1"/>
              <a:t>european</a:t>
            </a:r>
            <a:r>
              <a:rPr lang="cs-CZ" sz="900" dirty="0"/>
              <a:t> hedgehog1.jpg.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2006-07-15 [cit. 2012-08-19]. Dostupné z: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cs.wikipedia.org/wiki/Soubor:Keqs_young_european_hedgehog1.jpg</a:t>
            </a:r>
            <a:endParaRPr lang="cs-CZ" sz="900" dirty="0" smtClean="0"/>
          </a:p>
          <a:p>
            <a:r>
              <a:rPr lang="cs-CZ" sz="900" dirty="0"/>
              <a:t>  </a:t>
            </a:r>
            <a:r>
              <a:rPr lang="cs-CZ" sz="900" dirty="0" err="1"/>
              <a:t>Soubor:Taupe</a:t>
            </a:r>
            <a:r>
              <a:rPr lang="cs-CZ" sz="900" dirty="0"/>
              <a:t> MHNT.OST.1997.45.jpg.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2011-01-21 [cit. 2012-08-19]. Dostupné z: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cs.wikipedia.org/wiki/Soubor:Taupe_MHNT.OST.1997.45.jpg</a:t>
            </a:r>
            <a:endParaRPr lang="cs-CZ" sz="900" dirty="0" smtClean="0"/>
          </a:p>
          <a:p>
            <a:r>
              <a:rPr lang="cs-CZ" sz="900" dirty="0"/>
              <a:t> File:Maulwurfschädel 3.jpg.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2006-01-24 [cit. 2012-08-19]. Dostupné z: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commons.wikimedia.org/wiki/File:Maulwurfsch%C3%A4del_3.jpg?uselang=cs</a:t>
            </a:r>
            <a:endParaRPr lang="cs-CZ" sz="900" dirty="0" smtClean="0"/>
          </a:p>
          <a:p>
            <a:r>
              <a:rPr lang="cs-CZ" sz="900" dirty="0"/>
              <a:t>File:Talpa </a:t>
            </a:r>
            <a:r>
              <a:rPr lang="cs-CZ" sz="900" dirty="0" err="1"/>
              <a:t>europaea</a:t>
            </a:r>
            <a:r>
              <a:rPr lang="cs-CZ" sz="900" dirty="0"/>
              <a:t> hg.jpg.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2006-07-04 [cit. 2012-08-19]. Dostupné z: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commons.wikimedia.org/wiki/File:Talpa_europaea_hg.jpg?uselang=cs</a:t>
            </a:r>
            <a:endParaRPr lang="cs-CZ" sz="900" dirty="0" smtClean="0"/>
          </a:p>
          <a:p>
            <a:r>
              <a:rPr lang="cs-CZ" sz="900" dirty="0"/>
              <a:t> File:Maulwurfshuegel.jpg.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2007-10-01 [cit. 2012-08-19]. Dostupné z: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commons.wikimedia.org/wiki/File:Maulwurfshuegel.jpg?uselang=cs</a:t>
            </a:r>
            <a:endParaRPr lang="cs-CZ" sz="900" dirty="0" smtClean="0"/>
          </a:p>
          <a:p>
            <a:r>
              <a:rPr lang="cs-CZ" sz="900" dirty="0"/>
              <a:t>File:Orizo5.jpg.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2007-11-12 [cit. 2012-08-19]. Dostupné z: </a:t>
            </a:r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commons.wikimedia.org/wiki/File:Orizo5.jpg?uselang=cs</a:t>
            </a:r>
            <a:endParaRPr lang="cs-CZ" sz="900" dirty="0" smtClean="0"/>
          </a:p>
          <a:p>
            <a:r>
              <a:rPr lang="cs-CZ" sz="900" dirty="0"/>
              <a:t>File:Erinaceus-europaeus 3.jpg.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2005-11-13 [cit. 2012-08-19]. Dostupné z: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commons.wikimedia.org/wiki/File:Erinaceus-europaeus_3.jpg?uselang=cs</a:t>
            </a:r>
            <a:endParaRPr lang="cs-CZ" sz="900" dirty="0" smtClean="0"/>
          </a:p>
          <a:p>
            <a:r>
              <a:rPr lang="cs-CZ" sz="900" dirty="0"/>
              <a:t>File:Erinaceus </a:t>
            </a:r>
            <a:r>
              <a:rPr lang="cs-CZ" sz="900" dirty="0" err="1"/>
              <a:t>europaeus</a:t>
            </a:r>
            <a:r>
              <a:rPr lang="cs-CZ" sz="900" dirty="0"/>
              <a:t> </a:t>
            </a:r>
            <a:r>
              <a:rPr lang="cs-CZ" sz="900" dirty="0" err="1"/>
              <a:t>range</a:t>
            </a:r>
            <a:r>
              <a:rPr lang="cs-CZ" sz="900" dirty="0"/>
              <a:t> map.png.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2009-01-28 [cit. 2012-08-19]. Dostupné z: </a:t>
            </a:r>
            <a:r>
              <a:rPr lang="cs-CZ" sz="900" dirty="0">
                <a:hlinkClick r:id="rId11"/>
              </a:rPr>
              <a:t>http://</a:t>
            </a:r>
            <a:r>
              <a:rPr lang="cs-CZ" sz="900" dirty="0" smtClean="0">
                <a:hlinkClick r:id="rId11"/>
              </a:rPr>
              <a:t>commons.wikimedia.org/wiki/File:Erinaceus_europaeus_range_map.png?uselang=cs</a:t>
            </a:r>
            <a:endParaRPr lang="cs-CZ" sz="900" dirty="0" smtClean="0"/>
          </a:p>
          <a:p>
            <a:r>
              <a:rPr lang="cs-CZ" sz="900" dirty="0"/>
              <a:t>File:- </a:t>
            </a:r>
            <a:r>
              <a:rPr lang="cs-CZ" sz="900" dirty="0" err="1"/>
              <a:t>Erinaceus</a:t>
            </a:r>
            <a:r>
              <a:rPr lang="cs-CZ" sz="900" dirty="0"/>
              <a:t> </a:t>
            </a:r>
            <a:r>
              <a:rPr lang="cs-CZ" sz="900" dirty="0" err="1"/>
              <a:t>europaeus</a:t>
            </a:r>
            <a:r>
              <a:rPr lang="cs-CZ" sz="900" dirty="0"/>
              <a:t> -.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2007-02-06 [cit. 2012-08-19]. Dostupné z: </a:t>
            </a:r>
            <a:r>
              <a:rPr lang="cs-CZ" sz="900" dirty="0">
                <a:hlinkClick r:id="rId12"/>
              </a:rPr>
              <a:t>http://commons.wikimedia.org/wiki/File:-_Erinaceus_europaeus_-.</a:t>
            </a:r>
            <a:r>
              <a:rPr lang="cs-CZ" sz="900" dirty="0" smtClean="0">
                <a:hlinkClick r:id="rId12"/>
              </a:rPr>
              <a:t>jpg?uselang=cs</a:t>
            </a:r>
            <a:endParaRPr lang="cs-CZ" sz="900" dirty="0" smtClean="0"/>
          </a:p>
          <a:p>
            <a:r>
              <a:rPr lang="cs-CZ" sz="900" dirty="0"/>
              <a:t>File:Erinaceus </a:t>
            </a:r>
            <a:r>
              <a:rPr lang="cs-CZ" sz="900" dirty="0" err="1"/>
              <a:t>concolor</a:t>
            </a:r>
            <a:r>
              <a:rPr lang="cs-CZ" sz="900" dirty="0"/>
              <a:t> - D7-10-3855.JPG.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2008-10-05 [cit. 2012-08-19]. Dostupné z: </a:t>
            </a:r>
            <a:r>
              <a:rPr lang="cs-CZ" sz="900" dirty="0">
                <a:hlinkClick r:id="rId13"/>
              </a:rPr>
              <a:t>http://commons.wikimedia.org/wiki/File:Erinaceus_concolor_-_</a:t>
            </a:r>
            <a:r>
              <a:rPr lang="cs-CZ" sz="900" dirty="0" smtClean="0">
                <a:hlinkClick r:id="rId13"/>
              </a:rPr>
              <a:t>D7-10-3855.JPG?uselang=cs</a:t>
            </a:r>
            <a:endParaRPr lang="cs-CZ" sz="900" dirty="0" smtClean="0"/>
          </a:p>
          <a:p>
            <a:r>
              <a:rPr lang="cs-CZ" sz="900" dirty="0"/>
              <a:t>File:Sorex minutus.jpg.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2008-12-11 [cit. 2012-08-19]. Dostupné z: </a:t>
            </a:r>
            <a:r>
              <a:rPr lang="cs-CZ" sz="900" dirty="0">
                <a:hlinkClick r:id="rId14"/>
              </a:rPr>
              <a:t>http://</a:t>
            </a:r>
            <a:r>
              <a:rPr lang="cs-CZ" sz="900" dirty="0" smtClean="0">
                <a:hlinkClick r:id="rId14"/>
              </a:rPr>
              <a:t>commons.wikimedia.org/wiki/File:Sorex_minutus.jpg?uselang=cs</a:t>
            </a:r>
            <a:endParaRPr lang="cs-CZ" sz="900" dirty="0" smtClean="0"/>
          </a:p>
          <a:p>
            <a:r>
              <a:rPr lang="cs-CZ" sz="900" dirty="0"/>
              <a:t>  File:Sorex </a:t>
            </a:r>
            <a:r>
              <a:rPr lang="cs-CZ" sz="900" dirty="0" err="1"/>
              <a:t>minutus</a:t>
            </a:r>
            <a:r>
              <a:rPr lang="cs-CZ" sz="900" dirty="0"/>
              <a:t> and </a:t>
            </a:r>
            <a:r>
              <a:rPr lang="cs-CZ" sz="900" dirty="0" err="1"/>
              <a:t>Sorex</a:t>
            </a:r>
            <a:r>
              <a:rPr lang="cs-CZ" sz="900" dirty="0"/>
              <a:t> </a:t>
            </a:r>
            <a:r>
              <a:rPr lang="cs-CZ" sz="900" dirty="0" err="1"/>
              <a:t>araneus</a:t>
            </a:r>
            <a:r>
              <a:rPr lang="cs-CZ" sz="900" dirty="0"/>
              <a:t> </a:t>
            </a:r>
            <a:r>
              <a:rPr lang="cs-CZ" sz="900" dirty="0" err="1"/>
              <a:t>size</a:t>
            </a:r>
            <a:r>
              <a:rPr lang="cs-CZ" sz="900" dirty="0"/>
              <a:t> </a:t>
            </a:r>
            <a:r>
              <a:rPr lang="cs-CZ" sz="900" dirty="0" err="1"/>
              <a:t>comparison</a:t>
            </a:r>
            <a:r>
              <a:rPr lang="cs-CZ" sz="900" dirty="0"/>
              <a:t> - en.jpg.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2007-10-31 [cit. 2012-08-19]. Dostupné z: </a:t>
            </a:r>
            <a:r>
              <a:rPr lang="cs-CZ" sz="900" dirty="0">
                <a:hlinkClick r:id="rId15"/>
              </a:rPr>
              <a:t>http://commons.wikimedia.org/wiki/File:Sorex_minutus_and_Sorex_araneus_size_comparison_-_</a:t>
            </a:r>
            <a:r>
              <a:rPr lang="cs-CZ" sz="900" dirty="0" smtClean="0">
                <a:hlinkClick r:id="rId15"/>
              </a:rPr>
              <a:t>en.jpg?uselang=cs</a:t>
            </a:r>
            <a:endParaRPr lang="cs-CZ" sz="900" dirty="0" smtClean="0"/>
          </a:p>
          <a:p>
            <a:r>
              <a:rPr lang="cs-CZ" sz="900" dirty="0" smtClean="0"/>
              <a:t> </a:t>
            </a:r>
            <a:r>
              <a:rPr lang="cs-CZ" sz="900" dirty="0" smtClean="0">
                <a:hlinkClick r:id="rId16"/>
              </a:rPr>
              <a:t>www.microsoft.office.com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95822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110</TotalTime>
  <Words>828</Words>
  <Application>Microsoft Office PowerPoint</Application>
  <PresentationFormat>Předvádění na obrazovce (4:3)</PresentationFormat>
  <Paragraphs>159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Hmyzožravci</vt:lpstr>
      <vt:lpstr>Prezentace aplikace PowerPoint</vt:lpstr>
      <vt:lpstr>Placentální savci</vt:lpstr>
      <vt:lpstr>Placenta člověka</vt:lpstr>
      <vt:lpstr>Porovnejte vývin mláďat u vačnatců a placentálů</vt:lpstr>
      <vt:lpstr>Hmyzožravci</vt:lpstr>
      <vt:lpstr>Znaky hmyzožravců</vt:lpstr>
      <vt:lpstr>Podle obrázku charakterizuj živočicha</vt:lpstr>
      <vt:lpstr>Podle obrázku charakterizuj živočicha</vt:lpstr>
      <vt:lpstr>Poznáš rozdíl?</vt:lpstr>
      <vt:lpstr>Prezentace aplikace PowerPoint</vt:lpstr>
      <vt:lpstr>Podle obrázku charakterizuj živočicha</vt:lpstr>
      <vt:lpstr>Srovnání rejska malého  a rejska obecného</vt:lpstr>
      <vt:lpstr>Shrnutí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16</cp:revision>
  <dcterms:created xsi:type="dcterms:W3CDTF">2012-08-19T07:40:58Z</dcterms:created>
  <dcterms:modified xsi:type="dcterms:W3CDTF">2012-11-17T17:36:36Z</dcterms:modified>
</cp:coreProperties>
</file>