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1" r:id="rId5"/>
    <p:sldId id="260" r:id="rId6"/>
    <p:sldId id="266" r:id="rId7"/>
    <p:sldId id="262" r:id="rId8"/>
    <p:sldId id="263" r:id="rId9"/>
    <p:sldId id="264" r:id="rId10"/>
    <p:sldId id="267" r:id="rId11"/>
    <p:sldId id="265" r:id="rId12"/>
    <p:sldId id="268" r:id="rId13"/>
    <p:sldId id="269" r:id="rId14"/>
    <p:sldId id="27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FA030D-3D8A-4EBF-ABAF-705B465C9333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DD478CF-0C3B-43DA-8EF7-FC6746E3A6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/index.php?title=File:17.17a.JRA.tif&amp;page=1&amp;uselang=cs" TargetMode="External"/><Relationship Id="rId13" Type="http://schemas.openxmlformats.org/officeDocument/2006/relationships/hyperlink" Target="http://commons.wikimedia.org/wiki/File:Unidentified_Pteropodidae.jpg?uselang=cs" TargetMode="External"/><Relationship Id="rId3" Type="http://schemas.openxmlformats.org/officeDocument/2006/relationships/hyperlink" Target="http://commons.wikimedia.org/wiki/File:Long-Tongued_Bat_at_hummingbird_feeder_cropped.jpg?uselang=cs" TargetMode="External"/><Relationship Id="rId7" Type="http://schemas.openxmlformats.org/officeDocument/2006/relationships/hyperlink" Target="http://commons.wikimedia.org/wiki/File:Chiroptera_echolocation.svg?uselang=cs" TargetMode="External"/><Relationship Id="rId12" Type="http://schemas.openxmlformats.org/officeDocument/2006/relationships/hyperlink" Target="http://commons.wikimedia.org/wiki/File:Rhinolophus_hipposideros,_SlS.jpg?uselang=cs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ronzedDoveWing.jpg?uselang=cs" TargetMode="External"/><Relationship Id="rId11" Type="http://schemas.openxmlformats.org/officeDocument/2006/relationships/hyperlink" Target="http://cs.wikipedia.org/wiki/Soubor:Myotis_myotis,_nursery_roost.jpg" TargetMode="External"/><Relationship Id="rId5" Type="http://schemas.openxmlformats.org/officeDocument/2006/relationships/hyperlink" Target="http://commons.wikimedia.org/wiki/File:Wingbones.png?uselang=cs" TargetMode="External"/><Relationship Id="rId10" Type="http://schemas.openxmlformats.org/officeDocument/2006/relationships/hyperlink" Target="http://cs.wikipedia.org/wiki/Soubor:Big-eared-townsend-fledermaus.jpg" TargetMode="External"/><Relationship Id="rId4" Type="http://schemas.openxmlformats.org/officeDocument/2006/relationships/hyperlink" Target="http://commons.wikimedia.org/wiki/File:Fledermaus_rechter_Fluegel-drawing.jpg?uselang=cs" TargetMode="External"/><Relationship Id="rId9" Type="http://schemas.openxmlformats.org/officeDocument/2006/relationships/hyperlink" Target="http://commons.wikimedia.org/wiki/File:Homology.jpg?uselang=cs" TargetMode="External"/><Relationship Id="rId14" Type="http://schemas.openxmlformats.org/officeDocument/2006/relationships/hyperlink" Target="http://cs.wikipedia.org/wiki/Soubor:Desmod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5462" cy="2776538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VY_32_INOVACE_06_Letouni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	</a:t>
            </a:r>
            <a:r>
              <a:rPr lang="cs-CZ" sz="1200" dirty="0" smtClean="0"/>
              <a:t>9.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Letouni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/>
              <a:t>Klíčová slova: </a:t>
            </a:r>
            <a:r>
              <a:rPr lang="cs-CZ" sz="1200" dirty="0" smtClean="0"/>
              <a:t>		Létací blána, aktivní let, echolokace, netopýři, kaloni, vrápenci, upíři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motivačními úkoly pro žáky. Při řešení úkolů žáci třídí a vyhledávají informace, pracují s různým obrazovým materiálem, formulují a přesně vyjadřují své myšlenky. Prezentace je zaměřena na základní znaky letounů. Žák charakterizuje letouny, zejména jejich uzpůsobení aktivnímu letu,  a vysvětlí princip echolokace. Dále jmenuje známé skupiny letounů s důrazem na potravní specializaci.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>
                <a:solidFill>
                  <a:prstClr val="white"/>
                </a:solidFill>
              </a:rPr>
              <a:t>                                     </a:t>
            </a:r>
            <a:r>
              <a:rPr lang="cs-CZ" sz="1600" b="1">
                <a:solidFill>
                  <a:prstClr val="white"/>
                </a:solidFill>
              </a:rPr>
              <a:t>Základní  škola a mateřská škola J.A.Komenského</a:t>
            </a:r>
            <a:endParaRPr lang="cs-CZ" sz="1600">
              <a:solidFill>
                <a:prstClr val="white"/>
              </a:solidFill>
            </a:endParaRPr>
          </a:p>
          <a:p>
            <a:pPr algn="ctr"/>
            <a:r>
              <a:rPr lang="cs-CZ" sz="1600" b="1">
                <a:solidFill>
                  <a:prstClr val="white"/>
                </a:solidFill>
              </a:rPr>
              <a:t>                                                          v Novém  Strašecí</a:t>
            </a:r>
            <a:r>
              <a:rPr lang="cs-CZ" sz="1600">
                <a:solidFill>
                  <a:prstClr val="white"/>
                </a:solidFill>
              </a:rPr>
              <a:t>                     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>
                <a:solidFill>
                  <a:prstClr val="white"/>
                </a:solidFill>
              </a:rPr>
              <a:t>                                                 tel. 311 240 401, 311 240 400, email: zsnovstra@iol.cz</a:t>
            </a:r>
          </a:p>
        </p:txBody>
      </p:sp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9525" y="47625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</p:spTree>
    <p:extLst>
      <p:ext uri="{BB962C8B-B14F-4D97-AF65-F5344CB8AC3E}">
        <p14:creationId xmlns:p14="http://schemas.microsoft.com/office/powerpoint/2010/main" xmlns="" val="46245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letouni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Létající savci</a:t>
            </a:r>
            <a:endParaRPr lang="cs-CZ" dirty="0"/>
          </a:p>
        </p:txBody>
      </p:sp>
      <p:pic>
        <p:nvPicPr>
          <p:cNvPr id="1027" name="Picture 3" descr="C:\Users\Tereza\AppData\Local\Microsoft\Windows\Temporary Internet Files\Content.IE5\70QMP9HU\MC900019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836712"/>
            <a:ext cx="3911097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630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liší?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Křídlo ptáka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Létací blána letounů</a:t>
            </a:r>
            <a:endParaRPr lang="cs-CZ" dirty="0"/>
          </a:p>
        </p:txBody>
      </p:sp>
      <p:pic>
        <p:nvPicPr>
          <p:cNvPr id="11" name="Zástupný symbol pro obsah 10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2348880"/>
            <a:ext cx="3657600" cy="2504140"/>
          </a:xfr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 rotWithShape="1"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0" t="6156" b="6477"/>
          <a:stretch/>
        </p:blipFill>
        <p:spPr>
          <a:xfrm>
            <a:off x="3491880" y="4221088"/>
            <a:ext cx="5554671" cy="2530136"/>
          </a:xfrm>
          <a:prstGeom prst="rect">
            <a:avLst/>
          </a:prstGeom>
        </p:spPr>
      </p:pic>
      <p:sp>
        <p:nvSpPr>
          <p:cNvPr id="13" name="Ovál 12"/>
          <p:cNvSpPr/>
          <p:nvPr/>
        </p:nvSpPr>
        <p:spPr>
          <a:xfrm>
            <a:off x="1475656" y="2564904"/>
            <a:ext cx="1224136" cy="936104"/>
          </a:xfrm>
          <a:prstGeom prst="ellipse">
            <a:avLst/>
          </a:prstGeom>
          <a:solidFill>
            <a:schemeClr val="accent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084168" y="4221088"/>
            <a:ext cx="2880320" cy="2636912"/>
          </a:xfrm>
          <a:prstGeom prst="ellipse">
            <a:avLst/>
          </a:prstGeom>
          <a:solidFill>
            <a:schemeClr val="accent1">
              <a:alpha val="3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>
            <a:stCxn id="13" idx="6"/>
            <a:endCxn id="19" idx="1"/>
          </p:cNvCxnSpPr>
          <p:nvPr/>
        </p:nvCxnSpPr>
        <p:spPr>
          <a:xfrm>
            <a:off x="2699792" y="3032956"/>
            <a:ext cx="3632959" cy="1878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14" idx="0"/>
            <a:endCxn id="19" idx="2"/>
          </p:cNvCxnSpPr>
          <p:nvPr/>
        </p:nvCxnSpPr>
        <p:spPr>
          <a:xfrm flipH="1" flipV="1">
            <a:off x="7066285" y="3405494"/>
            <a:ext cx="458043" cy="8155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332751" y="3036162"/>
            <a:ext cx="146706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Články prstů</a:t>
            </a:r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736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Čím se liší?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16016" y="2420888"/>
            <a:ext cx="3528392" cy="401356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Křídlo ptáka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Létací blána letounů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780928"/>
            <a:ext cx="4238272" cy="2934702"/>
          </a:xfrm>
        </p:spPr>
      </p:pic>
    </p:spTree>
    <p:extLst>
      <p:ext uri="{BB962C8B-B14F-4D97-AF65-F5344CB8AC3E}">
        <p14:creationId xmlns:p14="http://schemas.microsoft.com/office/powerpoint/2010/main" xmlns="" val="309434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707678"/>
          </a:xfrm>
        </p:spPr>
        <p:txBody>
          <a:bodyPr/>
          <a:lstStyle/>
          <a:p>
            <a:r>
              <a:rPr lang="cs-CZ" dirty="0"/>
              <a:t>Čím se liší?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57200" y="1988840"/>
            <a:ext cx="3657600" cy="4259560"/>
          </a:xfrm>
        </p:spPr>
        <p:txBody>
          <a:bodyPr>
            <a:normAutofit/>
          </a:bodyPr>
          <a:lstStyle/>
          <a:p>
            <a:r>
              <a:rPr lang="cs-CZ" dirty="0" smtClean="0"/>
              <a:t>Peří</a:t>
            </a:r>
          </a:p>
          <a:p>
            <a:pPr lvl="1"/>
            <a:r>
              <a:rPr lang="cs-CZ" dirty="0" smtClean="0">
                <a:solidFill>
                  <a:schemeClr val="accent2"/>
                </a:solidFill>
              </a:rPr>
              <a:t>Nosná plocha při letu</a:t>
            </a:r>
          </a:p>
          <a:p>
            <a:r>
              <a:rPr lang="cs-CZ" dirty="0" smtClean="0"/>
              <a:t>Články prstů částečně zakrnělé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371975" y="1916832"/>
            <a:ext cx="3657600" cy="4331568"/>
          </a:xfrm>
        </p:spPr>
        <p:txBody>
          <a:bodyPr/>
          <a:lstStyle/>
          <a:p>
            <a:r>
              <a:rPr lang="cs-CZ" sz="2800" dirty="0"/>
              <a:t>Kožovitá </a:t>
            </a:r>
          </a:p>
          <a:p>
            <a:pPr lvl="1"/>
            <a:r>
              <a:rPr lang="cs-CZ" sz="2400" dirty="0">
                <a:solidFill>
                  <a:schemeClr val="accent2"/>
                </a:solidFill>
              </a:rPr>
              <a:t>Velmi tenká</a:t>
            </a:r>
          </a:p>
          <a:p>
            <a:pPr lvl="1"/>
            <a:r>
              <a:rPr lang="cs-CZ" sz="2400" dirty="0">
                <a:solidFill>
                  <a:schemeClr val="accent2"/>
                </a:solidFill>
              </a:rPr>
              <a:t>N</a:t>
            </a:r>
            <a:r>
              <a:rPr lang="cs-CZ" sz="2400" dirty="0" smtClean="0">
                <a:solidFill>
                  <a:schemeClr val="accent2"/>
                </a:solidFill>
              </a:rPr>
              <a:t>atažená mezi: </a:t>
            </a:r>
          </a:p>
          <a:p>
            <a:pPr lvl="2"/>
            <a:r>
              <a:rPr lang="cs-CZ" sz="2000" dirty="0" smtClean="0">
                <a:solidFill>
                  <a:schemeClr val="accent4"/>
                </a:solidFill>
              </a:rPr>
              <a:t>končetinami</a:t>
            </a:r>
          </a:p>
          <a:p>
            <a:pPr lvl="2"/>
            <a:r>
              <a:rPr lang="cs-CZ" sz="2000" dirty="0" smtClean="0">
                <a:solidFill>
                  <a:schemeClr val="accent4"/>
                </a:solidFill>
              </a:rPr>
              <a:t>články prstů</a:t>
            </a:r>
          </a:p>
          <a:p>
            <a:pPr lvl="2"/>
            <a:r>
              <a:rPr lang="cs-CZ" sz="2000" dirty="0" smtClean="0">
                <a:solidFill>
                  <a:schemeClr val="accent4"/>
                </a:solidFill>
              </a:rPr>
              <a:t>trupem</a:t>
            </a:r>
            <a:endParaRPr lang="cs-CZ" sz="2000" dirty="0">
              <a:solidFill>
                <a:schemeClr val="accent4"/>
              </a:solidFill>
            </a:endParaRPr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"/>
          </p:nvPr>
        </p:nvSpPr>
        <p:spPr>
          <a:xfrm>
            <a:off x="395536" y="1124744"/>
            <a:ext cx="3657600" cy="658368"/>
          </a:xfrm>
        </p:spPr>
        <p:txBody>
          <a:bodyPr/>
          <a:lstStyle/>
          <a:p>
            <a:r>
              <a:rPr lang="cs-CZ" dirty="0"/>
              <a:t>Ptačí </a:t>
            </a:r>
            <a:r>
              <a:rPr lang="cs-CZ" dirty="0" smtClean="0"/>
              <a:t>křídlo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355976" y="1124744"/>
            <a:ext cx="3657600" cy="658368"/>
          </a:xfrm>
        </p:spPr>
        <p:txBody>
          <a:bodyPr/>
          <a:lstStyle/>
          <a:p>
            <a:r>
              <a:rPr lang="cs-CZ" dirty="0"/>
              <a:t>Létací blána </a:t>
            </a:r>
            <a:r>
              <a:rPr lang="cs-CZ" dirty="0" smtClean="0"/>
              <a:t>letounů</a:t>
            </a:r>
            <a:endParaRPr lang="cs-CZ" dirty="0"/>
          </a:p>
        </p:txBody>
      </p:sp>
      <p:pic>
        <p:nvPicPr>
          <p:cNvPr id="2053" name="Picture 5" descr="C:\Users\Tereza\AppData\Local\Microsoft\Windows\Temporary Internet Files\Content.IE5\SHRZAFRV\MP90044871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87" t="13069" r="23268" b="29646"/>
          <a:stretch/>
        </p:blipFill>
        <p:spPr bwMode="auto">
          <a:xfrm>
            <a:off x="827584" y="4437112"/>
            <a:ext cx="297287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Zástupný symbol pro obsah 7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4109473"/>
            <a:ext cx="2232248" cy="2539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292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836712"/>
            <a:ext cx="3567616" cy="5237563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4932040" y="2276872"/>
            <a:ext cx="3096344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Pterosaurus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Netopýr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Pták</a:t>
            </a:r>
          </a:p>
        </p:txBody>
      </p:sp>
    </p:spTree>
    <p:extLst>
      <p:ext uri="{BB962C8B-B14F-4D97-AF65-F5344CB8AC3E}">
        <p14:creationId xmlns:p14="http://schemas.microsoft.com/office/powerpoint/2010/main" xmlns="" val="336748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echolokace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Dokážeš podle obrázku jednoduše vysvětlit pojem echolokace?</a:t>
            </a:r>
            <a:endParaRPr lang="cs-CZ" dirty="0"/>
          </a:p>
        </p:txBody>
      </p:sp>
      <p:pic>
        <p:nvPicPr>
          <p:cNvPr id="11" name="Obrázek 10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2515833"/>
            <a:ext cx="5328592" cy="26583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13" name="Skupina 12"/>
          <p:cNvGrpSpPr/>
          <p:nvPr/>
        </p:nvGrpSpPr>
        <p:grpSpPr>
          <a:xfrm>
            <a:off x="6135469" y="4349245"/>
            <a:ext cx="2736304" cy="2327306"/>
            <a:chOff x="5059377" y="0"/>
            <a:chExt cx="3616261" cy="2936473"/>
          </a:xfrm>
        </p:grpSpPr>
        <p:pic>
          <p:nvPicPr>
            <p:cNvPr id="14" name="Obrázek 13" descr="Výřez obrazovky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059377" y="0"/>
              <a:ext cx="3616261" cy="2880320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</p:pic>
        <p:sp>
          <p:nvSpPr>
            <p:cNvPr id="15" name="TextovéPole 14"/>
            <p:cNvSpPr txBox="1"/>
            <p:nvPr/>
          </p:nvSpPr>
          <p:spPr>
            <a:xfrm>
              <a:off x="5059377" y="2586970"/>
              <a:ext cx="1808131" cy="349503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Vrápenec malý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654591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Echolokace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467600" cy="4873752"/>
          </a:xfrm>
        </p:spPr>
        <p:txBody>
          <a:bodyPr>
            <a:normAutofit lnSpcReduction="10000"/>
          </a:bodyPr>
          <a:lstStyle/>
          <a:p>
            <a:pPr marL="457200" indent="-457200">
              <a:buSzPct val="100000"/>
              <a:buFont typeface="+mj-lt"/>
              <a:buAutoNum type="arabicPeriod"/>
            </a:pPr>
            <a:r>
              <a:rPr lang="cs-CZ" dirty="0" smtClean="0"/>
              <a:t>Netopýr vysílá zvuk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Vznik v </a:t>
            </a:r>
            <a:r>
              <a:rPr lang="cs-CZ" dirty="0">
                <a:solidFill>
                  <a:schemeClr val="accent4"/>
                </a:solidFill>
              </a:rPr>
              <a:t>h</a:t>
            </a:r>
            <a:r>
              <a:rPr lang="cs-CZ" dirty="0" smtClean="0">
                <a:solidFill>
                  <a:schemeClr val="accent4"/>
                </a:solidFill>
              </a:rPr>
              <a:t>rtanu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Neslyšitelný (pro člověka)</a:t>
            </a:r>
          </a:p>
          <a:p>
            <a:pPr marL="365760" lvl="1" indent="0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marL="457200" indent="-457200">
              <a:buSzPct val="100000"/>
              <a:buFont typeface="+mj-lt"/>
              <a:buAutoNum type="arabicPeriod"/>
            </a:pPr>
            <a:r>
              <a:rPr lang="cs-CZ" dirty="0"/>
              <a:t>Zvuk. vlna se odrazí </a:t>
            </a:r>
            <a:r>
              <a:rPr lang="cs-CZ" dirty="0" smtClean="0"/>
              <a:t>od překážky nebo kořisti</a:t>
            </a:r>
          </a:p>
          <a:p>
            <a:pPr marL="457200" indent="-457200">
              <a:buSzPct val="100000"/>
              <a:buFont typeface="+mj-lt"/>
              <a:buAutoNum type="arabicPeriod"/>
            </a:pPr>
            <a:endParaRPr lang="cs-CZ" dirty="0"/>
          </a:p>
          <a:p>
            <a:pPr marL="457200" indent="-457200">
              <a:buSzPct val="100000"/>
              <a:buFont typeface="+mj-lt"/>
              <a:buAutoNum type="arabicPeriod"/>
            </a:pPr>
            <a:r>
              <a:rPr lang="cs-CZ" dirty="0"/>
              <a:t>Odraz zachytí netopýr ušima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900" i="1" dirty="0" smtClean="0">
                <a:solidFill>
                  <a:schemeClr val="accent4"/>
                </a:solidFill>
              </a:rPr>
              <a:t>Pozn. Výrůstky v uších a na nose pomáhají při echolokaci</a:t>
            </a:r>
            <a:endParaRPr lang="cs-CZ" sz="1900" i="1" dirty="0">
              <a:solidFill>
                <a:schemeClr val="accent4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91843" y="3645024"/>
            <a:ext cx="3751328" cy="18715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198475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letounů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Aktivní let</a:t>
            </a:r>
          </a:p>
          <a:p>
            <a:r>
              <a:rPr lang="cs-CZ" dirty="0" smtClean="0"/>
              <a:t>Letová blána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Kožovitá 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Mezi prsty (prodlouženými), trupem a zadními končetinami</a:t>
            </a:r>
          </a:p>
          <a:p>
            <a:r>
              <a:rPr lang="cs-CZ" dirty="0" smtClean="0"/>
              <a:t>Echolokace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Orientace v prostoru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Pomocí vyslaného a odraženého zvuku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Zvuk </a:t>
            </a:r>
          </a:p>
          <a:p>
            <a:pPr lvl="2"/>
            <a:r>
              <a:rPr lang="cs-CZ" dirty="0" smtClean="0">
                <a:solidFill>
                  <a:schemeClr val="accent2"/>
                </a:solidFill>
              </a:rPr>
              <a:t>Neslyšitelný pro člověka</a:t>
            </a:r>
          </a:p>
          <a:p>
            <a:pPr lvl="2"/>
            <a:r>
              <a:rPr lang="cs-CZ" dirty="0" smtClean="0">
                <a:solidFill>
                  <a:schemeClr val="accent2"/>
                </a:solidFill>
              </a:rPr>
              <a:t>Vzniká v hrtanu</a:t>
            </a:r>
          </a:p>
          <a:p>
            <a:pPr lvl="2"/>
            <a:r>
              <a:rPr lang="cs-CZ" dirty="0" smtClean="0">
                <a:solidFill>
                  <a:schemeClr val="accent2"/>
                </a:solidFill>
              </a:rPr>
              <a:t>Zachytáván v uších (speciální výrůstky)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Tereza\AppData\Local\Microsoft\Windows\Temporary Internet Files\Content.IE5\70QMP9HU\MC900019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1405" y="3068960"/>
            <a:ext cx="3662595" cy="324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9149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Znaky letounů - shrnutí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Přezimování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Jeskyně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Duté stromy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Sklepy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Spotřebovávají tukové zásoby</a:t>
            </a:r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3140968"/>
            <a:ext cx="4029638" cy="356284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6334483"/>
            <a:ext cx="277511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Kolonie netopýra velkého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116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skupiny letounů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708920"/>
            <a:ext cx="5532092" cy="3456384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940152" y="1628800"/>
            <a:ext cx="2520280" cy="4763616"/>
          </a:xfrm>
        </p:spPr>
        <p:txBody>
          <a:bodyPr/>
          <a:lstStyle/>
          <a:p>
            <a:r>
              <a:rPr lang="cs-CZ" dirty="0" smtClean="0"/>
              <a:t>Kolonie</a:t>
            </a:r>
          </a:p>
          <a:p>
            <a:r>
              <a:rPr lang="cs-CZ" dirty="0" smtClean="0"/>
              <a:t>Potrava 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Hmyz</a:t>
            </a:r>
          </a:p>
          <a:p>
            <a:r>
              <a:rPr lang="cs-CZ" dirty="0" smtClean="0"/>
              <a:t>24 druhy v ČR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Chránění</a:t>
            </a:r>
          </a:p>
          <a:p>
            <a:r>
              <a:rPr lang="cs-CZ" dirty="0" smtClean="0"/>
              <a:t>Aktivní v noci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1. netopýři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2740278"/>
            <a:ext cx="1582484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Netopýr velký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7346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543800" cy="1143000"/>
          </a:xfrm>
        </p:spPr>
        <p:txBody>
          <a:bodyPr/>
          <a:lstStyle/>
          <a:p>
            <a:r>
              <a:rPr lang="cs-CZ" dirty="0"/>
              <a:t>Významné skupiny letounů</a:t>
            </a:r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350721"/>
            <a:ext cx="2376264" cy="4120845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5580112" y="491118"/>
            <a:ext cx="2736304" cy="4763616"/>
          </a:xfrm>
        </p:spPr>
        <p:txBody>
          <a:bodyPr/>
          <a:lstStyle/>
          <a:p>
            <a:r>
              <a:rPr lang="cs-CZ" dirty="0" smtClean="0"/>
              <a:t>Potrava 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Hmyz</a:t>
            </a:r>
          </a:p>
          <a:p>
            <a:r>
              <a:rPr lang="cs-CZ" dirty="0" smtClean="0"/>
              <a:t>Blanité výrůstky na čenichu</a:t>
            </a:r>
          </a:p>
          <a:p>
            <a:r>
              <a:rPr lang="cs-CZ" dirty="0" smtClean="0"/>
              <a:t>Výskyt v ČR</a:t>
            </a:r>
          </a:p>
          <a:p>
            <a:r>
              <a:rPr lang="cs-CZ" dirty="0" smtClean="0"/>
              <a:t>Aktivní v noci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2. Vrápenci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821116" y="3886582"/>
            <a:ext cx="3279900" cy="2736304"/>
            <a:chOff x="-2174049" y="-2626474"/>
            <a:chExt cx="4334669" cy="3452525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-2174049" y="-2626474"/>
              <a:ext cx="4334669" cy="3452525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</p:pic>
        <p:sp>
          <p:nvSpPr>
            <p:cNvPr id="9" name="TextovéPole 8"/>
            <p:cNvSpPr txBox="1"/>
            <p:nvPr/>
          </p:nvSpPr>
          <p:spPr>
            <a:xfrm>
              <a:off x="352490" y="476548"/>
              <a:ext cx="1808130" cy="349503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Vrápenec malý</a:t>
              </a:r>
              <a:endParaRPr lang="cs-CZ" sz="12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17654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491654"/>
          </a:xfrm>
        </p:spPr>
        <p:txBody>
          <a:bodyPr>
            <a:normAutofit fontScale="90000"/>
          </a:bodyPr>
          <a:lstStyle/>
          <a:p>
            <a:r>
              <a:rPr lang="cs-CZ" dirty="0"/>
              <a:t>Významné skupiny letounů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473190"/>
            <a:ext cx="3036844" cy="38862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0636"/>
          <a:stretch/>
        </p:blipFill>
        <p:spPr>
          <a:xfrm>
            <a:off x="2987824" y="3068960"/>
            <a:ext cx="2537042" cy="36064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467544" y="826416"/>
            <a:ext cx="3657600" cy="658368"/>
          </a:xfrm>
        </p:spPr>
        <p:txBody>
          <a:bodyPr/>
          <a:lstStyle/>
          <a:p>
            <a:r>
              <a:rPr lang="cs-CZ" dirty="0" smtClean="0"/>
              <a:t>3. Kaloni</a:t>
            </a:r>
            <a:endParaRPr lang="cs-CZ" dirty="0"/>
          </a:p>
        </p:txBody>
      </p:sp>
      <p:sp>
        <p:nvSpPr>
          <p:cNvPr id="10" name="Zástupný symbol pro obsah 3"/>
          <p:cNvSpPr txBox="1">
            <a:spLocks/>
          </p:cNvSpPr>
          <p:nvPr/>
        </p:nvSpPr>
        <p:spPr>
          <a:xfrm>
            <a:off x="5652120" y="1484784"/>
            <a:ext cx="3240360" cy="476361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Potrava 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Ovoce</a:t>
            </a:r>
          </a:p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Asie</a:t>
            </a:r>
            <a:r>
              <a:rPr lang="cs-CZ" dirty="0">
                <a:solidFill>
                  <a:schemeClr val="accent4"/>
                </a:solidFill>
              </a:rPr>
              <a:t>, Afrika</a:t>
            </a:r>
          </a:p>
          <a:p>
            <a:r>
              <a:rPr lang="cs-CZ" dirty="0" smtClean="0">
                <a:solidFill>
                  <a:schemeClr val="accent4"/>
                </a:solidFill>
              </a:rPr>
              <a:t>Bez</a:t>
            </a:r>
            <a:r>
              <a:rPr lang="cs-CZ" dirty="0" smtClean="0"/>
              <a:t> blanitých </a:t>
            </a:r>
            <a:r>
              <a:rPr lang="cs-CZ" dirty="0" smtClean="0">
                <a:solidFill>
                  <a:schemeClr val="accent4"/>
                </a:solidFill>
              </a:rPr>
              <a:t>výrůstků</a:t>
            </a:r>
            <a:r>
              <a:rPr lang="cs-CZ" dirty="0" smtClean="0"/>
              <a:t> v uších </a:t>
            </a:r>
            <a:r>
              <a:rPr lang="cs-CZ" dirty="0" smtClean="0"/>
              <a:t>                   a </a:t>
            </a:r>
            <a:r>
              <a:rPr lang="cs-CZ" dirty="0" smtClean="0"/>
              <a:t>na čenichu</a:t>
            </a:r>
          </a:p>
          <a:p>
            <a:r>
              <a:rPr lang="cs-CZ" dirty="0" smtClean="0"/>
              <a:t>Aktivní ve </a:t>
            </a:r>
            <a:r>
              <a:rPr lang="cs-CZ" dirty="0" smtClean="0">
                <a:solidFill>
                  <a:schemeClr val="accent4"/>
                </a:solidFill>
              </a:rPr>
              <a:t>dne</a:t>
            </a:r>
            <a:r>
              <a:rPr lang="cs-CZ" dirty="0" smtClean="0"/>
              <a:t> </a:t>
            </a:r>
            <a:r>
              <a:rPr lang="cs-CZ" dirty="0" smtClean="0"/>
              <a:t>                  i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noci</a:t>
            </a:r>
          </a:p>
        </p:txBody>
      </p:sp>
    </p:spTree>
    <p:extLst>
      <p:ext uri="{BB962C8B-B14F-4D97-AF65-F5344CB8AC3E}">
        <p14:creationId xmlns:p14="http://schemas.microsoft.com/office/powerpoint/2010/main" xmlns="" val="413944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Významné skupiny letounů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926" y="2362200"/>
            <a:ext cx="3388148" cy="3886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371975" y="1412776"/>
            <a:ext cx="3657600" cy="4835624"/>
          </a:xfrm>
        </p:spPr>
        <p:txBody>
          <a:bodyPr/>
          <a:lstStyle/>
          <a:p>
            <a:r>
              <a:rPr lang="cs-CZ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Krev savců a ptáků</a:t>
            </a:r>
          </a:p>
          <a:p>
            <a:r>
              <a:rPr lang="cs-CZ" dirty="0" smtClean="0"/>
              <a:t>Výskyt</a:t>
            </a:r>
          </a:p>
          <a:p>
            <a:pPr lvl="1"/>
            <a:r>
              <a:rPr lang="cs-CZ" dirty="0" smtClean="0">
                <a:solidFill>
                  <a:schemeClr val="accent4"/>
                </a:solidFill>
              </a:rPr>
              <a:t>Jižní a Střední Amerika</a:t>
            </a:r>
          </a:p>
          <a:p>
            <a:r>
              <a:rPr lang="cs-CZ" dirty="0" smtClean="0"/>
              <a:t>Aktivní v noci</a:t>
            </a:r>
          </a:p>
          <a:p>
            <a:endParaRPr lang="cs-CZ" sz="1800" i="1" dirty="0" smtClean="0"/>
          </a:p>
          <a:p>
            <a:endParaRPr lang="cs-CZ" sz="1800" i="1" dirty="0"/>
          </a:p>
          <a:p>
            <a:endParaRPr lang="cs-CZ" sz="1800" i="1" dirty="0" smtClean="0"/>
          </a:p>
          <a:p>
            <a:endParaRPr lang="cs-CZ" sz="1800" i="1" dirty="0"/>
          </a:p>
          <a:p>
            <a:endParaRPr lang="cs-CZ" sz="1800" i="1" dirty="0" smtClean="0"/>
          </a:p>
          <a:p>
            <a:r>
              <a:rPr lang="cs-CZ" sz="1800" i="1" dirty="0" smtClean="0"/>
              <a:t>Krev líže (nesaje) z malé ranky, kterou si v těle oběti vykousne.</a:t>
            </a:r>
            <a:endParaRPr lang="cs-CZ" sz="1800" i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4. upíři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4273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File:Long-Tongued </a:t>
            </a:r>
            <a:r>
              <a:rPr lang="cs-CZ" dirty="0" err="1"/>
              <a:t>Bat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hummingbird</a:t>
            </a:r>
            <a:r>
              <a:rPr lang="cs-CZ" dirty="0"/>
              <a:t> </a:t>
            </a:r>
            <a:r>
              <a:rPr lang="cs-CZ" dirty="0" err="1"/>
              <a:t>feeder</a:t>
            </a:r>
            <a:r>
              <a:rPr lang="cs-CZ" dirty="0"/>
              <a:t> cropped.jpg.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2009-05-25 [cit. 2012-08-19].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commons.wikimedia.org/wiki/File:Long-Tongued_Bat_at_hummingbird_feeder_cropped.jpg?uselang=cs</a:t>
            </a:r>
            <a:endParaRPr lang="cs-CZ" dirty="0" smtClean="0"/>
          </a:p>
          <a:p>
            <a:r>
              <a:rPr lang="cs-CZ" dirty="0"/>
              <a:t>File:Fledermaus </a:t>
            </a:r>
            <a:r>
              <a:rPr lang="cs-CZ" dirty="0" err="1"/>
              <a:t>rechter</a:t>
            </a:r>
            <a:r>
              <a:rPr lang="cs-CZ" dirty="0"/>
              <a:t> Fluegel-drawing.jpg.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2005-08-26 [cit. 2012-08-19].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commons.wikimedia.org/wiki/File:Fledermaus_rechter_Fluegel-drawing.jpg?uselang=cs</a:t>
            </a:r>
            <a:endParaRPr lang="cs-CZ" dirty="0" smtClean="0"/>
          </a:p>
          <a:p>
            <a:r>
              <a:rPr lang="cs-CZ" dirty="0"/>
              <a:t>File:Wingbones.png.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2007-05-17 [cit. 2012-08-19].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commons.wikimedia.org/wiki/File:Wingbones.png?uselang=cs</a:t>
            </a:r>
            <a:endParaRPr lang="cs-CZ" dirty="0" smtClean="0"/>
          </a:p>
          <a:p>
            <a:r>
              <a:rPr lang="cs-CZ" dirty="0"/>
              <a:t>File:BronzedDoveWing.jpg.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2009-12-26 [cit. 2012-08-19]. 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commons.wikimedia.org/wiki/File:BronzedDoveWing.jpg?uselang=cs</a:t>
            </a:r>
            <a:endParaRPr lang="cs-CZ" dirty="0" smtClean="0"/>
          </a:p>
          <a:p>
            <a:r>
              <a:rPr lang="cs-CZ" dirty="0"/>
              <a:t> File:Chiroptera </a:t>
            </a:r>
            <a:r>
              <a:rPr lang="cs-CZ" dirty="0" err="1"/>
              <a:t>echolocation.svg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2010-12-12 [cit. 2012-08-19].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commons.wikimedia.org/wiki/File:Chiroptera_echolocation.svg?uselang=cs</a:t>
            </a:r>
            <a:endParaRPr lang="cs-CZ" dirty="0" smtClean="0"/>
          </a:p>
          <a:p>
            <a:r>
              <a:rPr lang="cs-CZ" dirty="0"/>
              <a:t> File:17.17a.JRA.tif.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2011-12-13 [cit. 2012-08-19].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commons.wikimedia.org/w/index.php?title=File:17.17a.JRA.tif&amp;page=1&amp;uselang=cs</a:t>
            </a:r>
            <a:endParaRPr lang="cs-CZ" dirty="0" smtClean="0"/>
          </a:p>
          <a:p>
            <a:r>
              <a:rPr lang="cs-CZ" dirty="0"/>
              <a:t> File:Homology.jpg.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2007-04-06 [cit. 2012-08-19]. Dostupné z: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commons.wikimedia.org/wiki/File:Homology.jpg?uselang=cs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Soubor:Big-eared-townsend-fledermaus.jpg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2011-06-06 [cit. 2012-08-19]. Dostupné z: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cs.wikipedia.org/wiki/Soubor:Big-eared-townsend-fledermaus.jpg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Soubor:Myotis</a:t>
            </a:r>
            <a:r>
              <a:rPr lang="cs-CZ" dirty="0"/>
              <a:t> </a:t>
            </a:r>
            <a:r>
              <a:rPr lang="cs-CZ" dirty="0" err="1"/>
              <a:t>myotis</a:t>
            </a:r>
            <a:r>
              <a:rPr lang="cs-CZ" dirty="0"/>
              <a:t>, </a:t>
            </a:r>
            <a:r>
              <a:rPr lang="cs-CZ" dirty="0" err="1"/>
              <a:t>nursery</a:t>
            </a:r>
            <a:r>
              <a:rPr lang="cs-CZ" dirty="0"/>
              <a:t> roost.jpg.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2005-08-22 [cit. 2012-08-19]. Dostupné z: </a:t>
            </a:r>
            <a:r>
              <a:rPr lang="cs-CZ" dirty="0">
                <a:hlinkClick r:id="rId11"/>
              </a:rPr>
              <a:t>http://cs.wikipedia.org/wiki/Soubor:Myotis_myotis,_</a:t>
            </a:r>
            <a:r>
              <a:rPr lang="cs-CZ" dirty="0" smtClean="0">
                <a:hlinkClick r:id="rId11"/>
              </a:rPr>
              <a:t>nursery_roost.jpg</a:t>
            </a:r>
            <a:endParaRPr lang="cs-CZ" dirty="0" smtClean="0"/>
          </a:p>
          <a:p>
            <a:r>
              <a:rPr lang="cs-CZ" dirty="0"/>
              <a:t> File:Rhinolophus </a:t>
            </a:r>
            <a:r>
              <a:rPr lang="cs-CZ" dirty="0" err="1"/>
              <a:t>hipposideros</a:t>
            </a:r>
            <a:r>
              <a:rPr lang="cs-CZ" dirty="0"/>
              <a:t>, SlS.jpg.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2011-02-23 [cit. 2012-08-19]. Dostupné z: </a:t>
            </a:r>
            <a:r>
              <a:rPr lang="cs-CZ" dirty="0">
                <a:hlinkClick r:id="rId12"/>
              </a:rPr>
              <a:t>http://commons.wikimedia.org/wiki/File:Rhinolophus_hipposideros,_</a:t>
            </a:r>
            <a:r>
              <a:rPr lang="cs-CZ" dirty="0" smtClean="0">
                <a:hlinkClick r:id="rId12"/>
              </a:rPr>
              <a:t>SlS.jpg?uselang=cs</a:t>
            </a:r>
            <a:endParaRPr lang="cs-CZ" dirty="0" smtClean="0"/>
          </a:p>
          <a:p>
            <a:r>
              <a:rPr lang="cs-CZ" dirty="0"/>
              <a:t> File:Unidentified Pteropodidae.jpg.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2008-12-18 [cit. 2012-08-19]. Dostupné z: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commons.wikimedia.org/wiki/File:Unidentified_Pteropodidae.jpg?uselang=cs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err="1"/>
              <a:t>Soubor:Desmodus.jpg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2006-01-22 [cit. 2012-08-19]. Dostupné z: </a:t>
            </a:r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cs.wikipedia.org/wiki/Soubor:Desmodus.jpg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667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113</TotalTime>
  <Words>747</Words>
  <Application>Microsoft Office PowerPoint</Application>
  <PresentationFormat>Předvádění na obrazovce (4:3)</PresentationFormat>
  <Paragraphs>135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letouni</vt:lpstr>
      <vt:lpstr>Čím se liší?</vt:lpstr>
      <vt:lpstr>Čím se liší?</vt:lpstr>
      <vt:lpstr>Čím se liší?</vt:lpstr>
      <vt:lpstr>Snímek 6</vt:lpstr>
      <vt:lpstr>echolokace</vt:lpstr>
      <vt:lpstr>Echolokace</vt:lpstr>
      <vt:lpstr>Znaky letounů - shrnutí</vt:lpstr>
      <vt:lpstr>Znaky letounů - shrnutí</vt:lpstr>
      <vt:lpstr>Významné skupiny letounů</vt:lpstr>
      <vt:lpstr>Významné skupiny letounů</vt:lpstr>
      <vt:lpstr>Významné skupiny letounů</vt:lpstr>
      <vt:lpstr>Významné skupiny letounů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Dum</cp:lastModifiedBy>
  <cp:revision>14</cp:revision>
  <dcterms:created xsi:type="dcterms:W3CDTF">2012-08-19T11:39:46Z</dcterms:created>
  <dcterms:modified xsi:type="dcterms:W3CDTF">2013-01-13T19:28:45Z</dcterms:modified>
</cp:coreProperties>
</file>