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E0E86F-B8F1-4C1D-A321-F4A429F6919C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F64A4D8-19FC-4F9F-AA9F-F1DFE7B645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E0E86F-B8F1-4C1D-A321-F4A429F6919C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F64A4D8-19FC-4F9F-AA9F-F1DFE7B6453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E0E86F-B8F1-4C1D-A321-F4A429F6919C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F64A4D8-19FC-4F9F-AA9F-F1DFE7B645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0E86F-B8F1-4C1D-A321-F4A429F6919C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A4D8-19FC-4F9F-AA9F-F1DFE7B6453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0E86F-B8F1-4C1D-A321-F4A429F6919C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A4D8-19FC-4F9F-AA9F-F1DFE7B6453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E0E86F-B8F1-4C1D-A321-F4A429F6919C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F64A4D8-19FC-4F9F-AA9F-F1DFE7B6453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0E86F-B8F1-4C1D-A321-F4A429F6919C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A4D8-19FC-4F9F-AA9F-F1DFE7B645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E0E86F-B8F1-4C1D-A321-F4A429F6919C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F64A4D8-19FC-4F9F-AA9F-F1DFE7B6453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E0E86F-B8F1-4C1D-A321-F4A429F6919C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F64A4D8-19FC-4F9F-AA9F-F1DFE7B6453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0E86F-B8F1-4C1D-A321-F4A429F6919C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A4D8-19FC-4F9F-AA9F-F1DFE7B645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0E86F-B8F1-4C1D-A321-F4A429F6919C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A4D8-19FC-4F9F-AA9F-F1DFE7B645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E0E86F-B8F1-4C1D-A321-F4A429F6919C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F64A4D8-19FC-4F9F-AA9F-F1DFE7B6453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mp"/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tm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mp"/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Anteater_Skeleton.JPG" TargetMode="External"/><Relationship Id="rId3" Type="http://schemas.openxmlformats.org/officeDocument/2006/relationships/hyperlink" Target="http://commons.wikimedia.org/wiki/File:Common_Long-nosed_Armadillo_area.png" TargetMode="External"/><Relationship Id="rId7" Type="http://schemas.openxmlformats.org/officeDocument/2006/relationships/hyperlink" Target="http://commons.wikimedia.org/wiki/File:Giant_Anteater_058.jpg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Myrmecophaga_tridactyla_by_anagoria.jpg" TargetMode="External"/><Relationship Id="rId5" Type="http://schemas.openxmlformats.org/officeDocument/2006/relationships/hyperlink" Target="http://commons.wikimedia.org/wiki/File:Choloepus_didactylus_2_-_Buffalo_Zoo.jpg" TargetMode="External"/><Relationship Id="rId4" Type="http://schemas.openxmlformats.org/officeDocument/2006/relationships/hyperlink" Target="http://commons.wikimedia.org/wiki/File:Armadillo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187624" y="1844824"/>
            <a:ext cx="6875462" cy="2776538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</a:t>
            </a:r>
            <a:r>
              <a:rPr lang="cs-CZ" sz="1200" dirty="0" smtClean="0"/>
              <a:t>VY_32_INOVACE_07_Chudozubí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	</a:t>
            </a:r>
            <a:r>
              <a:rPr lang="cs-CZ" sz="1200" dirty="0" smtClean="0"/>
              <a:t>9.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živočichů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</a:t>
            </a:r>
            <a:r>
              <a:rPr lang="cs-CZ" sz="1200" dirty="0" smtClean="0"/>
              <a:t>Chudozubí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/>
              <a:t>Klíčová slova: </a:t>
            </a:r>
            <a:r>
              <a:rPr lang="cs-CZ" sz="1200" dirty="0" smtClean="0"/>
              <a:t>		Zuby, výskyt, smysly, mravenečník, lenochod, pásovec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VYTVOŘENO: 		8/2012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</a:t>
            </a:r>
            <a:r>
              <a:rPr lang="cs-CZ" sz="1200" dirty="0" smtClean="0"/>
              <a:t>PROJEKTU: 		1.4 OP VK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tabuli, výklad s krátkými motivačními úkoly pro žáky. Při řešení úkolů žáci třídí a vyhledávají informace, pracují s různým obrazovým materiálem, formulují a přesně vyjadřují své myšlenky. Prezentace je zaměřena na základní znaky </a:t>
            </a:r>
            <a:r>
              <a:rPr lang="cs-CZ" sz="1200" dirty="0" smtClean="0"/>
              <a:t>chudozubých. </a:t>
            </a:r>
            <a:r>
              <a:rPr lang="cs-CZ" sz="1200" dirty="0" smtClean="0"/>
              <a:t>Žák </a:t>
            </a:r>
            <a:r>
              <a:rPr lang="cs-CZ" sz="1200" dirty="0" smtClean="0"/>
              <a:t>je charakterizuje zejména dle jejich chrupu a výskytu. </a:t>
            </a:r>
            <a:r>
              <a:rPr lang="cs-CZ" sz="1200" dirty="0" smtClean="0"/>
              <a:t>Dále jmenuje známé skupiny </a:t>
            </a:r>
            <a:r>
              <a:rPr lang="cs-CZ" sz="1200" dirty="0" smtClean="0"/>
              <a:t>chudozubých </a:t>
            </a:r>
            <a:r>
              <a:rPr lang="cs-CZ" sz="1200" dirty="0" smtClean="0"/>
              <a:t>s důrazem na </a:t>
            </a:r>
            <a:r>
              <a:rPr lang="cs-CZ" sz="1200" dirty="0" smtClean="0"/>
              <a:t>významné tělesné znaky.</a:t>
            </a:r>
            <a:endParaRPr lang="cs-CZ" sz="1200" dirty="0" smtClean="0"/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>
                <a:solidFill>
                  <a:prstClr val="white"/>
                </a:solidFill>
              </a:rPr>
              <a:t>                                     </a:t>
            </a:r>
            <a:r>
              <a:rPr lang="cs-CZ" sz="1600" b="1">
                <a:solidFill>
                  <a:prstClr val="white"/>
                </a:solidFill>
              </a:rPr>
              <a:t>Základní  škola a mateřská škola J.A.Komenského</a:t>
            </a:r>
            <a:endParaRPr lang="cs-CZ" sz="1600">
              <a:solidFill>
                <a:prstClr val="white"/>
              </a:solidFill>
            </a:endParaRPr>
          </a:p>
          <a:p>
            <a:pPr algn="ctr"/>
            <a:r>
              <a:rPr lang="cs-CZ" sz="1600" b="1">
                <a:solidFill>
                  <a:prstClr val="white"/>
                </a:solidFill>
              </a:rPr>
              <a:t>                                                          v Novém  Strašecí</a:t>
            </a:r>
            <a:r>
              <a:rPr lang="cs-CZ" sz="1600">
                <a:solidFill>
                  <a:prstClr val="white"/>
                </a:solidFill>
              </a:rPr>
              <a:t>                     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tel. 311 240 401, 311 240 400, email: zsnovstra@iol.cz</a:t>
            </a:r>
          </a:p>
        </p:txBody>
      </p:sp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9525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</p:spTree>
    <p:extLst>
      <p:ext uri="{BB962C8B-B14F-4D97-AF65-F5344CB8AC3E}">
        <p14:creationId xmlns:p14="http://schemas.microsoft.com/office/powerpoint/2010/main" val="3315949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Chudozubí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e sto zuby</a:t>
            </a:r>
            <a:endParaRPr lang="cs-CZ" dirty="0"/>
          </a:p>
        </p:txBody>
      </p:sp>
      <p:pic>
        <p:nvPicPr>
          <p:cNvPr id="2050" name="Picture 2" descr="C:\Users\Tereza\AppData\Local\Microsoft\Windows\Temporary Internet Files\Content.IE5\K43E3B6T\MC9004345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4650" y="908720"/>
            <a:ext cx="216684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Tereza\AppData\Local\Microsoft\Windows\Temporary Internet Files\Content.IE5\SHRZAFRV\MC9004300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1901" y="3645024"/>
            <a:ext cx="1968500" cy="790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ereza\AppData\Local\Microsoft\Windows\Temporary Internet Files\Content.IE5\SHRZAFRV\MC900057345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6436" y="5301208"/>
            <a:ext cx="1772107" cy="101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3377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Původ názvu 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Zuby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Mnoho (až 100)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Nekvalitní</a:t>
            </a:r>
          </a:p>
          <a:p>
            <a:pPr lvl="1"/>
            <a:r>
              <a:rPr lang="cs-CZ" sz="2400" dirty="0" smtClean="0">
                <a:solidFill>
                  <a:schemeClr val="accent2"/>
                </a:solidFill>
              </a:rPr>
              <a:t>Nemají</a:t>
            </a:r>
          </a:p>
          <a:p>
            <a:pPr lvl="2"/>
            <a:r>
              <a:rPr lang="cs-CZ" sz="2000" u="sng" dirty="0" smtClean="0">
                <a:solidFill>
                  <a:schemeClr val="accent2"/>
                </a:solidFill>
              </a:rPr>
              <a:t>řezáky </a:t>
            </a:r>
            <a:r>
              <a:rPr lang="cs-CZ" sz="2000" u="sng" dirty="0">
                <a:solidFill>
                  <a:schemeClr val="accent2"/>
                </a:solidFill>
              </a:rPr>
              <a:t>a </a:t>
            </a:r>
            <a:r>
              <a:rPr lang="cs-CZ" sz="2000" u="sng" dirty="0" smtClean="0">
                <a:solidFill>
                  <a:schemeClr val="accent2"/>
                </a:solidFill>
              </a:rPr>
              <a:t>špičáky</a:t>
            </a:r>
            <a:endParaRPr lang="cs-CZ" sz="2000" dirty="0" smtClean="0">
              <a:solidFill>
                <a:schemeClr val="accent2"/>
              </a:solidFill>
            </a:endParaRPr>
          </a:p>
          <a:p>
            <a:pPr lvl="2"/>
            <a:r>
              <a:rPr lang="cs-CZ" sz="2000" u="sng" dirty="0" smtClean="0">
                <a:solidFill>
                  <a:schemeClr val="accent2"/>
                </a:solidFill>
              </a:rPr>
              <a:t>kořeny</a:t>
            </a:r>
            <a:r>
              <a:rPr lang="cs-CZ" sz="2000" dirty="0" smtClean="0">
                <a:solidFill>
                  <a:schemeClr val="accent2"/>
                </a:solidFill>
              </a:rPr>
              <a:t> (někdy)</a:t>
            </a:r>
          </a:p>
          <a:p>
            <a:pPr lvl="2"/>
            <a:r>
              <a:rPr lang="cs-CZ" sz="2000" u="sng" dirty="0" smtClean="0">
                <a:solidFill>
                  <a:schemeClr val="accent2"/>
                </a:solidFill>
              </a:rPr>
              <a:t>sklovinu</a:t>
            </a:r>
            <a:r>
              <a:rPr lang="cs-CZ" sz="2000" dirty="0" smtClean="0">
                <a:solidFill>
                  <a:schemeClr val="accent2"/>
                </a:solidFill>
              </a:rPr>
              <a:t>(někdy)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000" i="1" dirty="0" smtClean="0"/>
              <a:t>Jaké druhy zubů mají ostatní savci?</a:t>
            </a:r>
          </a:p>
          <a:p>
            <a:r>
              <a:rPr lang="cs-CZ" dirty="0" smtClean="0">
                <a:solidFill>
                  <a:schemeClr val="accent4"/>
                </a:solidFill>
              </a:rPr>
              <a:t>Řezáky, špičáky, zuby třenové, stoličky</a:t>
            </a:r>
            <a:endParaRPr lang="cs-CZ" dirty="0">
              <a:solidFill>
                <a:schemeClr val="accent4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Tereza\AppData\Local\Microsoft\Windows\Temporary Internet Files\Content.IE5\Y78AKF17\MC900441498[3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941168"/>
            <a:ext cx="1396524" cy="1396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9016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chudozubých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Výskyt 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Střední a Jižní Amerika </a:t>
            </a:r>
          </a:p>
          <a:p>
            <a:r>
              <a:rPr lang="cs-CZ" dirty="0" smtClean="0"/>
              <a:t>Smysly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Dominantní čich</a:t>
            </a:r>
          </a:p>
          <a:p>
            <a:r>
              <a:rPr lang="cs-CZ" dirty="0" smtClean="0"/>
              <a:t>Skupiny </a:t>
            </a:r>
          </a:p>
          <a:p>
            <a:pPr lvl="1"/>
            <a:r>
              <a:rPr lang="cs-CZ" sz="2400" dirty="0" smtClean="0">
                <a:solidFill>
                  <a:schemeClr val="accent2"/>
                </a:solidFill>
              </a:rPr>
              <a:t>Mravenečníci</a:t>
            </a:r>
          </a:p>
          <a:p>
            <a:pPr lvl="1"/>
            <a:r>
              <a:rPr lang="cs-CZ" sz="2400" dirty="0" smtClean="0">
                <a:solidFill>
                  <a:schemeClr val="accent2"/>
                </a:solidFill>
              </a:rPr>
              <a:t>Pásovci</a:t>
            </a:r>
          </a:p>
          <a:p>
            <a:pPr lvl="1"/>
            <a:r>
              <a:rPr lang="cs-CZ" sz="2400" dirty="0" smtClean="0">
                <a:solidFill>
                  <a:schemeClr val="accent2"/>
                </a:solidFill>
              </a:rPr>
              <a:t>Lenochodi</a:t>
            </a:r>
          </a:p>
          <a:p>
            <a:r>
              <a:rPr lang="cs-CZ" dirty="0" smtClean="0"/>
              <a:t>Další znak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Zvláštní klouby na obratlích</a:t>
            </a:r>
          </a:p>
          <a:p>
            <a:pPr lvl="2"/>
            <a:r>
              <a:rPr lang="cs-CZ" dirty="0" smtClean="0">
                <a:solidFill>
                  <a:schemeClr val="accent4"/>
                </a:solidFill>
              </a:rPr>
              <a:t>Pevnost páteře</a:t>
            </a:r>
          </a:p>
          <a:p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78" b="98046" l="99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752"/>
          <a:stretch/>
        </p:blipFill>
        <p:spPr>
          <a:xfrm>
            <a:off x="5149049" y="542781"/>
            <a:ext cx="3763876" cy="5363324"/>
          </a:xfrm>
          <a:prstGeom prst="rect">
            <a:avLst/>
          </a:prstGeom>
        </p:spPr>
      </p:pic>
      <p:pic>
        <p:nvPicPr>
          <p:cNvPr id="7" name="Picture 2" descr="C:\Users\Tereza\AppData\Local\Microsoft\Windows\Temporary Internet Files\Content.IE5\K43E3B6T\MC9004345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8985" y="5373216"/>
            <a:ext cx="1560125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Tereza\AppData\Local\Microsoft\Windows\Temporary Internet Files\Content.IE5\SHRZAFRV\MC9004300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4799" y="3233569"/>
            <a:ext cx="1968500" cy="790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Tereza\AppData\Local\Microsoft\Windows\Temporary Internet Files\Content.IE5\SHRZAFRV\MC900057345[1].wmf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2995" y="4229202"/>
            <a:ext cx="1772107" cy="101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6414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3820" y="136361"/>
            <a:ext cx="7467600" cy="778098"/>
          </a:xfrm>
        </p:spPr>
        <p:txBody>
          <a:bodyPr/>
          <a:lstStyle/>
          <a:p>
            <a:r>
              <a:rPr lang="cs-CZ" dirty="0" smtClean="0"/>
              <a:t>Poznáš živočicha na fotografii?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420888"/>
            <a:ext cx="104387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pásovec</a:t>
            </a:r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8441" y="832838"/>
            <a:ext cx="4124001" cy="391476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973565" y="2420888"/>
            <a:ext cx="104387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pásovec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01185" y="2420888"/>
            <a:ext cx="104387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pásovec</a:t>
            </a:r>
            <a:endParaRPr lang="cs-CZ" dirty="0"/>
          </a:p>
        </p:txBody>
      </p:sp>
      <p:pic>
        <p:nvPicPr>
          <p:cNvPr id="11" name="Zástupný symbol pro obsah 3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514" y="1124744"/>
            <a:ext cx="4441813" cy="225309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502910" y="1268760"/>
            <a:ext cx="104387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pásovec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940078"/>
            <a:ext cx="1120820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lenochod</a:t>
            </a:r>
            <a:endParaRPr lang="cs-CZ" dirty="0"/>
          </a:p>
        </p:txBody>
      </p:sp>
      <p:pic>
        <p:nvPicPr>
          <p:cNvPr id="14" name="Obrázek 13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005064"/>
            <a:ext cx="6420747" cy="270547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6" name="TextovéPole 15"/>
          <p:cNvSpPr txBox="1"/>
          <p:nvPr/>
        </p:nvSpPr>
        <p:spPr>
          <a:xfrm>
            <a:off x="396514" y="4221088"/>
            <a:ext cx="150554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mravenečník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440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Lenochodi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270248" y="404664"/>
            <a:ext cx="3657600" cy="5767536"/>
          </a:xfrm>
        </p:spPr>
        <p:txBody>
          <a:bodyPr/>
          <a:lstStyle/>
          <a:p>
            <a:r>
              <a:rPr lang="cs-CZ" dirty="0" smtClean="0"/>
              <a:t>Výskyt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Na stromech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Pralesy Střední a Jižní Ameriky</a:t>
            </a:r>
          </a:p>
          <a:p>
            <a:r>
              <a:rPr lang="cs-CZ" dirty="0" smtClean="0"/>
              <a:t>Zavěšeni hřbetem dolů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Srst roste „obráceně“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Hákovité drápy</a:t>
            </a:r>
          </a:p>
          <a:p>
            <a:r>
              <a:rPr lang="cs-CZ" dirty="0"/>
              <a:t>Potrava</a:t>
            </a:r>
          </a:p>
          <a:p>
            <a:pPr lvl="1"/>
            <a:r>
              <a:rPr lang="cs-CZ" dirty="0">
                <a:solidFill>
                  <a:schemeClr val="accent1"/>
                </a:solidFill>
              </a:rPr>
              <a:t>Listy </a:t>
            </a:r>
            <a:r>
              <a:rPr lang="cs-CZ" dirty="0" smtClean="0">
                <a:solidFill>
                  <a:schemeClr val="accent1"/>
                </a:solidFill>
              </a:rPr>
              <a:t>stromů</a:t>
            </a:r>
          </a:p>
          <a:p>
            <a:pPr lvl="1"/>
            <a:endParaRPr lang="cs-CZ" dirty="0">
              <a:solidFill>
                <a:schemeClr val="accent1"/>
              </a:solidFill>
            </a:endParaRPr>
          </a:p>
          <a:p>
            <a:r>
              <a:rPr lang="cs-CZ" dirty="0" smtClean="0">
                <a:solidFill>
                  <a:schemeClr val="accent4"/>
                </a:solidFill>
              </a:rPr>
              <a:t>„Všechno jde pomalu“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Pohyb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Dýchání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Vyměšování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Zástupný symbol pro obsah 5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88840"/>
            <a:ext cx="3827571" cy="363337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08673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Mravenečníci</a:t>
            </a:r>
            <a:endParaRPr lang="cs-CZ" dirty="0"/>
          </a:p>
        </p:txBody>
      </p:sp>
      <p:pic>
        <p:nvPicPr>
          <p:cNvPr id="6" name="Zástupný symbol pro obsah 5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420888"/>
            <a:ext cx="6928517" cy="39604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Zástupný symbol pro obsah 4" descr="Výřez obrazovky"/>
          <p:cNvPicPr>
            <a:picLocks noGrp="1" noChangeAspect="1"/>
          </p:cNvPicPr>
          <p:nvPr>
            <p:ph sz="quarter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5" t="11917" r="9588" b="10124"/>
          <a:stretch/>
        </p:blipFill>
        <p:spPr>
          <a:xfrm>
            <a:off x="4283968" y="404664"/>
            <a:ext cx="4262102" cy="274937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33183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Mravenečníci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23528" y="1700808"/>
            <a:ext cx="6912768" cy="4572000"/>
          </a:xfrm>
        </p:spPr>
        <p:txBody>
          <a:bodyPr/>
          <a:lstStyle/>
          <a:p>
            <a:endParaRPr lang="cs-CZ" dirty="0" smtClean="0"/>
          </a:p>
          <a:p>
            <a:r>
              <a:rPr lang="cs-CZ" sz="2800" dirty="0"/>
              <a:t>Potrava</a:t>
            </a:r>
          </a:p>
          <a:p>
            <a:pPr lvl="1"/>
            <a:r>
              <a:rPr lang="cs-CZ" sz="2400" dirty="0">
                <a:solidFill>
                  <a:schemeClr val="accent1"/>
                </a:solidFill>
              </a:rPr>
              <a:t>Mravenci, termiti</a:t>
            </a:r>
          </a:p>
          <a:p>
            <a:r>
              <a:rPr lang="cs-CZ" sz="2800" dirty="0" smtClean="0"/>
              <a:t>Znaky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Protáhlý, rourkovitý čenich</a:t>
            </a:r>
          </a:p>
          <a:p>
            <a:pPr lvl="1"/>
            <a:r>
              <a:rPr lang="cs-CZ" sz="2400" u="sng" dirty="0" smtClean="0">
                <a:solidFill>
                  <a:schemeClr val="accent1"/>
                </a:solidFill>
              </a:rPr>
              <a:t>Lepkavý jazyk </a:t>
            </a:r>
            <a:r>
              <a:rPr lang="cs-CZ" sz="2400" dirty="0" smtClean="0">
                <a:solidFill>
                  <a:schemeClr val="accent1"/>
                </a:solidFill>
              </a:rPr>
              <a:t>(vyplázne až 60 cm daleko)</a:t>
            </a:r>
          </a:p>
          <a:p>
            <a:pPr lvl="1"/>
            <a:r>
              <a:rPr lang="cs-CZ" sz="2400" u="sng" dirty="0" smtClean="0">
                <a:solidFill>
                  <a:schemeClr val="accent1"/>
                </a:solidFill>
              </a:rPr>
              <a:t>Ostré drápy</a:t>
            </a:r>
          </a:p>
          <a:p>
            <a:pPr lvl="2"/>
            <a:r>
              <a:rPr lang="cs-CZ" sz="2000" dirty="0" smtClean="0">
                <a:solidFill>
                  <a:schemeClr val="accent4"/>
                </a:solidFill>
              </a:rPr>
              <a:t>Hrabání</a:t>
            </a:r>
          </a:p>
          <a:p>
            <a:pPr lvl="2"/>
            <a:r>
              <a:rPr lang="cs-CZ" sz="2000" dirty="0" smtClean="0">
                <a:solidFill>
                  <a:schemeClr val="accent4"/>
                </a:solidFill>
              </a:rPr>
              <a:t>Obrana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124744"/>
            <a:ext cx="4955876" cy="208823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7" name="Přímá spojnice se šipkou 6"/>
          <p:cNvCxnSpPr/>
          <p:nvPr/>
        </p:nvCxnSpPr>
        <p:spPr>
          <a:xfrm>
            <a:off x="3830223" y="764704"/>
            <a:ext cx="495587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920876" y="263303"/>
            <a:ext cx="774571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1-2 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64288" y="2924944"/>
            <a:ext cx="1728192" cy="30777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/>
              <a:t>Mravenečník velký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71469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r>
              <a:rPr lang="cs-CZ" dirty="0" smtClean="0"/>
              <a:t>Pásovci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23528" y="1196752"/>
            <a:ext cx="5688632" cy="5004048"/>
          </a:xfrm>
        </p:spPr>
        <p:txBody>
          <a:bodyPr>
            <a:normAutofit fontScale="92500"/>
          </a:bodyPr>
          <a:lstStyle/>
          <a:p>
            <a:r>
              <a:rPr lang="cs-CZ" sz="2800" dirty="0" smtClean="0"/>
              <a:t>Krunýř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Tvořený deskami (pružné, pohyblivé)</a:t>
            </a:r>
          </a:p>
          <a:p>
            <a:r>
              <a:rPr lang="cs-CZ" sz="2800" dirty="0" smtClean="0"/>
              <a:t>Srst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Boky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Břicho</a:t>
            </a:r>
          </a:p>
          <a:p>
            <a:r>
              <a:rPr lang="cs-CZ" sz="2800" dirty="0" smtClean="0"/>
              <a:t>Potrava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Hmyz</a:t>
            </a:r>
          </a:p>
          <a:p>
            <a:r>
              <a:rPr lang="cs-CZ" sz="2800" dirty="0" smtClean="0"/>
              <a:t>Silné drápy</a:t>
            </a:r>
          </a:p>
          <a:p>
            <a:r>
              <a:rPr lang="cs-CZ" sz="2800" dirty="0" smtClean="0"/>
              <a:t>Obrana</a:t>
            </a:r>
          </a:p>
          <a:p>
            <a:pPr marL="365760" lvl="1" indent="-365760"/>
            <a:r>
              <a:rPr lang="cs-CZ" sz="2300" dirty="0">
                <a:solidFill>
                  <a:schemeClr val="accent4"/>
                </a:solidFill>
              </a:rPr>
              <a:t>Stočení do </a:t>
            </a:r>
            <a:r>
              <a:rPr lang="cs-CZ" sz="2300" dirty="0" smtClean="0">
                <a:solidFill>
                  <a:schemeClr val="accent4"/>
                </a:solidFill>
              </a:rPr>
              <a:t>koule</a:t>
            </a:r>
          </a:p>
          <a:p>
            <a:pPr marL="365760" lvl="1" indent="-365760"/>
            <a:r>
              <a:rPr lang="cs-CZ" sz="2300" dirty="0" smtClean="0">
                <a:solidFill>
                  <a:schemeClr val="accent4"/>
                </a:solidFill>
              </a:rPr>
              <a:t>Zahrabe se</a:t>
            </a:r>
            <a:endParaRPr lang="cs-CZ" sz="2300" dirty="0">
              <a:solidFill>
                <a:schemeClr val="accent4"/>
              </a:solidFill>
            </a:endParaRPr>
          </a:p>
          <a:p>
            <a:endParaRPr lang="cs-CZ" sz="2800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2924944"/>
            <a:ext cx="4760346" cy="24146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6444208" y="5013176"/>
            <a:ext cx="2172390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Pásovec devítipásý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8039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Chudozubí - 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Znaky</a:t>
            </a:r>
          </a:p>
          <a:p>
            <a:pPr lvl="1"/>
            <a:r>
              <a:rPr lang="cs-CZ" sz="2400" dirty="0" smtClean="0">
                <a:solidFill>
                  <a:schemeClr val="accent2"/>
                </a:solidFill>
              </a:rPr>
              <a:t>Nekvalitní </a:t>
            </a:r>
            <a:r>
              <a:rPr lang="cs-CZ" sz="2400" u="sng" dirty="0" smtClean="0">
                <a:solidFill>
                  <a:schemeClr val="accent2"/>
                </a:solidFill>
              </a:rPr>
              <a:t>zuby</a:t>
            </a:r>
          </a:p>
          <a:p>
            <a:pPr lvl="2"/>
            <a:r>
              <a:rPr lang="cs-CZ" sz="2000" dirty="0" smtClean="0">
                <a:solidFill>
                  <a:schemeClr val="accent1"/>
                </a:solidFill>
              </a:rPr>
              <a:t>některé chybí, bez skloviny</a:t>
            </a:r>
          </a:p>
          <a:p>
            <a:pPr lvl="1"/>
            <a:r>
              <a:rPr lang="cs-CZ" sz="2400" dirty="0" smtClean="0">
                <a:solidFill>
                  <a:schemeClr val="accent2"/>
                </a:solidFill>
              </a:rPr>
              <a:t>Zvláštní </a:t>
            </a:r>
            <a:r>
              <a:rPr lang="cs-CZ" sz="2400" u="sng" dirty="0" smtClean="0">
                <a:solidFill>
                  <a:schemeClr val="accent2"/>
                </a:solidFill>
              </a:rPr>
              <a:t>klouby na obratlích</a:t>
            </a:r>
            <a:r>
              <a:rPr lang="cs-CZ" sz="2400" dirty="0" smtClean="0">
                <a:solidFill>
                  <a:schemeClr val="accent2"/>
                </a:solidFill>
              </a:rPr>
              <a:t> (pevnost)</a:t>
            </a:r>
          </a:p>
          <a:p>
            <a:r>
              <a:rPr lang="cs-CZ" sz="2800" dirty="0" smtClean="0"/>
              <a:t>Výskyt</a:t>
            </a:r>
          </a:p>
          <a:p>
            <a:pPr lvl="1"/>
            <a:r>
              <a:rPr lang="cs-CZ" sz="2400" dirty="0" smtClean="0">
                <a:solidFill>
                  <a:schemeClr val="accent2"/>
                </a:solidFill>
              </a:rPr>
              <a:t>Střední a Jižní Amerika</a:t>
            </a:r>
          </a:p>
          <a:p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sz="2800" dirty="0" smtClean="0"/>
              <a:t>Smysly</a:t>
            </a:r>
          </a:p>
          <a:p>
            <a:pPr lvl="1"/>
            <a:r>
              <a:rPr lang="cs-CZ" sz="2400" dirty="0" smtClean="0">
                <a:solidFill>
                  <a:schemeClr val="accent2"/>
                </a:solidFill>
              </a:rPr>
              <a:t>Dobrý čich</a:t>
            </a:r>
          </a:p>
          <a:p>
            <a:r>
              <a:rPr lang="cs-CZ" sz="2800" dirty="0" smtClean="0"/>
              <a:t>Skupiny</a:t>
            </a:r>
          </a:p>
          <a:p>
            <a:pPr lvl="1"/>
            <a:r>
              <a:rPr lang="cs-CZ" sz="2400" dirty="0" smtClean="0">
                <a:solidFill>
                  <a:schemeClr val="accent2"/>
                </a:solidFill>
              </a:rPr>
              <a:t>Lenochodi</a:t>
            </a:r>
          </a:p>
          <a:p>
            <a:pPr lvl="1"/>
            <a:r>
              <a:rPr lang="cs-CZ" sz="2400" dirty="0" smtClean="0">
                <a:solidFill>
                  <a:schemeClr val="accent2"/>
                </a:solidFill>
              </a:rPr>
              <a:t>Mravenečníci</a:t>
            </a:r>
          </a:p>
          <a:p>
            <a:pPr lvl="1"/>
            <a:r>
              <a:rPr lang="cs-CZ" sz="2400" dirty="0" smtClean="0">
                <a:solidFill>
                  <a:schemeClr val="accent2"/>
                </a:solidFill>
              </a:rPr>
              <a:t>Pásovci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Tereza\AppData\Local\Microsoft\Windows\Temporary Internet Files\Content.IE5\SHRZAFRV\MC900057345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76256" y="5085184"/>
            <a:ext cx="2022563" cy="101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Tereza\AppData\Local\Microsoft\Windows\Temporary Internet Files\Content.IE5\K43E3B6T\MC900434565[2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0245" y="1285576"/>
            <a:ext cx="1876425" cy="155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Tereza\AppData\Local\Microsoft\Windows\Temporary Internet Files\Content.IE5\Y78AKF17\MC9004300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9773" y="3501008"/>
            <a:ext cx="1968500" cy="790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4136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už víš…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4873752"/>
          </a:xfrm>
        </p:spPr>
        <p:txBody>
          <a:bodyPr>
            <a:normAutofit fontScale="925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Jmenuj znaky chudozubých.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Nekvalitní zuby, chybí řezáky a špičáky, bez skloviny, bez kořenů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Zvláštní klouby mezi obratli spodní části páteře, pevnost páteř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se z hlediska potravy liší mravenečník, pásovec a lenochod?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Lenochod je býložravec (listy stromů), ostatní jsou hmyzožraví.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se pásovec chrání? </a:t>
            </a:r>
            <a:endParaRPr lang="cs-CZ" dirty="0"/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Stočí se do klubíčka (jako ježek), nebo se snaží zahrabat (vyčnívá pouze krunýř).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je mravenečník přizpůsoben získávání potravy?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Silné nohy s mohutnými drápy (rozhrabání termitiště)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Velmi dlouhý lepkavý jazyk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Protažená, velmi úzká  tlama</a:t>
            </a:r>
          </a:p>
        </p:txBody>
      </p:sp>
    </p:spTree>
    <p:extLst>
      <p:ext uri="{BB962C8B-B14F-4D97-AF65-F5344CB8AC3E}">
        <p14:creationId xmlns:p14="http://schemas.microsoft.com/office/powerpoint/2010/main" val="2988175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hlinkClick r:id="rId2"/>
              </a:rPr>
              <a:t>www.microsoft.office.com</a:t>
            </a:r>
            <a:endParaRPr lang="cs-CZ" dirty="0" smtClean="0"/>
          </a:p>
          <a:p>
            <a:r>
              <a:rPr lang="cs-CZ" dirty="0"/>
              <a:t>File:Common Long-</a:t>
            </a:r>
            <a:r>
              <a:rPr lang="cs-CZ" dirty="0" err="1"/>
              <a:t>nosed</a:t>
            </a:r>
            <a:r>
              <a:rPr lang="cs-CZ" dirty="0"/>
              <a:t> </a:t>
            </a:r>
            <a:r>
              <a:rPr lang="cs-CZ" dirty="0" err="1"/>
              <a:t>Armadillo</a:t>
            </a:r>
            <a:r>
              <a:rPr lang="cs-CZ" dirty="0"/>
              <a:t> area.png.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2010-12-22 [cit. 2012-08-20].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commons.wikimedia.org/wiki/File:Common_Long-nosed_Armadillo_area.png</a:t>
            </a:r>
            <a:endParaRPr lang="cs-CZ" dirty="0" smtClean="0"/>
          </a:p>
          <a:p>
            <a:r>
              <a:rPr lang="cs-CZ" dirty="0"/>
              <a:t>File:Armadillo2.jpg.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2009-02-21 [cit. 2012-08-20].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commons.wikimedia.org/wiki/File:Armadillo2.jpg</a:t>
            </a:r>
            <a:endParaRPr lang="cs-CZ" dirty="0" smtClean="0"/>
          </a:p>
          <a:p>
            <a:r>
              <a:rPr lang="cs-CZ" dirty="0"/>
              <a:t> File:Choloepus </a:t>
            </a:r>
            <a:r>
              <a:rPr lang="cs-CZ" dirty="0" err="1"/>
              <a:t>didactylus</a:t>
            </a:r>
            <a:r>
              <a:rPr lang="cs-CZ" dirty="0"/>
              <a:t> 2 - Buffalo Zoo.jpg.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2007-04-04 [cit. 2012-08-20]. Dostupné z: </a:t>
            </a:r>
            <a:r>
              <a:rPr lang="cs-CZ" dirty="0">
                <a:hlinkClick r:id="rId5"/>
              </a:rPr>
              <a:t>http://commons.wikimedia.org/wiki/File:Choloepus_didactylus_2_-_</a:t>
            </a:r>
            <a:r>
              <a:rPr lang="cs-CZ" dirty="0" smtClean="0">
                <a:hlinkClick r:id="rId5"/>
              </a:rPr>
              <a:t>Buffalo_Zoo.jpg</a:t>
            </a:r>
            <a:endParaRPr lang="cs-CZ" dirty="0" smtClean="0"/>
          </a:p>
          <a:p>
            <a:r>
              <a:rPr lang="cs-CZ" dirty="0"/>
              <a:t>File:Myrmecophaga </a:t>
            </a:r>
            <a:r>
              <a:rPr lang="cs-CZ" dirty="0" err="1"/>
              <a:t>tridactyla</a:t>
            </a:r>
            <a:r>
              <a:rPr lang="cs-CZ" dirty="0"/>
              <a:t> by anagoria.jpg.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2011-11-24 [cit. 2012-08-20].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commons.wikimedia.org/wiki/File:Myrmecophaga_tridactyla_by_anagoria.jpg</a:t>
            </a:r>
            <a:endParaRPr lang="cs-CZ" dirty="0" smtClean="0"/>
          </a:p>
          <a:p>
            <a:r>
              <a:rPr lang="cs-CZ" dirty="0"/>
              <a:t> File:Giant </a:t>
            </a:r>
            <a:r>
              <a:rPr lang="cs-CZ" dirty="0" err="1"/>
              <a:t>Anteater</a:t>
            </a:r>
            <a:r>
              <a:rPr lang="cs-CZ" dirty="0"/>
              <a:t> 058.jpg.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2009-05-01 [cit. 2012-08-20]. Dostupné z: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commons.wikimedia.org/wiki/File:Giant_Anteater_058.jpg</a:t>
            </a:r>
            <a:endParaRPr lang="cs-CZ" dirty="0" smtClean="0"/>
          </a:p>
          <a:p>
            <a:r>
              <a:rPr lang="cs-CZ" dirty="0"/>
              <a:t>File:Anteater Skeleton.JPG.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2009-08-19 [cit. 2012-08-20]. Dostupné z: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commons.wikimedia.org/wiki/File:Anteater_Skeleton.JPG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0378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99</TotalTime>
  <Words>573</Words>
  <Application>Microsoft Office PowerPoint</Application>
  <PresentationFormat>Předvádění na obrazovce (4:3)</PresentationFormat>
  <Paragraphs>131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Prezentace aplikace PowerPoint</vt:lpstr>
      <vt:lpstr>Chudozubí</vt:lpstr>
      <vt:lpstr>Původ názvu …</vt:lpstr>
      <vt:lpstr>Znaky chudozubých</vt:lpstr>
      <vt:lpstr>Poznáš živočicha na fotografii?</vt:lpstr>
      <vt:lpstr>Lenochodi</vt:lpstr>
      <vt:lpstr>Mravenečníci</vt:lpstr>
      <vt:lpstr>Mravenečníci</vt:lpstr>
      <vt:lpstr>Pásovci</vt:lpstr>
      <vt:lpstr>Chudozubí - shrnutí</vt:lpstr>
      <vt:lpstr>To už víš…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13</cp:revision>
  <dcterms:created xsi:type="dcterms:W3CDTF">2012-08-20T10:54:31Z</dcterms:created>
  <dcterms:modified xsi:type="dcterms:W3CDTF">2012-11-17T17:42:54Z</dcterms:modified>
</cp:coreProperties>
</file>