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D183962-9727-42CD-90F6-8785B7917D4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118F8A5-961E-4359-B618-1769119202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D183962-9727-42CD-90F6-8785B7917D4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118F8A5-961E-4359-B618-17691192021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D183962-9727-42CD-90F6-8785B7917D4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118F8A5-961E-4359-B618-1769119202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83962-9727-42CD-90F6-8785B7917D4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8F8A5-961E-4359-B618-17691192021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83962-9727-42CD-90F6-8785B7917D4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8F8A5-961E-4359-B618-17691192021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D183962-9727-42CD-90F6-8785B7917D4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118F8A5-961E-4359-B618-17691192021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83962-9727-42CD-90F6-8785B7917D4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8F8A5-961E-4359-B618-1769119202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D183962-9727-42CD-90F6-8785B7917D4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118F8A5-961E-4359-B618-176911920211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D183962-9727-42CD-90F6-8785B7917D4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118F8A5-961E-4359-B618-17691192021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83962-9727-42CD-90F6-8785B7917D4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8F8A5-961E-4359-B618-1769119202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83962-9727-42CD-90F6-8785B7917D4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8F8A5-961E-4359-B618-1769119202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D183962-9727-42CD-90F6-8785B7917D4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118F8A5-961E-4359-B618-17691192021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tm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mp"/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mp"/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tm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mp"/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tm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mp"/><Relationship Id="rId2" Type="http://schemas.openxmlformats.org/officeDocument/2006/relationships/image" Target="../media/image19.tmp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mp"/><Relationship Id="rId2" Type="http://schemas.openxmlformats.org/officeDocument/2006/relationships/image" Target="../media/image21.tmp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mp"/><Relationship Id="rId2" Type="http://schemas.openxmlformats.org/officeDocument/2006/relationships/image" Target="../media/image23.tmp"/><Relationship Id="rId1" Type="http://schemas.openxmlformats.org/officeDocument/2006/relationships/slideLayout" Target="../slideLayouts/slideLayout5.xml"/><Relationship Id="rId5" Type="http://schemas.microsoft.com/office/2007/relationships/hdphoto" Target="../media/hdphoto2.wdp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pecola,_sala_degli_scheletri,_megattera.JPG?uselang=cs" TargetMode="External"/><Relationship Id="rId13" Type="http://schemas.openxmlformats.org/officeDocument/2006/relationships/hyperlink" Target="http://cs.wikipedia.org/wiki/Soubor:Humpback_whale_size.svg" TargetMode="External"/><Relationship Id="rId18" Type="http://schemas.openxmlformats.org/officeDocument/2006/relationships/hyperlink" Target="http://commons.wikimedia.org/wiki/File:Narwhals_breach.jpg?uselang=cs" TargetMode="External"/><Relationship Id="rId3" Type="http://schemas.openxmlformats.org/officeDocument/2006/relationships/hyperlink" Target="http://commons.wikimedia.org/wiki/File:Type_C_Orcas.jpg?uselang=cs" TargetMode="External"/><Relationship Id="rId7" Type="http://schemas.openxmlformats.org/officeDocument/2006/relationships/hyperlink" Target="http://commons.wikimedia.org/wiki/File:Orca-Sch%C3%A4del.jpg?uselang=cs" TargetMode="External"/><Relationship Id="rId12" Type="http://schemas.openxmlformats.org/officeDocument/2006/relationships/hyperlink" Target="http://cs.wikipedia.org/wiki/Soubor:Humpback_stellwagen_edit.jpg" TargetMode="External"/><Relationship Id="rId17" Type="http://schemas.openxmlformats.org/officeDocument/2006/relationships/hyperlink" Target="http://commons.wikimedia.org/wiki/File:Delphinus_delphis_with_calf.jpg?uselang=cs" TargetMode="External"/><Relationship Id="rId2" Type="http://schemas.openxmlformats.org/officeDocument/2006/relationships/hyperlink" Target="http://www.microsoft.office.com/" TargetMode="External"/><Relationship Id="rId16" Type="http://schemas.openxmlformats.org/officeDocument/2006/relationships/hyperlink" Target="http://commons.wikimedia.org/wiki/File:SpermWhaleLyd3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JumpingOrca.jpg?uselang=cs" TargetMode="External"/><Relationship Id="rId11" Type="http://schemas.openxmlformats.org/officeDocument/2006/relationships/hyperlink" Target="http://cs.wikipedia.org/wiki/Soubor:Cypron-Range_Balaenoptera_musculus.svg" TargetMode="External"/><Relationship Id="rId5" Type="http://schemas.openxmlformats.org/officeDocument/2006/relationships/hyperlink" Target="http://commons.wikimedia.org/wiki/File:Whale_skeleton.png" TargetMode="External"/><Relationship Id="rId15" Type="http://schemas.openxmlformats.org/officeDocument/2006/relationships/hyperlink" Target="http://commons.wikimedia.org/wiki/File:Sperm_whale_and_Bottlenose_whale.JPG?uselang=cs" TargetMode="External"/><Relationship Id="rId10" Type="http://schemas.openxmlformats.org/officeDocument/2006/relationships/hyperlink" Target="http://cs.wikipedia.org/wiki/Soubor:Blue_whale_size.svg" TargetMode="External"/><Relationship Id="rId19" Type="http://schemas.openxmlformats.org/officeDocument/2006/relationships/hyperlink" Target="http://commons.wikimedia.org/wiki/File:Narwalsch%C3%A4del,_Jagd-_und_Fischereimuseum_in_M%C3%BCnchen.JPG?uselang=cs" TargetMode="External"/><Relationship Id="rId4" Type="http://schemas.openxmlformats.org/officeDocument/2006/relationships/hyperlink" Target="http://commons.wikimedia.org/wiki/File:Gr%C3%B6nlandwal_3-1999.jpg?uselang=cs" TargetMode="External"/><Relationship Id="rId9" Type="http://schemas.openxmlformats.org/officeDocument/2006/relationships/hyperlink" Target="http://cs.wikipedia.org/wiki/Soubor:Bluewhale877.jpg" TargetMode="External"/><Relationship Id="rId14" Type="http://schemas.openxmlformats.org/officeDocument/2006/relationships/hyperlink" Target="http://cs.wikipedia.org/wiki/Soubor:Cetacea_range_map_Humpback_Whal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29493" y="1844824"/>
            <a:ext cx="6875463" cy="277653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VY_32_INOVACE_08_Kytovci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</a:t>
            </a:r>
            <a:r>
              <a:rPr lang="cs-CZ" sz="1200" cap="all" dirty="0" smtClean="0"/>
              <a:t>	</a:t>
            </a:r>
            <a:r>
              <a:rPr lang="cs-CZ" sz="1200" dirty="0" smtClean="0"/>
              <a:t>9</a:t>
            </a:r>
            <a:r>
              <a:rPr lang="cs-CZ" sz="1200" dirty="0" smtClean="0"/>
              <a:t>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cap="all" dirty="0" smtClean="0"/>
              <a:t>	</a:t>
            </a:r>
            <a:r>
              <a:rPr lang="cs-CZ" sz="1200" dirty="0" smtClean="0"/>
              <a:t>Člověk </a:t>
            </a:r>
            <a:r>
              <a:rPr lang="cs-CZ" sz="1200" dirty="0" smtClean="0"/>
              <a:t>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</a:t>
            </a:r>
            <a:r>
              <a:rPr lang="cs-CZ" sz="1200" dirty="0" smtClean="0"/>
              <a:t>Kytovci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Klíčová slova: </a:t>
            </a:r>
            <a:r>
              <a:rPr lang="cs-CZ" sz="1200" dirty="0" smtClean="0"/>
              <a:t>		Ploutev, zadní končetiny, dýchací otvor, ozubení, kosticovci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</a:t>
            </a:r>
            <a:r>
              <a:rPr lang="cs-CZ" sz="1200" dirty="0" smtClean="0"/>
              <a:t>8/2012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motivačními úkoly pro žáky zaměřenými na znaky kytovců. Při řešení úkolů žáci třídí a vyhledávají informace, pracují s různým obrazovým materiálem, formulují a přesně vyjadřují své myšlenky. Žák jmenuje a krátce charakterizuje významné druhy kytovců a jejich znaky. 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>
                <a:solidFill>
                  <a:prstClr val="white"/>
                </a:solidFill>
              </a:rPr>
              <a:t>                                     </a:t>
            </a:r>
            <a:r>
              <a:rPr lang="cs-CZ" sz="1600" b="1">
                <a:solidFill>
                  <a:prstClr val="white"/>
                </a:solidFill>
              </a:rPr>
              <a:t>Základní  škola a mateřská škola J.A.Komenského</a:t>
            </a:r>
            <a:endParaRPr lang="cs-CZ" sz="1600">
              <a:solidFill>
                <a:prstClr val="white"/>
              </a:solidFill>
            </a:endParaRPr>
          </a:p>
          <a:p>
            <a:pPr algn="ctr"/>
            <a:r>
              <a:rPr lang="cs-CZ" sz="1600" b="1">
                <a:solidFill>
                  <a:prstClr val="white"/>
                </a:solidFill>
              </a:rPr>
              <a:t>                                                          v Novém  Strašecí</a:t>
            </a:r>
            <a:r>
              <a:rPr lang="cs-CZ" sz="1600">
                <a:solidFill>
                  <a:prstClr val="white"/>
                </a:solidFill>
              </a:rPr>
              <a:t>                     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tel. 311 240 401, 311 240 400, email: zsnovstra@iol.cz</a:t>
            </a:r>
          </a:p>
        </p:txBody>
      </p:sp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9525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</p:spTree>
    <p:extLst>
      <p:ext uri="{BB962C8B-B14F-4D97-AF65-F5344CB8AC3E}">
        <p14:creationId xmlns:p14="http://schemas.microsoft.com/office/powerpoint/2010/main" val="1344701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Kytovci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Mořští savci</a:t>
            </a:r>
            <a:endParaRPr lang="cs-CZ" dirty="0"/>
          </a:p>
        </p:txBody>
      </p:sp>
      <p:pic>
        <p:nvPicPr>
          <p:cNvPr id="1028" name="Picture 4" descr="C:\Users\Tereza\AppData\Local\Microsoft\Windows\Temporary Internet Files\Content.IE5\K43E3B6T\MC9003264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0875" y="1268760"/>
            <a:ext cx="2819251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764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Jistě je znáte…</a:t>
            </a:r>
            <a:endParaRPr lang="cs-CZ" dirty="0"/>
          </a:p>
        </p:txBody>
      </p:sp>
      <p:pic>
        <p:nvPicPr>
          <p:cNvPr id="4" name="Picture 2" descr="C:\Users\Tereza\AppData\Local\Microsoft\Windows\Temporary Internet Files\Content.IE5\70QMP9HU\MP900406978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21" y="115189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27783" y="3372690"/>
            <a:ext cx="1685077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Delfín skákavý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5148064" y="75982"/>
            <a:ext cx="3534269" cy="4553586"/>
            <a:chOff x="4932040" y="260648"/>
            <a:chExt cx="3534269" cy="4553586"/>
          </a:xfrm>
        </p:grpSpPr>
        <p:pic>
          <p:nvPicPr>
            <p:cNvPr id="6" name="Obrázek 5" descr="Výřez obrazovky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32040" y="260648"/>
              <a:ext cx="3534269" cy="4553586"/>
            </a:xfrm>
            <a:prstGeom prst="rect">
              <a:avLst/>
            </a:prstGeom>
          </p:spPr>
        </p:pic>
        <p:sp>
          <p:nvSpPr>
            <p:cNvPr id="8" name="TextovéPole 7"/>
            <p:cNvSpPr txBox="1"/>
            <p:nvPr/>
          </p:nvSpPr>
          <p:spPr>
            <a:xfrm>
              <a:off x="6699174" y="4444902"/>
              <a:ext cx="1659429" cy="369332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Kosatka dravá</a:t>
              </a:r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33393" y="4278246"/>
            <a:ext cx="5442026" cy="2148396"/>
            <a:chOff x="333393" y="4278246"/>
            <a:chExt cx="5442026" cy="2148396"/>
          </a:xfrm>
        </p:grpSpPr>
        <p:pic>
          <p:nvPicPr>
            <p:cNvPr id="9" name="Obrázek 8" descr="Výřez obrazovky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9030" r="9249" b="15545"/>
            <a:stretch/>
          </p:blipFill>
          <p:spPr>
            <a:xfrm>
              <a:off x="333393" y="4278246"/>
              <a:ext cx="5429202" cy="2148396"/>
            </a:xfrm>
            <a:prstGeom prst="rect">
              <a:avLst/>
            </a:prstGeom>
          </p:spPr>
        </p:pic>
        <p:sp>
          <p:nvSpPr>
            <p:cNvPr id="11" name="TextovéPole 10"/>
            <p:cNvSpPr txBox="1"/>
            <p:nvPr/>
          </p:nvSpPr>
          <p:spPr>
            <a:xfrm>
              <a:off x="3936389" y="6057310"/>
              <a:ext cx="1839030" cy="369332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Velryba grónská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161349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kytovci přizpůsobili vodnímu prostředí?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Kostra</a:t>
            </a:r>
          </a:p>
          <a:p>
            <a:pPr lvl="1"/>
            <a:r>
              <a:rPr lang="cs-CZ" sz="2400" dirty="0" smtClean="0"/>
              <a:t>Přední končetiny</a:t>
            </a:r>
          </a:p>
          <a:p>
            <a:pPr lvl="2"/>
            <a:r>
              <a:rPr lang="cs-CZ" sz="2000" dirty="0" smtClean="0">
                <a:solidFill>
                  <a:schemeClr val="accent1"/>
                </a:solidFill>
              </a:rPr>
              <a:t>Ploutve</a:t>
            </a:r>
          </a:p>
          <a:p>
            <a:pPr lvl="2"/>
            <a:r>
              <a:rPr lang="cs-CZ" sz="2000" dirty="0" smtClean="0">
                <a:solidFill>
                  <a:schemeClr val="accent1"/>
                </a:solidFill>
              </a:rPr>
              <a:t>Pohyblivé pouze v ramenním kloubu</a:t>
            </a:r>
          </a:p>
          <a:p>
            <a:pPr lvl="1"/>
            <a:r>
              <a:rPr lang="cs-CZ" sz="2400" dirty="0" smtClean="0"/>
              <a:t>Zadní končetiny a pánev</a:t>
            </a:r>
          </a:p>
          <a:p>
            <a:pPr lvl="2"/>
            <a:r>
              <a:rPr lang="cs-CZ" sz="2000" dirty="0" smtClean="0">
                <a:solidFill>
                  <a:schemeClr val="accent1"/>
                </a:solidFill>
              </a:rPr>
              <a:t>Zakrnělé </a:t>
            </a:r>
            <a:endParaRPr lang="cs-CZ" sz="2000" dirty="0">
              <a:solidFill>
                <a:schemeClr val="accent1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59" t="7056" r="459" b="3502"/>
          <a:stretch/>
        </p:blipFill>
        <p:spPr>
          <a:xfrm>
            <a:off x="611560" y="4365104"/>
            <a:ext cx="7525801" cy="205345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32731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936104"/>
          </a:xfrm>
        </p:spPr>
        <p:txBody>
          <a:bodyPr>
            <a:normAutofit fontScale="90000"/>
          </a:bodyPr>
          <a:lstStyle/>
          <a:p>
            <a:r>
              <a:rPr lang="cs-CZ" dirty="0"/>
              <a:t>jak se kytovci přizpůsobili vodnímu prostředí?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7467600" cy="5061176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Vodorovná</a:t>
            </a:r>
            <a:r>
              <a:rPr lang="cs-CZ" dirty="0" smtClean="0"/>
              <a:t> ocasní ploutev</a:t>
            </a:r>
          </a:p>
          <a:p>
            <a:pPr lvl="1"/>
            <a:r>
              <a:rPr lang="cs-CZ" dirty="0" smtClean="0">
                <a:solidFill>
                  <a:schemeClr val="accent5"/>
                </a:solidFill>
              </a:rPr>
              <a:t>bez kostry (vazivová výztuha)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Dýchací otvor</a:t>
            </a:r>
          </a:p>
          <a:p>
            <a:pPr marL="640080" lvl="2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„Vodotrysk“</a:t>
            </a:r>
          </a:p>
          <a:p>
            <a:pPr marL="1200150" lvl="3" indent="-285750"/>
            <a:r>
              <a:rPr lang="cs-CZ" dirty="0" smtClean="0">
                <a:solidFill>
                  <a:schemeClr val="accent1"/>
                </a:solidFill>
              </a:rPr>
              <a:t>Vydechovaný vzduch s kondenzovanou vodní párou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Kůže bez srsti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Podkožní tuk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Jedno mládě</a:t>
            </a:r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7" t="3802" r="4794" b="8802"/>
          <a:stretch/>
        </p:blipFill>
        <p:spPr>
          <a:xfrm>
            <a:off x="3707904" y="3725752"/>
            <a:ext cx="4614545" cy="263588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8100392" y="6093296"/>
            <a:ext cx="37702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5157192"/>
            <a:ext cx="37702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1026" name="Picture 2" descr="C:\Users\Tereza\AppData\Local\Microsoft\Windows\Temporary Internet Files\Content.IE5\SHRZAFRV\MC90044212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852936"/>
            <a:ext cx="664083" cy="664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7964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kytovců</a:t>
            </a:r>
            <a:endParaRPr lang="cs-CZ" dirty="0"/>
          </a:p>
        </p:txBody>
      </p:sp>
      <p:pic>
        <p:nvPicPr>
          <p:cNvPr id="12" name="Zástupný symbol pro obsah 11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8036" y="2528639"/>
            <a:ext cx="3036332" cy="398785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Ozubení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osticovci</a:t>
            </a:r>
            <a:endParaRPr lang="cs-CZ" dirty="0"/>
          </a:p>
        </p:txBody>
      </p:sp>
      <p:pic>
        <p:nvPicPr>
          <p:cNvPr id="10" name="Zástupný symbol pro obsah 9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420888"/>
            <a:ext cx="4220572" cy="2054605"/>
          </a:xfrm>
        </p:spPr>
      </p:pic>
      <p:sp>
        <p:nvSpPr>
          <p:cNvPr id="11" name="TextovéPole 10"/>
          <p:cNvSpPr txBox="1"/>
          <p:nvPr/>
        </p:nvSpPr>
        <p:spPr>
          <a:xfrm>
            <a:off x="323528" y="4509120"/>
            <a:ext cx="217239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Lebka kostky dravé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6165304"/>
            <a:ext cx="1941557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Lebka keporkaka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169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Dělení kytovců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Vyvinuté zuby</a:t>
            </a:r>
          </a:p>
          <a:p>
            <a:pPr lvl="1"/>
            <a:r>
              <a:rPr lang="cs-CZ" sz="2400" dirty="0" smtClean="0"/>
              <a:t>Draví </a:t>
            </a:r>
          </a:p>
          <a:p>
            <a:pPr lvl="1"/>
            <a:r>
              <a:rPr lang="cs-CZ" sz="2400" dirty="0" smtClean="0"/>
              <a:t>Potrava </a:t>
            </a:r>
          </a:p>
          <a:p>
            <a:pPr lvl="2"/>
            <a:r>
              <a:rPr lang="cs-CZ" sz="1900" dirty="0" smtClean="0"/>
              <a:t>Ryby, hlavonožci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Echolokace</a:t>
            </a:r>
          </a:p>
          <a:p>
            <a:endParaRPr lang="cs-CZ" sz="2800" dirty="0" smtClean="0">
              <a:solidFill>
                <a:schemeClr val="accent1"/>
              </a:solidFill>
            </a:endParaRPr>
          </a:p>
          <a:p>
            <a:pPr lvl="1"/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Delfín</a:t>
            </a:r>
          </a:p>
          <a:p>
            <a:r>
              <a:rPr lang="cs-CZ" dirty="0" smtClean="0"/>
              <a:t>Kosatka</a:t>
            </a:r>
          </a:p>
          <a:p>
            <a:r>
              <a:rPr lang="cs-CZ" dirty="0"/>
              <a:t>V</a:t>
            </a:r>
            <a:r>
              <a:rPr lang="cs-CZ" dirty="0" smtClean="0"/>
              <a:t>orvaň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Nemají zuby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Kostice</a:t>
            </a:r>
          </a:p>
          <a:p>
            <a:pPr lvl="1"/>
            <a:r>
              <a:rPr lang="cs-CZ" dirty="0" smtClean="0">
                <a:solidFill>
                  <a:schemeClr val="tx2"/>
                </a:solidFill>
              </a:rPr>
              <a:t>Rostou z horní čelisti</a:t>
            </a:r>
          </a:p>
          <a:p>
            <a:pPr lvl="1"/>
            <a:r>
              <a:rPr lang="cs-CZ" dirty="0" smtClean="0">
                <a:solidFill>
                  <a:schemeClr val="tx2"/>
                </a:solidFill>
              </a:rPr>
              <a:t>Tvořeny rohovinou</a:t>
            </a:r>
          </a:p>
          <a:p>
            <a:pPr lvl="1"/>
            <a:endParaRPr lang="cs-CZ" dirty="0" smtClean="0">
              <a:solidFill>
                <a:schemeClr val="accent1"/>
              </a:solidFill>
            </a:endParaRP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Filtrace planktonu</a:t>
            </a:r>
          </a:p>
          <a:p>
            <a:endParaRPr lang="cs-CZ" dirty="0" smtClean="0">
              <a:solidFill>
                <a:schemeClr val="accent6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Velryba</a:t>
            </a:r>
          </a:p>
          <a:p>
            <a:r>
              <a:rPr lang="cs-CZ" dirty="0" smtClean="0"/>
              <a:t>Plejtvák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ozubení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kosticovci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7544" y="5085184"/>
            <a:ext cx="1656184" cy="1152128"/>
          </a:xfrm>
          <a:prstGeom prst="rect">
            <a:avLst/>
          </a:prstGeom>
          <a:solidFill>
            <a:schemeClr val="accent1">
              <a:alpha val="22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27984" y="5301208"/>
            <a:ext cx="1656184" cy="1008112"/>
          </a:xfrm>
          <a:prstGeom prst="rect">
            <a:avLst/>
          </a:prstGeom>
          <a:solidFill>
            <a:schemeClr val="accent1">
              <a:alpha val="22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611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Významní kytovci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348880"/>
            <a:ext cx="4089196" cy="252028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5004048" y="2492896"/>
            <a:ext cx="3657600" cy="3750158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Největší</a:t>
            </a:r>
            <a:r>
              <a:rPr lang="cs-CZ" dirty="0" smtClean="0"/>
              <a:t> kytovec</a:t>
            </a:r>
          </a:p>
          <a:p>
            <a:pPr lvl="1"/>
            <a:r>
              <a:rPr lang="cs-CZ" dirty="0" smtClean="0"/>
              <a:t>30 m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Kosticovec</a:t>
            </a:r>
          </a:p>
          <a:p>
            <a:pPr lvl="1"/>
            <a:r>
              <a:rPr lang="cs-CZ" dirty="0" smtClean="0"/>
              <a:t>Potrava plankton</a:t>
            </a:r>
          </a:p>
          <a:p>
            <a:pPr marL="365760" lvl="1" indent="0">
              <a:buNone/>
            </a:pPr>
            <a:endParaRPr lang="cs-CZ" dirty="0" smtClean="0"/>
          </a:p>
          <a:p>
            <a:r>
              <a:rPr lang="cs-CZ" dirty="0" smtClean="0"/>
              <a:t>Ohrožený druh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lejtvák obrovský</a:t>
            </a:r>
            <a:endParaRPr lang="cs-CZ" dirty="0"/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343880"/>
            <a:ext cx="3672408" cy="1090205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32656"/>
            <a:ext cx="3148451" cy="1595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599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Významní kytovci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" t="13823" r="-243" b="-475"/>
          <a:stretch/>
        </p:blipFill>
        <p:spPr>
          <a:xfrm>
            <a:off x="467544" y="2204864"/>
            <a:ext cx="3657600" cy="3242577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982832" y="3673415"/>
            <a:ext cx="3657600" cy="2867000"/>
          </a:xfrm>
        </p:spPr>
        <p:txBody>
          <a:bodyPr/>
          <a:lstStyle/>
          <a:p>
            <a:r>
              <a:rPr lang="cs-CZ" dirty="0" smtClean="0"/>
              <a:t>Kosticovec</a:t>
            </a:r>
          </a:p>
          <a:p>
            <a:r>
              <a:rPr lang="cs-CZ" dirty="0" smtClean="0"/>
              <a:t>Velikost</a:t>
            </a:r>
          </a:p>
          <a:p>
            <a:pPr lvl="1"/>
            <a:r>
              <a:rPr lang="cs-CZ" dirty="0" smtClean="0"/>
              <a:t>14 m</a:t>
            </a:r>
          </a:p>
          <a:p>
            <a:r>
              <a:rPr lang="cs-CZ" dirty="0" smtClean="0"/>
              <a:t>Výskoky nad hladinu</a:t>
            </a:r>
          </a:p>
          <a:p>
            <a:r>
              <a:rPr lang="cs-CZ" dirty="0" smtClean="0"/>
              <a:t>Zpěv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Velryba keporkak</a:t>
            </a:r>
            <a:endParaRPr lang="cs-CZ" dirty="0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517232"/>
            <a:ext cx="3698458" cy="1038254"/>
          </a:xfrm>
          <a:prstGeom prst="rect">
            <a:avLst/>
          </a:prstGeo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034261"/>
            <a:ext cx="4572488" cy="2070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263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Významní kytovci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420888"/>
            <a:ext cx="4382201" cy="1728192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932040" y="1124744"/>
            <a:ext cx="3657600" cy="3888432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Ozubený</a:t>
            </a:r>
          </a:p>
          <a:p>
            <a:r>
              <a:rPr lang="cs-CZ" dirty="0" smtClean="0"/>
              <a:t>Velikost</a:t>
            </a:r>
          </a:p>
          <a:p>
            <a:pPr lvl="1"/>
            <a:r>
              <a:rPr lang="cs-CZ" dirty="0" smtClean="0"/>
              <a:t>20 m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Potrava</a:t>
            </a:r>
          </a:p>
          <a:p>
            <a:pPr lvl="1"/>
            <a:r>
              <a:rPr lang="cs-CZ" dirty="0" smtClean="0"/>
              <a:t>Ryby, hlavonožci</a:t>
            </a:r>
          </a:p>
          <a:p>
            <a:r>
              <a:rPr lang="cs-CZ" dirty="0" smtClean="0"/>
              <a:t>Dlouhý ponor</a:t>
            </a:r>
          </a:p>
          <a:p>
            <a:pPr lvl="1"/>
            <a:r>
              <a:rPr lang="cs-CZ" dirty="0" smtClean="0"/>
              <a:t>Až 1200 m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Vorvaň tuponosí</a:t>
            </a:r>
            <a:endParaRPr lang="cs-CZ" dirty="0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509120"/>
            <a:ext cx="6052225" cy="1485829"/>
          </a:xfrm>
          <a:prstGeom prst="rect">
            <a:avLst/>
          </a:prstGeom>
        </p:spPr>
      </p:pic>
      <p:sp>
        <p:nvSpPr>
          <p:cNvPr id="3" name="Ovál 2"/>
          <p:cNvSpPr/>
          <p:nvPr/>
        </p:nvSpPr>
        <p:spPr>
          <a:xfrm>
            <a:off x="395536" y="4797152"/>
            <a:ext cx="720080" cy="576064"/>
          </a:xfrm>
          <a:prstGeom prst="ellipse">
            <a:avLst/>
          </a:prstGeom>
          <a:solidFill>
            <a:schemeClr val="accent1">
              <a:alpha val="3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>
            <a:stCxn id="3" idx="5"/>
            <a:endCxn id="10" idx="3"/>
          </p:cNvCxnSpPr>
          <p:nvPr/>
        </p:nvCxnSpPr>
        <p:spPr>
          <a:xfrm>
            <a:off x="1010163" y="5288853"/>
            <a:ext cx="1041557" cy="10924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 flipH="1">
            <a:off x="2051720" y="6227439"/>
            <a:ext cx="4346769" cy="30777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i="1" dirty="0" smtClean="0"/>
              <a:t>Spermacet- olejovitá hmota (potápění, příjem zvuků)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val="837356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Významní kytovci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499992" y="1628800"/>
            <a:ext cx="3657600" cy="3785066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Ozubený</a:t>
            </a:r>
            <a:r>
              <a:rPr lang="cs-CZ" dirty="0" smtClean="0"/>
              <a:t> kytovec</a:t>
            </a:r>
          </a:p>
          <a:p>
            <a:r>
              <a:rPr lang="cs-CZ" dirty="0" smtClean="0"/>
              <a:t>Výskyt </a:t>
            </a:r>
          </a:p>
          <a:p>
            <a:pPr lvl="1"/>
            <a:r>
              <a:rPr lang="cs-CZ" dirty="0" smtClean="0"/>
              <a:t>Celosvětově</a:t>
            </a:r>
          </a:p>
          <a:p>
            <a:r>
              <a:rPr lang="cs-CZ" dirty="0" smtClean="0"/>
              <a:t>Potrava</a:t>
            </a:r>
          </a:p>
          <a:p>
            <a:pPr lvl="1"/>
            <a:r>
              <a:rPr lang="cs-CZ" dirty="0" smtClean="0"/>
              <a:t>Ryby, hlavonožci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Skupiny</a:t>
            </a:r>
          </a:p>
          <a:p>
            <a:pPr lvl="1"/>
            <a:r>
              <a:rPr lang="cs-CZ" dirty="0" smtClean="0"/>
              <a:t>Po mateřské linii</a:t>
            </a:r>
          </a:p>
          <a:p>
            <a:pPr lvl="1"/>
            <a:r>
              <a:rPr lang="cs-CZ" dirty="0" smtClean="0"/>
              <a:t>komunikace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Kosatka dravá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7" t="3802" r="4794" b="8802"/>
          <a:stretch/>
        </p:blipFill>
        <p:spPr>
          <a:xfrm>
            <a:off x="467544" y="2348880"/>
            <a:ext cx="3657600" cy="20892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0" name="Přímá spojnice se šipkou 9"/>
          <p:cNvCxnSpPr/>
          <p:nvPr/>
        </p:nvCxnSpPr>
        <p:spPr>
          <a:xfrm>
            <a:off x="467544" y="4869160"/>
            <a:ext cx="367240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835696" y="4941168"/>
            <a:ext cx="569387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9 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7096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Významní kytovci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20888"/>
            <a:ext cx="4185833" cy="1872208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716016" y="1598084"/>
            <a:ext cx="3657600" cy="3886200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Ozubený</a:t>
            </a:r>
            <a:r>
              <a:rPr lang="cs-CZ" dirty="0" smtClean="0"/>
              <a:t> kytovec</a:t>
            </a:r>
          </a:p>
          <a:p>
            <a:r>
              <a:rPr lang="cs-CZ" dirty="0" smtClean="0"/>
              <a:t>Potrava</a:t>
            </a:r>
          </a:p>
          <a:p>
            <a:pPr lvl="1"/>
            <a:r>
              <a:rPr lang="cs-CZ" dirty="0" smtClean="0"/>
              <a:t>ryby</a:t>
            </a:r>
          </a:p>
          <a:p>
            <a:r>
              <a:rPr lang="cs-CZ" dirty="0" smtClean="0"/>
              <a:t>Hojný</a:t>
            </a:r>
          </a:p>
          <a:p>
            <a:r>
              <a:rPr lang="cs-CZ" dirty="0" smtClean="0"/>
              <a:t>Skupiny</a:t>
            </a:r>
          </a:p>
          <a:p>
            <a:pPr lvl="1"/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Delfín obecný</a:t>
            </a:r>
            <a:endParaRPr lang="cs-CZ" dirty="0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418" y="4653136"/>
            <a:ext cx="3762900" cy="1705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65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851694"/>
          </a:xfrm>
        </p:spPr>
        <p:txBody>
          <a:bodyPr/>
          <a:lstStyle/>
          <a:p>
            <a:r>
              <a:rPr lang="cs-CZ" dirty="0" smtClean="0"/>
              <a:t>Významní kytovci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988840"/>
            <a:ext cx="3657600" cy="3487479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10"/>
          <a:stretch/>
        </p:blipFill>
        <p:spPr>
          <a:xfrm>
            <a:off x="4355976" y="332656"/>
            <a:ext cx="1188630" cy="5194597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467544" y="1196752"/>
            <a:ext cx="3657600" cy="658368"/>
          </a:xfrm>
        </p:spPr>
        <p:txBody>
          <a:bodyPr/>
          <a:lstStyle/>
          <a:p>
            <a:r>
              <a:rPr lang="cs-CZ" dirty="0" smtClean="0"/>
              <a:t>Narval jednorohý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63888" y="5733256"/>
            <a:ext cx="2659702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Kel – prodloužený řezák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5724128" y="548680"/>
            <a:ext cx="0" cy="331236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796136" y="2204864"/>
            <a:ext cx="569387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>
            <a:defPPr>
              <a:defRPr lang="cs-CZ"/>
            </a:defPPr>
            <a:lvl1pPr>
              <a:defRPr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cs-CZ" dirty="0"/>
              <a:t>3 m</a:t>
            </a:r>
          </a:p>
        </p:txBody>
      </p:sp>
      <p:pic>
        <p:nvPicPr>
          <p:cNvPr id="13" name="Obrázek 12" descr="Výřez obrazovky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8005" y="2852936"/>
            <a:ext cx="2701650" cy="2669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472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186808" cy="45720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Život ve vodě</a:t>
            </a:r>
          </a:p>
          <a:p>
            <a:pPr lvl="1"/>
            <a:r>
              <a:rPr lang="cs-CZ" sz="2000" dirty="0" smtClean="0">
                <a:solidFill>
                  <a:srgbClr val="FF0000"/>
                </a:solidFill>
              </a:rPr>
              <a:t>Vodorovná</a:t>
            </a:r>
            <a:r>
              <a:rPr lang="cs-CZ" sz="2000" dirty="0" smtClean="0"/>
              <a:t> ocasní </a:t>
            </a:r>
            <a:r>
              <a:rPr lang="cs-CZ" sz="2000" dirty="0" smtClean="0">
                <a:solidFill>
                  <a:srgbClr val="FF0000"/>
                </a:solidFill>
              </a:rPr>
              <a:t>ploutev</a:t>
            </a:r>
          </a:p>
          <a:p>
            <a:pPr lvl="1"/>
            <a:r>
              <a:rPr lang="cs-CZ" sz="2000" dirty="0" smtClean="0">
                <a:solidFill>
                  <a:srgbClr val="FF0000"/>
                </a:solidFill>
              </a:rPr>
              <a:t>Ploutvovité přední </a:t>
            </a:r>
            <a:r>
              <a:rPr lang="cs-CZ" sz="2000" dirty="0" smtClean="0"/>
              <a:t>končetiny</a:t>
            </a:r>
          </a:p>
          <a:p>
            <a:pPr lvl="1"/>
            <a:r>
              <a:rPr lang="cs-CZ" sz="2000" dirty="0" smtClean="0">
                <a:solidFill>
                  <a:srgbClr val="FF0000"/>
                </a:solidFill>
              </a:rPr>
              <a:t>Zakrnělé zadní</a:t>
            </a:r>
            <a:r>
              <a:rPr lang="cs-CZ" sz="2000" dirty="0" smtClean="0"/>
              <a:t> končetiny</a:t>
            </a:r>
          </a:p>
          <a:p>
            <a:pPr lvl="1"/>
            <a:r>
              <a:rPr lang="cs-CZ" sz="2000" dirty="0" smtClean="0">
                <a:solidFill>
                  <a:srgbClr val="FF0000"/>
                </a:solidFill>
              </a:rPr>
              <a:t>Dýchací otvor</a:t>
            </a:r>
          </a:p>
          <a:p>
            <a:pPr lvl="1"/>
            <a:r>
              <a:rPr lang="cs-CZ" sz="2000" dirty="0" smtClean="0"/>
              <a:t>Bez </a:t>
            </a:r>
            <a:r>
              <a:rPr lang="cs-CZ" sz="2000" dirty="0" smtClean="0">
                <a:solidFill>
                  <a:srgbClr val="FF0000"/>
                </a:solidFill>
              </a:rPr>
              <a:t>srsti</a:t>
            </a:r>
          </a:p>
          <a:p>
            <a:pPr lvl="1"/>
            <a:r>
              <a:rPr lang="cs-CZ" sz="2000" dirty="0" smtClean="0"/>
              <a:t>Podkožní </a:t>
            </a:r>
            <a:r>
              <a:rPr lang="cs-CZ" sz="2000" dirty="0" smtClean="0">
                <a:solidFill>
                  <a:srgbClr val="FF0000"/>
                </a:solidFill>
              </a:rPr>
              <a:t>tuk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xfrm>
            <a:off x="4716016" y="1592638"/>
            <a:ext cx="365760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Dělení kytovců</a:t>
            </a:r>
          </a:p>
          <a:p>
            <a:pPr marL="822960" lvl="1" indent="-457200">
              <a:buFont typeface="+mj-lt"/>
              <a:buAutoNum type="arabicPeriod"/>
            </a:pPr>
            <a:r>
              <a:rPr lang="cs-CZ" dirty="0" smtClean="0">
                <a:solidFill>
                  <a:schemeClr val="accent1"/>
                </a:solidFill>
              </a:rPr>
              <a:t>Kosticovci</a:t>
            </a:r>
          </a:p>
          <a:p>
            <a:pPr lvl="2"/>
            <a:r>
              <a:rPr lang="cs-CZ" dirty="0" smtClean="0">
                <a:solidFill>
                  <a:srgbClr val="FFFF00"/>
                </a:solidFill>
              </a:rPr>
              <a:t>Plankton</a:t>
            </a:r>
          </a:p>
          <a:p>
            <a:pPr lvl="2"/>
            <a:r>
              <a:rPr lang="cs-CZ" dirty="0" smtClean="0"/>
              <a:t>Plejtvák obrovský</a:t>
            </a:r>
          </a:p>
          <a:p>
            <a:pPr lvl="2"/>
            <a:r>
              <a:rPr lang="cs-CZ" dirty="0" smtClean="0"/>
              <a:t>Velryba grónská</a:t>
            </a:r>
          </a:p>
          <a:p>
            <a:pPr lvl="2"/>
            <a:r>
              <a:rPr lang="cs-CZ" dirty="0" smtClean="0"/>
              <a:t>Velryba keporkak</a:t>
            </a:r>
          </a:p>
          <a:p>
            <a:pPr marL="822960" lvl="1" indent="-457200">
              <a:buFont typeface="+mj-lt"/>
              <a:buAutoNum type="arabicPeriod"/>
            </a:pPr>
            <a:r>
              <a:rPr lang="cs-CZ" dirty="0" smtClean="0">
                <a:solidFill>
                  <a:schemeClr val="accent1"/>
                </a:solidFill>
              </a:rPr>
              <a:t>Ozubení</a:t>
            </a:r>
          </a:p>
          <a:p>
            <a:pPr lvl="2"/>
            <a:r>
              <a:rPr lang="cs-CZ" dirty="0" smtClean="0">
                <a:solidFill>
                  <a:srgbClr val="FFFF00"/>
                </a:solidFill>
              </a:rPr>
              <a:t>Ryby, hlavonožci</a:t>
            </a:r>
          </a:p>
          <a:p>
            <a:pPr lvl="2"/>
            <a:r>
              <a:rPr lang="cs-CZ" dirty="0" smtClean="0"/>
              <a:t>Delfíni</a:t>
            </a:r>
          </a:p>
          <a:p>
            <a:pPr lvl="2"/>
            <a:r>
              <a:rPr lang="cs-CZ" dirty="0" smtClean="0"/>
              <a:t>Kosatka dravá</a:t>
            </a:r>
          </a:p>
          <a:p>
            <a:pPr lvl="2"/>
            <a:r>
              <a:rPr lang="cs-CZ" dirty="0" smtClean="0"/>
              <a:t>Vorvaň tuponosí</a:t>
            </a:r>
          </a:p>
          <a:p>
            <a:pPr lvl="2"/>
            <a:r>
              <a:rPr lang="cs-CZ" dirty="0" smtClean="0"/>
              <a:t>Narval jednorohý</a:t>
            </a:r>
            <a:endParaRPr lang="cs-CZ" dirty="0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7" t="3802" r="4794" b="8802"/>
          <a:stretch/>
        </p:blipFill>
        <p:spPr>
          <a:xfrm>
            <a:off x="683568" y="4549485"/>
            <a:ext cx="2884156" cy="16474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9163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/>
          <a:lstStyle/>
          <a:p>
            <a:r>
              <a:rPr lang="cs-CZ" dirty="0" smtClean="0"/>
              <a:t>Závěrečné otázky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539552" y="1124744"/>
            <a:ext cx="7467600" cy="530580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se kytovci přizpůsobili životu ve vodě?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Vodorovná ocasní ploutev, ploutvovité přední končetiny, zakrnělé zadní končetiny, dýchací otvor, kůže bez srsti, podkožní tuk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cs-CZ" dirty="0" smtClean="0"/>
              <a:t>Jak se živí plejtvák obrovský a jak delfín obecný?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Plejtvák – kosticovec, filtruje mořskou vodu přes kostice, v tlamě zachytává plankton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Delfín – ozubený, lov ryb a hlavonožců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cs-CZ" dirty="0" smtClean="0"/>
              <a:t>Může se kosatka utopit?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Ano, každý kytovec dýchá plícemi a musí se nadechnout nad hladinou.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cs-CZ" dirty="0" smtClean="0"/>
              <a:t>Jak člověk ohrožuje kytovce? 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Lov a uvíznutí ve vlečných sítí rybářských lodí, znečišťování moří, lov ryb – úbytek potravy</a:t>
            </a: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6929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>
            <a:normAutofit fontScale="25000" lnSpcReduction="20000"/>
          </a:bodyPr>
          <a:lstStyle/>
          <a:p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r>
              <a:rPr lang="cs-CZ" dirty="0"/>
              <a:t>File:Type C Orcas.jpg.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2007-04-17 [cit. 2012-08-21].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commons.wikimedia.org/wiki/File:Type_C_Orcas.jpg?uselang=cs</a:t>
            </a:r>
            <a:endParaRPr lang="cs-CZ" dirty="0" smtClean="0"/>
          </a:p>
          <a:p>
            <a:r>
              <a:rPr lang="cs-CZ" dirty="0"/>
              <a:t> File:Grönlandwal 3-1999.jpg.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2008-04-01 [cit. 2012-08-21].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commons.wikimedia.org/wiki/File:Gr%C3%B6nlandwal_3-1999.jpg?uselang=cs</a:t>
            </a:r>
            <a:endParaRPr lang="cs-CZ" dirty="0" smtClean="0"/>
          </a:p>
          <a:p>
            <a:r>
              <a:rPr lang="cs-CZ" dirty="0"/>
              <a:t> File:Whale skeleton.png.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2010-10-02 [cit. 2012-08-21].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commons.wikimedia.org/wiki/File:Whale_skeleton.png</a:t>
            </a:r>
            <a:endParaRPr lang="cs-CZ" dirty="0" smtClean="0"/>
          </a:p>
          <a:p>
            <a:r>
              <a:rPr lang="cs-CZ" dirty="0"/>
              <a:t> File:JumpingOrca.jpg.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2007-05-05 [cit. 2012-08-21].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commons.wikimedia.org/wiki/File:JumpingOrca.jpg?uselang=cs</a:t>
            </a:r>
            <a:endParaRPr lang="cs-CZ" dirty="0" smtClean="0"/>
          </a:p>
          <a:p>
            <a:r>
              <a:rPr lang="cs-CZ" dirty="0"/>
              <a:t>File:Orca-Schädel.jpg.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2005-02-27 [cit. 2012-08-21].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commons.wikimedia.org/wiki/File:Orca-Sch%C3%A4del.jpg?uselang=cs</a:t>
            </a:r>
            <a:endParaRPr lang="cs-CZ" dirty="0" smtClean="0"/>
          </a:p>
          <a:p>
            <a:r>
              <a:rPr lang="cs-CZ" dirty="0"/>
              <a:t>  File:Specola, </a:t>
            </a:r>
            <a:r>
              <a:rPr lang="cs-CZ" dirty="0" err="1"/>
              <a:t>sala</a:t>
            </a:r>
            <a:r>
              <a:rPr lang="cs-CZ" dirty="0"/>
              <a:t> </a:t>
            </a:r>
            <a:r>
              <a:rPr lang="cs-CZ" dirty="0" err="1"/>
              <a:t>degli</a:t>
            </a:r>
            <a:r>
              <a:rPr lang="cs-CZ" dirty="0"/>
              <a:t> </a:t>
            </a:r>
            <a:r>
              <a:rPr lang="cs-CZ" dirty="0" err="1"/>
              <a:t>scheletri</a:t>
            </a:r>
            <a:r>
              <a:rPr lang="cs-CZ" dirty="0"/>
              <a:t>, megattera.JPG.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2009-04-19 [cit. 2012-08-21]. Dostupné z: </a:t>
            </a:r>
            <a:r>
              <a:rPr lang="cs-CZ" dirty="0">
                <a:hlinkClick r:id="rId8"/>
              </a:rPr>
              <a:t>http://commons.wikimedia.org/wiki/File:Specola,_sala_degli_scheletri,_</a:t>
            </a:r>
            <a:r>
              <a:rPr lang="cs-CZ" dirty="0" smtClean="0">
                <a:hlinkClick r:id="rId8"/>
              </a:rPr>
              <a:t>megattera.JPG?uselang=cs</a:t>
            </a:r>
            <a:endParaRPr lang="cs-CZ" dirty="0" smtClean="0"/>
          </a:p>
          <a:p>
            <a:r>
              <a:rPr lang="cs-CZ" dirty="0"/>
              <a:t> Soubor:Bluewhale877.jpg.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2005-04-21 [cit. 2012-08-21]. Dostupné z: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cs.wikipedia.org/wiki/Soubor:Bluewhale877.jpg</a:t>
            </a:r>
            <a:endParaRPr lang="cs-CZ" dirty="0" smtClean="0"/>
          </a:p>
          <a:p>
            <a:r>
              <a:rPr lang="cs-CZ" dirty="0" err="1"/>
              <a:t>Soubor:Blue</a:t>
            </a:r>
            <a:r>
              <a:rPr lang="cs-CZ" dirty="0"/>
              <a:t> </a:t>
            </a:r>
            <a:r>
              <a:rPr lang="cs-CZ" dirty="0" err="1"/>
              <a:t>whale</a:t>
            </a:r>
            <a:r>
              <a:rPr lang="cs-CZ" dirty="0"/>
              <a:t> </a:t>
            </a:r>
            <a:r>
              <a:rPr lang="cs-CZ" dirty="0" err="1"/>
              <a:t>size.svg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2007-05-20 [cit. 2012-08-21]. Dostupné z: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cs.wikipedia.org/wiki/Soubor:Blue_whale_size.svg</a:t>
            </a:r>
            <a:endParaRPr lang="cs-CZ" dirty="0" smtClean="0"/>
          </a:p>
          <a:p>
            <a:r>
              <a:rPr lang="cs-CZ" dirty="0"/>
              <a:t>  </a:t>
            </a:r>
            <a:r>
              <a:rPr lang="cs-CZ" dirty="0" err="1"/>
              <a:t>Soubor:Cypron-Range</a:t>
            </a:r>
            <a:r>
              <a:rPr lang="cs-CZ" dirty="0"/>
              <a:t> </a:t>
            </a:r>
            <a:r>
              <a:rPr lang="cs-CZ" dirty="0" err="1"/>
              <a:t>Balaenoptera</a:t>
            </a:r>
            <a:r>
              <a:rPr lang="cs-CZ" dirty="0"/>
              <a:t> </a:t>
            </a:r>
            <a:r>
              <a:rPr lang="cs-CZ" dirty="0" err="1"/>
              <a:t>musculus.svg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2012-04-14 [cit. 2012-08-21]. Dostupné z: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cs.wikipedia.org/wiki/Soubor:Cypron-Range_Balaenoptera_musculus.svg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Soubor:Humpback</a:t>
            </a:r>
            <a:r>
              <a:rPr lang="cs-CZ" dirty="0"/>
              <a:t> </a:t>
            </a:r>
            <a:r>
              <a:rPr lang="cs-CZ" dirty="0" err="1"/>
              <a:t>stellwagen</a:t>
            </a:r>
            <a:r>
              <a:rPr lang="cs-CZ" dirty="0"/>
              <a:t> edit.jpg.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2007-09-27 [cit. 2012-08-21]. Dostupné z: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cs.wikipedia.org/wiki/Soubor:Humpback_stellwagen_edit.jpg</a:t>
            </a:r>
            <a:endParaRPr lang="cs-CZ" dirty="0" smtClean="0"/>
          </a:p>
          <a:p>
            <a:r>
              <a:rPr lang="cs-CZ" dirty="0" err="1"/>
              <a:t>Soubor:Humpback</a:t>
            </a:r>
            <a:r>
              <a:rPr lang="cs-CZ" dirty="0"/>
              <a:t> </a:t>
            </a:r>
            <a:r>
              <a:rPr lang="cs-CZ" dirty="0" err="1"/>
              <a:t>whale</a:t>
            </a:r>
            <a:r>
              <a:rPr lang="cs-CZ" dirty="0"/>
              <a:t> </a:t>
            </a:r>
            <a:r>
              <a:rPr lang="cs-CZ" dirty="0" err="1"/>
              <a:t>size.svg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2007-03-30 [cit. 2012-08-21]. Dostupné z: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cs.wikipedia.org/wiki/Soubor:Humpback_whale_size.svg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Soubor:Cetacea</a:t>
            </a:r>
            <a:r>
              <a:rPr lang="cs-CZ" dirty="0"/>
              <a:t> </a:t>
            </a:r>
            <a:r>
              <a:rPr lang="cs-CZ" dirty="0" err="1"/>
              <a:t>range</a:t>
            </a:r>
            <a:r>
              <a:rPr lang="cs-CZ" dirty="0"/>
              <a:t> map </a:t>
            </a:r>
            <a:r>
              <a:rPr lang="cs-CZ" dirty="0" err="1"/>
              <a:t>Humpback</a:t>
            </a:r>
            <a:r>
              <a:rPr lang="cs-CZ" dirty="0"/>
              <a:t> Whale.png.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2006-11-29 [cit. 2012-08-21]. Dostupné z: </a:t>
            </a:r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cs.wikipedia.org/wiki/Soubor:Cetacea_range_map_Humpback_Whale.png</a:t>
            </a:r>
            <a:endParaRPr lang="cs-CZ" dirty="0" smtClean="0"/>
          </a:p>
          <a:p>
            <a:r>
              <a:rPr lang="cs-CZ" dirty="0"/>
              <a:t> File:Sperm </a:t>
            </a:r>
            <a:r>
              <a:rPr lang="cs-CZ" dirty="0" err="1"/>
              <a:t>whale</a:t>
            </a:r>
            <a:r>
              <a:rPr lang="cs-CZ" dirty="0"/>
              <a:t> and </a:t>
            </a:r>
            <a:r>
              <a:rPr lang="cs-CZ" dirty="0" err="1"/>
              <a:t>Bottlenose</a:t>
            </a:r>
            <a:r>
              <a:rPr lang="cs-CZ" dirty="0"/>
              <a:t> whale.JPG.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2012-01-16 [cit. 2012-08-21]. Dostupné z: </a:t>
            </a:r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commons.wikimedia.org/wiki/File:Sperm_whale_and_Bottlenose_whale.JPG?uselang=cs</a:t>
            </a:r>
            <a:endParaRPr lang="cs-CZ" dirty="0" smtClean="0"/>
          </a:p>
          <a:p>
            <a:r>
              <a:rPr lang="cs-CZ" dirty="0"/>
              <a:t> File:SpermWhaleLyd3.jpg.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2010-10-12 [cit. 2012-08-21]. Dostupné z: </a:t>
            </a:r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commons.wikimedia.org/wiki/File:SpermWhaleLyd3.jpg?uselang=cs</a:t>
            </a:r>
            <a:endParaRPr lang="cs-CZ" dirty="0" smtClean="0"/>
          </a:p>
          <a:p>
            <a:r>
              <a:rPr lang="cs-CZ" dirty="0"/>
              <a:t> File:Delphinus </a:t>
            </a:r>
            <a:r>
              <a:rPr lang="cs-CZ" dirty="0" err="1"/>
              <a:t>delphis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calf.jpg.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2006-01-20 [cit. 2012-08-21]. Dostupné z: </a:t>
            </a:r>
            <a:r>
              <a:rPr lang="cs-CZ" dirty="0">
                <a:hlinkClick r:id="rId17"/>
              </a:rPr>
              <a:t>http://</a:t>
            </a:r>
            <a:r>
              <a:rPr lang="cs-CZ" dirty="0" smtClean="0">
                <a:hlinkClick r:id="rId17"/>
              </a:rPr>
              <a:t>commons.wikimedia.org/wiki/File:Delphinus_delphis_with_calf.jpg?uselang=cs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Soubor:Cetacea</a:t>
            </a:r>
            <a:r>
              <a:rPr lang="cs-CZ" dirty="0"/>
              <a:t> </a:t>
            </a:r>
            <a:r>
              <a:rPr lang="cs-CZ" dirty="0" err="1"/>
              <a:t>range</a:t>
            </a:r>
            <a:r>
              <a:rPr lang="cs-CZ" dirty="0"/>
              <a:t> map </a:t>
            </a:r>
            <a:r>
              <a:rPr lang="cs-CZ" dirty="0" err="1"/>
              <a:t>Short-beaked</a:t>
            </a:r>
            <a:r>
              <a:rPr lang="cs-CZ" dirty="0"/>
              <a:t> </a:t>
            </a:r>
            <a:r>
              <a:rPr lang="cs-CZ" dirty="0" err="1"/>
              <a:t>Common</a:t>
            </a:r>
            <a:r>
              <a:rPr lang="cs-CZ" dirty="0"/>
              <a:t> Dolphin.PNG.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2007-05-30 [cit. 2012-08-21]. Dostupné z: http://cs.wikipedia.org/wiki/Soubor:Cetacea_range_map_Short-beaked_Common_Dolphin.PNG</a:t>
            </a:r>
            <a:endParaRPr lang="cs-CZ" dirty="0" smtClean="0"/>
          </a:p>
          <a:p>
            <a:r>
              <a:rPr lang="cs-CZ" dirty="0"/>
              <a:t>File:Narwhals breach.jpg.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2006-04-24 [cit. 2012-08-22]. Dostupné z: </a:t>
            </a:r>
            <a:r>
              <a:rPr lang="cs-CZ" dirty="0">
                <a:hlinkClick r:id="rId18"/>
              </a:rPr>
              <a:t>http://</a:t>
            </a:r>
            <a:r>
              <a:rPr lang="cs-CZ" dirty="0" smtClean="0">
                <a:hlinkClick r:id="rId18"/>
              </a:rPr>
              <a:t>commons.wikimedia.org/wiki/File:Narwhals_breach.jpg?uselang=cs</a:t>
            </a:r>
            <a:endParaRPr lang="cs-CZ" dirty="0" smtClean="0"/>
          </a:p>
          <a:p>
            <a:r>
              <a:rPr lang="cs-CZ" dirty="0"/>
              <a:t> File:Narwalschädel, </a:t>
            </a:r>
            <a:r>
              <a:rPr lang="cs-CZ" dirty="0" err="1"/>
              <a:t>Jagd</a:t>
            </a:r>
            <a:r>
              <a:rPr lang="cs-CZ" dirty="0"/>
              <a:t>- </a:t>
            </a:r>
            <a:r>
              <a:rPr lang="cs-CZ" dirty="0" err="1"/>
              <a:t>und</a:t>
            </a:r>
            <a:r>
              <a:rPr lang="cs-CZ" dirty="0"/>
              <a:t> </a:t>
            </a:r>
            <a:r>
              <a:rPr lang="cs-CZ" dirty="0" err="1"/>
              <a:t>Fischereimuseum</a:t>
            </a:r>
            <a:r>
              <a:rPr lang="cs-CZ" dirty="0"/>
              <a:t> in München.JPG.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2011-05-31 [cit. 2012-08-22]. Dostupné z: </a:t>
            </a:r>
            <a:r>
              <a:rPr lang="cs-CZ" dirty="0">
                <a:hlinkClick r:id="rId19"/>
              </a:rPr>
              <a:t>http://commons.wikimedia.org/wiki/File:Narwalsch%C3%A4del,_Jagd-_</a:t>
            </a:r>
            <a:r>
              <a:rPr lang="cs-CZ" dirty="0" smtClean="0">
                <a:hlinkClick r:id="rId19"/>
              </a:rPr>
              <a:t>und_Fischereimuseum_in_M%C3%BCnchen.JPG?uselang=cs</a:t>
            </a:r>
            <a:endParaRPr lang="cs-CZ" dirty="0" smtClean="0"/>
          </a:p>
          <a:p>
            <a:r>
              <a:rPr lang="cs-CZ" dirty="0"/>
              <a:t> File:Narwhal </a:t>
            </a:r>
            <a:r>
              <a:rPr lang="cs-CZ" dirty="0" err="1"/>
              <a:t>distribution</a:t>
            </a:r>
            <a:r>
              <a:rPr lang="cs-CZ" dirty="0"/>
              <a:t> map.png.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2006-12-09 [cit. 2012-08-22]. Dostupné z: http://commons.wikimedia.org/wiki/File:Narwhal_distribution_map.png?uselang=cs </a:t>
            </a:r>
          </a:p>
        </p:txBody>
      </p:sp>
    </p:spTree>
    <p:extLst>
      <p:ext uri="{BB962C8B-B14F-4D97-AF65-F5344CB8AC3E}">
        <p14:creationId xmlns:p14="http://schemas.microsoft.com/office/powerpoint/2010/main" val="3827176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153</TotalTime>
  <Words>1093</Words>
  <Application>Microsoft Office PowerPoint</Application>
  <PresentationFormat>Předvádění na obrazovce (4:3)</PresentationFormat>
  <Paragraphs>173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Prezentace aplikace PowerPoint</vt:lpstr>
      <vt:lpstr>Kytovci</vt:lpstr>
      <vt:lpstr>Jistě je znáte…</vt:lpstr>
      <vt:lpstr>jak se kytovci přizpůsobili vodnímu prostředí?</vt:lpstr>
      <vt:lpstr>jak se kytovci přizpůsobili vodnímu prostředí?</vt:lpstr>
      <vt:lpstr>Dělení kytovců</vt:lpstr>
      <vt:lpstr>Dělení kytovců</vt:lpstr>
      <vt:lpstr>Významní kytovci</vt:lpstr>
      <vt:lpstr>Významní kytovci</vt:lpstr>
      <vt:lpstr>Významní kytovci</vt:lpstr>
      <vt:lpstr>Významní kytovci</vt:lpstr>
      <vt:lpstr>Významní kytovci</vt:lpstr>
      <vt:lpstr>Významní kytovci</vt:lpstr>
      <vt:lpstr>Shrnutí </vt:lpstr>
      <vt:lpstr>Závěrečné otázky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19</cp:revision>
  <dcterms:created xsi:type="dcterms:W3CDTF">2012-08-21T09:24:29Z</dcterms:created>
  <dcterms:modified xsi:type="dcterms:W3CDTF">2012-11-17T17:44:38Z</dcterms:modified>
</cp:coreProperties>
</file>