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BD83A6-C7FF-4440-8035-C44F6B19A384}" type="doc">
      <dgm:prSet loTypeId="urn:microsoft.com/office/officeart/2005/8/layout/pList2#1" loCatId="list" qsTypeId="urn:microsoft.com/office/officeart/2005/8/quickstyle/simple1" qsCatId="simple" csTypeId="urn:microsoft.com/office/officeart/2005/8/colors/accent1_2" csCatId="accent1" phldr="1"/>
      <dgm:spPr/>
    </dgm:pt>
    <dgm:pt modelId="{E4BA227F-5BFA-4D7C-9F8C-A3C63E07D2C4}">
      <dgm:prSet phldrT="[Text]"/>
      <dgm:spPr/>
      <dgm:t>
        <a:bodyPr/>
        <a:lstStyle/>
        <a:p>
          <a:r>
            <a:rPr lang="cs-CZ" dirty="0" smtClean="0"/>
            <a:t>Tuleni</a:t>
          </a:r>
        </a:p>
        <a:p>
          <a:endParaRPr lang="cs-CZ" dirty="0"/>
        </a:p>
      </dgm:t>
    </dgm:pt>
    <dgm:pt modelId="{97E20678-85F0-4221-8263-99214EC63F13}" type="parTrans" cxnId="{DF869D61-A148-4118-91FA-B827CB952DD6}">
      <dgm:prSet/>
      <dgm:spPr/>
      <dgm:t>
        <a:bodyPr/>
        <a:lstStyle/>
        <a:p>
          <a:endParaRPr lang="cs-CZ"/>
        </a:p>
      </dgm:t>
    </dgm:pt>
    <dgm:pt modelId="{CB015A2E-9647-473F-8669-F0B480954931}" type="sibTrans" cxnId="{DF869D61-A148-4118-91FA-B827CB952DD6}">
      <dgm:prSet/>
      <dgm:spPr/>
      <dgm:t>
        <a:bodyPr/>
        <a:lstStyle/>
        <a:p>
          <a:endParaRPr lang="cs-CZ"/>
        </a:p>
      </dgm:t>
    </dgm:pt>
    <dgm:pt modelId="{23A7A122-7CB3-4678-873D-5E3E178F5556}">
      <dgm:prSet phldrT="[Text]"/>
      <dgm:spPr/>
      <dgm:t>
        <a:bodyPr/>
        <a:lstStyle/>
        <a:p>
          <a:r>
            <a:rPr lang="cs-CZ" dirty="0" smtClean="0"/>
            <a:t>Lachtani</a:t>
          </a:r>
        </a:p>
        <a:p>
          <a:endParaRPr lang="cs-CZ" dirty="0"/>
        </a:p>
      </dgm:t>
    </dgm:pt>
    <dgm:pt modelId="{9D11A8EF-E427-4400-9F00-2F2F7F1079B6}" type="parTrans" cxnId="{D21BDE56-E23A-49F5-B01E-40740E9425BD}">
      <dgm:prSet/>
      <dgm:spPr/>
      <dgm:t>
        <a:bodyPr/>
        <a:lstStyle/>
        <a:p>
          <a:endParaRPr lang="cs-CZ"/>
        </a:p>
      </dgm:t>
    </dgm:pt>
    <dgm:pt modelId="{81D2DBB2-CB37-4D30-B3E1-EE55265B60E0}" type="sibTrans" cxnId="{D21BDE56-E23A-49F5-B01E-40740E9425BD}">
      <dgm:prSet/>
      <dgm:spPr/>
      <dgm:t>
        <a:bodyPr/>
        <a:lstStyle/>
        <a:p>
          <a:endParaRPr lang="cs-CZ"/>
        </a:p>
      </dgm:t>
    </dgm:pt>
    <dgm:pt modelId="{E4600360-E3AE-43CD-8CAD-AB1CE5F9DBE0}">
      <dgm:prSet phldrT="[Text]"/>
      <dgm:spPr/>
      <dgm:t>
        <a:bodyPr/>
        <a:lstStyle/>
        <a:p>
          <a:r>
            <a:rPr lang="cs-CZ" dirty="0" smtClean="0"/>
            <a:t>Mroži</a:t>
          </a:r>
        </a:p>
        <a:p>
          <a:endParaRPr lang="cs-CZ" dirty="0"/>
        </a:p>
      </dgm:t>
    </dgm:pt>
    <dgm:pt modelId="{37A9F765-ED4A-4801-8EC9-71AD58091E98}" type="parTrans" cxnId="{977DAA98-1C44-4495-932E-953A1F6CD4D4}">
      <dgm:prSet/>
      <dgm:spPr/>
      <dgm:t>
        <a:bodyPr/>
        <a:lstStyle/>
        <a:p>
          <a:endParaRPr lang="cs-CZ"/>
        </a:p>
      </dgm:t>
    </dgm:pt>
    <dgm:pt modelId="{5B475E89-45A7-4165-836B-C856E8C07B13}" type="sibTrans" cxnId="{977DAA98-1C44-4495-932E-953A1F6CD4D4}">
      <dgm:prSet/>
      <dgm:spPr/>
      <dgm:t>
        <a:bodyPr/>
        <a:lstStyle/>
        <a:p>
          <a:endParaRPr lang="cs-CZ"/>
        </a:p>
      </dgm:t>
    </dgm:pt>
    <dgm:pt modelId="{7AD87BBE-8E6C-4D7B-AFE7-3FC0B52C6021}" type="pres">
      <dgm:prSet presAssocID="{24BD83A6-C7FF-4440-8035-C44F6B19A384}" presName="Name0" presStyleCnt="0">
        <dgm:presLayoutVars>
          <dgm:dir/>
          <dgm:resizeHandles val="exact"/>
        </dgm:presLayoutVars>
      </dgm:prSet>
      <dgm:spPr/>
    </dgm:pt>
    <dgm:pt modelId="{E80880A6-4EE8-47D7-B9F3-05D73A3AC0CB}" type="pres">
      <dgm:prSet presAssocID="{24BD83A6-C7FF-4440-8035-C44F6B19A384}" presName="bkgdShp" presStyleLbl="alignAccFollowNode1" presStyleIdx="0" presStyleCnt="1"/>
      <dgm:spPr/>
    </dgm:pt>
    <dgm:pt modelId="{7AA659C2-616C-46DE-A77A-553B83B5301E}" type="pres">
      <dgm:prSet presAssocID="{24BD83A6-C7FF-4440-8035-C44F6B19A384}" presName="linComp" presStyleCnt="0"/>
      <dgm:spPr/>
    </dgm:pt>
    <dgm:pt modelId="{D7FB5C3B-F0AF-4104-8B5F-AC87E99C2436}" type="pres">
      <dgm:prSet presAssocID="{E4BA227F-5BFA-4D7C-9F8C-A3C63E07D2C4}" presName="compNode" presStyleCnt="0"/>
      <dgm:spPr/>
    </dgm:pt>
    <dgm:pt modelId="{D87FDE5D-EAB9-4ACF-A316-312E385BE75F}" type="pres">
      <dgm:prSet presAssocID="{E4BA227F-5BFA-4D7C-9F8C-A3C63E07D2C4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AD1ACA-5F7E-4AD6-8E29-A00A77E63771}" type="pres">
      <dgm:prSet presAssocID="{E4BA227F-5BFA-4D7C-9F8C-A3C63E07D2C4}" presName="invisiNode" presStyleLbl="node1" presStyleIdx="0" presStyleCnt="3"/>
      <dgm:spPr/>
    </dgm:pt>
    <dgm:pt modelId="{423F1BF4-F465-44FD-9167-C9D55037C0CB}" type="pres">
      <dgm:prSet presAssocID="{E4BA227F-5BFA-4D7C-9F8C-A3C63E07D2C4}" presName="imagNode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46690A27-C9D7-4965-ABD1-3A92736BBCB3}" type="pres">
      <dgm:prSet presAssocID="{CB015A2E-9647-473F-8669-F0B480954931}" presName="sibTrans" presStyleLbl="sibTrans2D1" presStyleIdx="0" presStyleCnt="0"/>
      <dgm:spPr/>
      <dgm:t>
        <a:bodyPr/>
        <a:lstStyle/>
        <a:p>
          <a:endParaRPr lang="cs-CZ"/>
        </a:p>
      </dgm:t>
    </dgm:pt>
    <dgm:pt modelId="{AE93D01C-2D7F-4230-A634-06663891EFF8}" type="pres">
      <dgm:prSet presAssocID="{23A7A122-7CB3-4678-873D-5E3E178F5556}" presName="compNode" presStyleCnt="0"/>
      <dgm:spPr/>
    </dgm:pt>
    <dgm:pt modelId="{4E99EA4D-1516-4119-8393-D337A8865E16}" type="pres">
      <dgm:prSet presAssocID="{23A7A122-7CB3-4678-873D-5E3E178F5556}" presName="node" presStyleLbl="node1" presStyleIdx="1" presStyleCnt="3" custLinFactNeighborX="-1567" custLinFactNeighborY="-1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B6C9F5-FB14-48FB-86E1-97CFAAD515D9}" type="pres">
      <dgm:prSet presAssocID="{23A7A122-7CB3-4678-873D-5E3E178F5556}" presName="invisiNode" presStyleLbl="node1" presStyleIdx="1" presStyleCnt="3"/>
      <dgm:spPr/>
    </dgm:pt>
    <dgm:pt modelId="{3A0FA32D-133F-4E4B-812F-BA2486F4C002}" type="pres">
      <dgm:prSet presAssocID="{23A7A122-7CB3-4678-873D-5E3E178F5556}" presName="imagNode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3321FA90-8BF7-49BB-ACCB-4BCBB8C5CAE6}" type="pres">
      <dgm:prSet presAssocID="{81D2DBB2-CB37-4D30-B3E1-EE55265B60E0}" presName="sibTrans" presStyleLbl="sibTrans2D1" presStyleIdx="0" presStyleCnt="0"/>
      <dgm:spPr/>
      <dgm:t>
        <a:bodyPr/>
        <a:lstStyle/>
        <a:p>
          <a:endParaRPr lang="cs-CZ"/>
        </a:p>
      </dgm:t>
    </dgm:pt>
    <dgm:pt modelId="{F8C09838-C781-4BE7-AA23-EA71128FE633}" type="pres">
      <dgm:prSet presAssocID="{E4600360-E3AE-43CD-8CAD-AB1CE5F9DBE0}" presName="compNode" presStyleCnt="0"/>
      <dgm:spPr/>
    </dgm:pt>
    <dgm:pt modelId="{A7BCA1C2-5B22-44C1-8175-8E72B2C0D5EC}" type="pres">
      <dgm:prSet presAssocID="{E4600360-E3AE-43CD-8CAD-AB1CE5F9DBE0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02D5E6-539B-4F41-A336-01ED00B2F84A}" type="pres">
      <dgm:prSet presAssocID="{E4600360-E3AE-43CD-8CAD-AB1CE5F9DBE0}" presName="invisiNode" presStyleLbl="node1" presStyleIdx="2" presStyleCnt="3"/>
      <dgm:spPr/>
    </dgm:pt>
    <dgm:pt modelId="{09DD942F-6FAE-446D-8CBC-83836ACA3032}" type="pres">
      <dgm:prSet presAssocID="{E4600360-E3AE-43CD-8CAD-AB1CE5F9DBE0}" presName="imagNode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9D8FA947-6E42-43FA-98D7-0931AE1511E1}" type="presOf" srcId="{CB015A2E-9647-473F-8669-F0B480954931}" destId="{46690A27-C9D7-4965-ABD1-3A92736BBCB3}" srcOrd="0" destOrd="0" presId="urn:microsoft.com/office/officeart/2005/8/layout/pList2#1"/>
    <dgm:cxn modelId="{D21BDE56-E23A-49F5-B01E-40740E9425BD}" srcId="{24BD83A6-C7FF-4440-8035-C44F6B19A384}" destId="{23A7A122-7CB3-4678-873D-5E3E178F5556}" srcOrd="1" destOrd="0" parTransId="{9D11A8EF-E427-4400-9F00-2F2F7F1079B6}" sibTransId="{81D2DBB2-CB37-4D30-B3E1-EE55265B60E0}"/>
    <dgm:cxn modelId="{69A38A02-672D-4795-985E-36E5391136AD}" type="presOf" srcId="{81D2DBB2-CB37-4D30-B3E1-EE55265B60E0}" destId="{3321FA90-8BF7-49BB-ACCB-4BCBB8C5CAE6}" srcOrd="0" destOrd="0" presId="urn:microsoft.com/office/officeart/2005/8/layout/pList2#1"/>
    <dgm:cxn modelId="{44E5823E-369A-4E33-9318-94F3C40F97D9}" type="presOf" srcId="{23A7A122-7CB3-4678-873D-5E3E178F5556}" destId="{4E99EA4D-1516-4119-8393-D337A8865E16}" srcOrd="0" destOrd="0" presId="urn:microsoft.com/office/officeart/2005/8/layout/pList2#1"/>
    <dgm:cxn modelId="{B0A27FC0-B944-4AB0-96C3-37040348E83F}" type="presOf" srcId="{E4BA227F-5BFA-4D7C-9F8C-A3C63E07D2C4}" destId="{D87FDE5D-EAB9-4ACF-A316-312E385BE75F}" srcOrd="0" destOrd="0" presId="urn:microsoft.com/office/officeart/2005/8/layout/pList2#1"/>
    <dgm:cxn modelId="{DF869D61-A148-4118-91FA-B827CB952DD6}" srcId="{24BD83A6-C7FF-4440-8035-C44F6B19A384}" destId="{E4BA227F-5BFA-4D7C-9F8C-A3C63E07D2C4}" srcOrd="0" destOrd="0" parTransId="{97E20678-85F0-4221-8263-99214EC63F13}" sibTransId="{CB015A2E-9647-473F-8669-F0B480954931}"/>
    <dgm:cxn modelId="{DB8C5E9B-5F44-4AB4-A7C6-AE68E1C20C50}" type="presOf" srcId="{E4600360-E3AE-43CD-8CAD-AB1CE5F9DBE0}" destId="{A7BCA1C2-5B22-44C1-8175-8E72B2C0D5EC}" srcOrd="0" destOrd="0" presId="urn:microsoft.com/office/officeart/2005/8/layout/pList2#1"/>
    <dgm:cxn modelId="{977DAA98-1C44-4495-932E-953A1F6CD4D4}" srcId="{24BD83A6-C7FF-4440-8035-C44F6B19A384}" destId="{E4600360-E3AE-43CD-8CAD-AB1CE5F9DBE0}" srcOrd="2" destOrd="0" parTransId="{37A9F765-ED4A-4801-8EC9-71AD58091E98}" sibTransId="{5B475E89-45A7-4165-836B-C856E8C07B13}"/>
    <dgm:cxn modelId="{6AEEFD8C-E10D-42D9-9747-BC195E90E93C}" type="presOf" srcId="{24BD83A6-C7FF-4440-8035-C44F6B19A384}" destId="{7AD87BBE-8E6C-4D7B-AFE7-3FC0B52C6021}" srcOrd="0" destOrd="0" presId="urn:microsoft.com/office/officeart/2005/8/layout/pList2#1"/>
    <dgm:cxn modelId="{E6B4801B-CFA6-4162-8CCB-753F13267310}" type="presParOf" srcId="{7AD87BBE-8E6C-4D7B-AFE7-3FC0B52C6021}" destId="{E80880A6-4EE8-47D7-B9F3-05D73A3AC0CB}" srcOrd="0" destOrd="0" presId="urn:microsoft.com/office/officeart/2005/8/layout/pList2#1"/>
    <dgm:cxn modelId="{BE80AA17-76AA-4E1E-84E0-D642BBCDBC7A}" type="presParOf" srcId="{7AD87BBE-8E6C-4D7B-AFE7-3FC0B52C6021}" destId="{7AA659C2-616C-46DE-A77A-553B83B5301E}" srcOrd="1" destOrd="0" presId="urn:microsoft.com/office/officeart/2005/8/layout/pList2#1"/>
    <dgm:cxn modelId="{7E7D8624-5998-4E24-A7C5-6D4A4C24260E}" type="presParOf" srcId="{7AA659C2-616C-46DE-A77A-553B83B5301E}" destId="{D7FB5C3B-F0AF-4104-8B5F-AC87E99C2436}" srcOrd="0" destOrd="0" presId="urn:microsoft.com/office/officeart/2005/8/layout/pList2#1"/>
    <dgm:cxn modelId="{5D732856-2ADE-4039-A29E-94EF2B8BD431}" type="presParOf" srcId="{D7FB5C3B-F0AF-4104-8B5F-AC87E99C2436}" destId="{D87FDE5D-EAB9-4ACF-A316-312E385BE75F}" srcOrd="0" destOrd="0" presId="urn:microsoft.com/office/officeart/2005/8/layout/pList2#1"/>
    <dgm:cxn modelId="{319615E7-D3A2-4AB4-9EAA-EB076A698726}" type="presParOf" srcId="{D7FB5C3B-F0AF-4104-8B5F-AC87E99C2436}" destId="{1EAD1ACA-5F7E-4AD6-8E29-A00A77E63771}" srcOrd="1" destOrd="0" presId="urn:microsoft.com/office/officeart/2005/8/layout/pList2#1"/>
    <dgm:cxn modelId="{5C7F203E-BC99-472F-BC6D-E5B4C8633400}" type="presParOf" srcId="{D7FB5C3B-F0AF-4104-8B5F-AC87E99C2436}" destId="{423F1BF4-F465-44FD-9167-C9D55037C0CB}" srcOrd="2" destOrd="0" presId="urn:microsoft.com/office/officeart/2005/8/layout/pList2#1"/>
    <dgm:cxn modelId="{80492C77-4EEC-4E26-9107-ECB6D688BC25}" type="presParOf" srcId="{7AA659C2-616C-46DE-A77A-553B83B5301E}" destId="{46690A27-C9D7-4965-ABD1-3A92736BBCB3}" srcOrd="1" destOrd="0" presId="urn:microsoft.com/office/officeart/2005/8/layout/pList2#1"/>
    <dgm:cxn modelId="{F133A3F5-ECCE-4046-9F2F-1372D3A87A55}" type="presParOf" srcId="{7AA659C2-616C-46DE-A77A-553B83B5301E}" destId="{AE93D01C-2D7F-4230-A634-06663891EFF8}" srcOrd="2" destOrd="0" presId="urn:microsoft.com/office/officeart/2005/8/layout/pList2#1"/>
    <dgm:cxn modelId="{B6512125-DCE7-4CAC-97A0-A9740EB12718}" type="presParOf" srcId="{AE93D01C-2D7F-4230-A634-06663891EFF8}" destId="{4E99EA4D-1516-4119-8393-D337A8865E16}" srcOrd="0" destOrd="0" presId="urn:microsoft.com/office/officeart/2005/8/layout/pList2#1"/>
    <dgm:cxn modelId="{A7179D56-FC77-43FB-A76D-EFD288ADFAD0}" type="presParOf" srcId="{AE93D01C-2D7F-4230-A634-06663891EFF8}" destId="{84B6C9F5-FB14-48FB-86E1-97CFAAD515D9}" srcOrd="1" destOrd="0" presId="urn:microsoft.com/office/officeart/2005/8/layout/pList2#1"/>
    <dgm:cxn modelId="{2E00CC27-5D9E-4744-A171-0716DF92BE5C}" type="presParOf" srcId="{AE93D01C-2D7F-4230-A634-06663891EFF8}" destId="{3A0FA32D-133F-4E4B-812F-BA2486F4C002}" srcOrd="2" destOrd="0" presId="urn:microsoft.com/office/officeart/2005/8/layout/pList2#1"/>
    <dgm:cxn modelId="{AEF9D45B-2EE9-4D96-94F3-D2A45A291BE3}" type="presParOf" srcId="{7AA659C2-616C-46DE-A77A-553B83B5301E}" destId="{3321FA90-8BF7-49BB-ACCB-4BCBB8C5CAE6}" srcOrd="3" destOrd="0" presId="urn:microsoft.com/office/officeart/2005/8/layout/pList2#1"/>
    <dgm:cxn modelId="{61AB8D90-7E94-4BDA-A132-DA68F3A8D81B}" type="presParOf" srcId="{7AA659C2-616C-46DE-A77A-553B83B5301E}" destId="{F8C09838-C781-4BE7-AA23-EA71128FE633}" srcOrd="4" destOrd="0" presId="urn:microsoft.com/office/officeart/2005/8/layout/pList2#1"/>
    <dgm:cxn modelId="{9DF723F3-8C7B-448A-8F22-8D8E55092C08}" type="presParOf" srcId="{F8C09838-C781-4BE7-AA23-EA71128FE633}" destId="{A7BCA1C2-5B22-44C1-8175-8E72B2C0D5EC}" srcOrd="0" destOrd="0" presId="urn:microsoft.com/office/officeart/2005/8/layout/pList2#1"/>
    <dgm:cxn modelId="{026BE5F9-57D5-4D23-897B-6A60E9A4BD2D}" type="presParOf" srcId="{F8C09838-C781-4BE7-AA23-EA71128FE633}" destId="{D402D5E6-539B-4F41-A336-01ED00B2F84A}" srcOrd="1" destOrd="0" presId="urn:microsoft.com/office/officeart/2005/8/layout/pList2#1"/>
    <dgm:cxn modelId="{F5F27AED-8F51-4523-9C28-F463469E4EEE}" type="presParOf" srcId="{F8C09838-C781-4BE7-AA23-EA71128FE633}" destId="{09DD942F-6FAE-446D-8CBC-83836ACA3032}" srcOrd="2" destOrd="0" presId="urn:microsoft.com/office/officeart/2005/8/layout/pList2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80880A6-4EE8-47D7-B9F3-05D73A3AC0CB}">
      <dsp:nvSpPr>
        <dsp:cNvPr id="0" name=""/>
        <dsp:cNvSpPr/>
      </dsp:nvSpPr>
      <dsp:spPr>
        <a:xfrm>
          <a:off x="0" y="0"/>
          <a:ext cx="7467600" cy="2193131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3F1BF4-F465-44FD-9167-C9D55037C0CB}">
      <dsp:nvSpPr>
        <dsp:cNvPr id="0" name=""/>
        <dsp:cNvSpPr/>
      </dsp:nvSpPr>
      <dsp:spPr>
        <a:xfrm>
          <a:off x="224028" y="292417"/>
          <a:ext cx="2193607" cy="160829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7FDE5D-EAB9-4ACF-A316-312E385BE75F}">
      <dsp:nvSpPr>
        <dsp:cNvPr id="0" name=""/>
        <dsp:cNvSpPr/>
      </dsp:nvSpPr>
      <dsp:spPr>
        <a:xfrm rot="10800000">
          <a:off x="224028" y="2193131"/>
          <a:ext cx="2193607" cy="268049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t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Tuleni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 rot="10800000">
        <a:off x="224028" y="2193131"/>
        <a:ext cx="2193607" cy="2680493"/>
      </dsp:txXfrm>
    </dsp:sp>
    <dsp:sp modelId="{3A0FA32D-133F-4E4B-812F-BA2486F4C002}">
      <dsp:nvSpPr>
        <dsp:cNvPr id="0" name=""/>
        <dsp:cNvSpPr/>
      </dsp:nvSpPr>
      <dsp:spPr>
        <a:xfrm>
          <a:off x="2636996" y="292417"/>
          <a:ext cx="2193607" cy="160829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99EA4D-1516-4119-8393-D337A8865E16}">
      <dsp:nvSpPr>
        <dsp:cNvPr id="0" name=""/>
        <dsp:cNvSpPr/>
      </dsp:nvSpPr>
      <dsp:spPr>
        <a:xfrm rot="10800000">
          <a:off x="2602622" y="2188842"/>
          <a:ext cx="2193607" cy="268049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t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Lachtani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 rot="10800000">
        <a:off x="2602622" y="2188842"/>
        <a:ext cx="2193607" cy="2680493"/>
      </dsp:txXfrm>
    </dsp:sp>
    <dsp:sp modelId="{09DD942F-6FAE-446D-8CBC-83836ACA3032}">
      <dsp:nvSpPr>
        <dsp:cNvPr id="0" name=""/>
        <dsp:cNvSpPr/>
      </dsp:nvSpPr>
      <dsp:spPr>
        <a:xfrm>
          <a:off x="5049964" y="292417"/>
          <a:ext cx="2193607" cy="160829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BCA1C2-5B22-44C1-8175-8E72B2C0D5EC}">
      <dsp:nvSpPr>
        <dsp:cNvPr id="0" name=""/>
        <dsp:cNvSpPr/>
      </dsp:nvSpPr>
      <dsp:spPr>
        <a:xfrm rot="10800000">
          <a:off x="5049964" y="2193131"/>
          <a:ext cx="2193607" cy="268049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t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Mroži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 rot="10800000">
        <a:off x="5049964" y="2193131"/>
        <a:ext cx="2193607" cy="26804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#1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6A1435B-8302-4EE5-9769-B7F7732B239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2BD073F-2E4D-4E02-A5DB-6EC9D68CDF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6A1435B-8302-4EE5-9769-B7F7732B239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BD073F-2E4D-4E02-A5DB-6EC9D68CDF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6A1435B-8302-4EE5-9769-B7F7732B239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2BD073F-2E4D-4E02-A5DB-6EC9D68CDF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1435B-8302-4EE5-9769-B7F7732B239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D073F-2E4D-4E02-A5DB-6EC9D68CDF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1435B-8302-4EE5-9769-B7F7732B239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D073F-2E4D-4E02-A5DB-6EC9D68CDF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6A1435B-8302-4EE5-9769-B7F7732B239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BD073F-2E4D-4E02-A5DB-6EC9D68CDF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1435B-8302-4EE5-9769-B7F7732B239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D073F-2E4D-4E02-A5DB-6EC9D68CDF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6A1435B-8302-4EE5-9769-B7F7732B239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BD073F-2E4D-4E02-A5DB-6EC9D68CDF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6A1435B-8302-4EE5-9769-B7F7732B239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BD073F-2E4D-4E02-A5DB-6EC9D68CDF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1435B-8302-4EE5-9769-B7F7732B239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D073F-2E4D-4E02-A5DB-6EC9D68CDF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1435B-8302-4EE5-9769-B7F7732B239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D073F-2E4D-4E02-A5DB-6EC9D68CDF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6A1435B-8302-4EE5-9769-B7F7732B239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2BD073F-2E4D-4E02-A5DB-6EC9D68CDF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Noaa-walrus31.jpg" TargetMode="External"/><Relationship Id="rId13" Type="http://schemas.openxmlformats.org/officeDocument/2006/relationships/hyperlink" Target="http://cs.wikipedia.org/wiki/Soubor:Odobenus_rosmarus_distribution.png" TargetMode="External"/><Relationship Id="rId3" Type="http://schemas.openxmlformats.org/officeDocument/2006/relationships/hyperlink" Target="http://commons.wikimedia.org/wiki/File:Seehunde_auf_Duene.jpg?uselang=cs" TargetMode="External"/><Relationship Id="rId7" Type="http://schemas.openxmlformats.org/officeDocument/2006/relationships/hyperlink" Target="http://commons.wikimedia.org/wiki/File:M%C3%A4hnenrobbe_(Otaria_byronia).JPG?uselang=cs" TargetMode="External"/><Relationship Id="rId12" Type="http://schemas.openxmlformats.org/officeDocument/2006/relationships/hyperlink" Target="http://commons.wikimedia.org/wiki/File:7_Walross_1999.jpg?uselang=cs" TargetMode="External"/><Relationship Id="rId2" Type="http://schemas.openxmlformats.org/officeDocument/2006/relationships/hyperlink" Target="http://commons.wikimedia.org/wiki/File:Sitting_Otaria_byronia_at_dressure_in_Liberec_Zoo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eals_at_Antwerp_zoo.jpg?uselang=cs" TargetMode="External"/><Relationship Id="rId11" Type="http://schemas.openxmlformats.org/officeDocument/2006/relationships/hyperlink" Target="http://cs.wikipedia.org/wiki/Soubor:WalrusLyd2.png" TargetMode="External"/><Relationship Id="rId5" Type="http://schemas.openxmlformats.org/officeDocument/2006/relationships/hyperlink" Target="http://commons.wikimedia.org/wiki/File:Otaria_flavescens_(Talcahuano).jpg?uselang=cs" TargetMode="External"/><Relationship Id="rId10" Type="http://schemas.openxmlformats.org/officeDocument/2006/relationships/hyperlink" Target="http://cs.wikipedia.org/wiki/Soubor:Noaa-walrus22.jpg" TargetMode="External"/><Relationship Id="rId4" Type="http://schemas.openxmlformats.org/officeDocument/2006/relationships/hyperlink" Target="http://www.microsoft.office.com/" TargetMode="External"/><Relationship Id="rId9" Type="http://schemas.openxmlformats.org/officeDocument/2006/relationships/hyperlink" Target="http://commons.wikimedia.org/wiki/File:Europ%C3%A4ischer_Seehund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55576" y="1844824"/>
            <a:ext cx="6875463" cy="2776538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VY_32_INOVACE_09_ploutvonožci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9.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Ploutvonožci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</a:t>
            </a:r>
            <a:r>
              <a:rPr lang="cs-CZ" sz="1200" dirty="0" smtClean="0"/>
              <a:t>		Končetiny, tvar těla, nozdry, zvukovody, potrava, výskyt, zástupci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8/2012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motivačními úkoly pro žáky zaměřenými na znaky ploutvonožců. Při řešení úkolů žáci třídí a vyhledávají informace, pracují s různým obrazovým materiálem, formulují a přesně vyjadřují své myšlenky. Žáci znaky </a:t>
            </a:r>
            <a:r>
              <a:rPr lang="cs-CZ" sz="1200" dirty="0" err="1" smtClean="0"/>
              <a:t>plotvonožců</a:t>
            </a:r>
            <a:r>
              <a:rPr lang="cs-CZ" sz="1200" dirty="0" smtClean="0"/>
              <a:t> odvodí z vložených obrázků a fotografií. Žák jmenuje a krátce charakterizuje významné skupiny ploutvonožců a jejich znaky. 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>
                <a:solidFill>
                  <a:prstClr val="white"/>
                </a:solidFill>
              </a:rPr>
              <a:t>                                     </a:t>
            </a:r>
            <a:r>
              <a:rPr lang="cs-CZ" sz="1600" b="1">
                <a:solidFill>
                  <a:prstClr val="white"/>
                </a:solidFill>
              </a:rPr>
              <a:t>Základní  škola a mateřská škola J.A.Komenského</a:t>
            </a:r>
            <a:endParaRPr lang="cs-CZ" sz="1600">
              <a:solidFill>
                <a:prstClr val="white"/>
              </a:solidFill>
            </a:endParaRPr>
          </a:p>
          <a:p>
            <a:pPr algn="ctr"/>
            <a:r>
              <a:rPr lang="cs-CZ" sz="1600" b="1">
                <a:solidFill>
                  <a:prstClr val="white"/>
                </a:solidFill>
              </a:rPr>
              <a:t>                                                          v Novém  Strašecí</a:t>
            </a:r>
            <a:r>
              <a:rPr lang="cs-CZ" sz="1600">
                <a:solidFill>
                  <a:prstClr val="white"/>
                </a:solidFill>
              </a:rPr>
              <a:t>                     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tel. 311 240 401, 311 240 400, email: zsnovstra@iol.cz</a:t>
            </a:r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9525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</p:spTree>
    <p:extLst>
      <p:ext uri="{BB962C8B-B14F-4D97-AF65-F5344CB8AC3E}">
        <p14:creationId xmlns:p14="http://schemas.microsoft.com/office/powerpoint/2010/main" xmlns="" val="419980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Ploutvonožci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Nohy nebo ploutve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4413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Dobří plavci, špatní chodci…ale proč?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Končetiny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Ploutvovité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Krátké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Při chůzi je pouze 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podsunou pod sebe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tx2"/>
                </a:solidFill>
              </a:rPr>
              <a:t>(</a:t>
            </a:r>
            <a:r>
              <a:rPr lang="cs-CZ" sz="2000" dirty="0" smtClean="0">
                <a:solidFill>
                  <a:schemeClr val="tx2"/>
                </a:solidFill>
              </a:rPr>
              <a:t>kromě tuleně)</a:t>
            </a:r>
          </a:p>
          <a:p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600" t="13891" r="7635"/>
          <a:stretch/>
        </p:blipFill>
        <p:spPr>
          <a:xfrm>
            <a:off x="4427984" y="1367689"/>
            <a:ext cx="4039340" cy="402769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466857" y="1551873"/>
            <a:ext cx="92845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lachtan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829" y="4509120"/>
            <a:ext cx="4824536" cy="215673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189906" y="6296519"/>
            <a:ext cx="684803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tuleň</a:t>
            </a:r>
            <a:endParaRPr lang="cs-CZ" dirty="0"/>
          </a:p>
        </p:txBody>
      </p:sp>
      <p:pic>
        <p:nvPicPr>
          <p:cNvPr id="2050" name="Picture 2" descr="C:\Users\Tereza\AppData\Local\Microsoft\Windows\Temporary Internet Files\Content.IE5\Y78AKF17\MC900441498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-99392"/>
            <a:ext cx="1468532" cy="1468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344" b="99313" l="262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5395380"/>
            <a:ext cx="3885471" cy="1563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13159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ještě přizpůsobili životu </a:t>
            </a:r>
            <a:r>
              <a:rPr lang="cs-CZ" dirty="0" smtClean="0"/>
              <a:t>                          ve </a:t>
            </a:r>
            <a:r>
              <a:rPr lang="cs-CZ" dirty="0" smtClean="0"/>
              <a:t>vodě?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2"/>
                </a:solidFill>
              </a:rPr>
              <a:t>Proudnicovitý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>
                <a:solidFill>
                  <a:schemeClr val="accent1"/>
                </a:solidFill>
              </a:rPr>
              <a:t>tvar těla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Uzavíratelné </a:t>
            </a:r>
            <a:r>
              <a:rPr lang="cs-CZ" dirty="0" smtClean="0">
                <a:solidFill>
                  <a:schemeClr val="accent1"/>
                </a:solidFill>
              </a:rPr>
              <a:t>zvukovody a nozdry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Podkožní </a:t>
            </a:r>
            <a:r>
              <a:rPr lang="cs-CZ" dirty="0" smtClean="0">
                <a:solidFill>
                  <a:schemeClr val="accent1"/>
                </a:solidFill>
              </a:rPr>
              <a:t>tuk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Hustá </a:t>
            </a:r>
            <a:r>
              <a:rPr lang="cs-CZ" dirty="0" smtClean="0">
                <a:solidFill>
                  <a:schemeClr val="accent1"/>
                </a:solidFill>
              </a:rPr>
              <a:t>srst</a:t>
            </a:r>
            <a:r>
              <a:rPr lang="cs-CZ" dirty="0" smtClean="0">
                <a:solidFill>
                  <a:schemeClr val="accent2"/>
                </a:solidFill>
              </a:rPr>
              <a:t> (kromě mrože)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Malé nebo žádné </a:t>
            </a:r>
            <a:r>
              <a:rPr lang="cs-CZ" dirty="0" smtClean="0">
                <a:solidFill>
                  <a:schemeClr val="accent1"/>
                </a:solidFill>
              </a:rPr>
              <a:t>ušní boltce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Tereza\AppData\Local\Microsoft\Windows\Temporary Internet Files\Content.IE5\K43E3B6T\MP9002628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56792"/>
            <a:ext cx="2747336" cy="414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4293096"/>
            <a:ext cx="4824536" cy="2156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14746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ploutvonožců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28800"/>
            <a:ext cx="7467600" cy="487375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Potrava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Ryby, hlavonožci, tučňáci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Masožravci (příbuzní šelem)</a:t>
            </a:r>
          </a:p>
          <a:p>
            <a:r>
              <a:rPr lang="cs-CZ" sz="2800" dirty="0" smtClean="0"/>
              <a:t>Rozmnožování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Kolonie na břehu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Jedno mládě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Vrh mláděte na souši</a:t>
            </a:r>
          </a:p>
          <a:p>
            <a:r>
              <a:rPr lang="cs-CZ" sz="2700" dirty="0" smtClean="0"/>
              <a:t>Výskyt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Arktida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Mírný pás</a:t>
            </a:r>
            <a:endParaRPr lang="cs-CZ" dirty="0">
              <a:solidFill>
                <a:schemeClr val="accent2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32040" y="574568"/>
            <a:ext cx="3787309" cy="2827008"/>
            <a:chOff x="4881070" y="116632"/>
            <a:chExt cx="3787309" cy="2827008"/>
          </a:xfrm>
        </p:grpSpPr>
        <p:pic>
          <p:nvPicPr>
            <p:cNvPr id="4" name="Obrázek 3" descr="Výřez obrazovky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881070" y="116632"/>
              <a:ext cx="3787309" cy="2827008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7034597" y="2574308"/>
              <a:ext cx="1633781" cy="36933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Zuby lachtana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211960" y="3789040"/>
            <a:ext cx="4736499" cy="2902170"/>
            <a:chOff x="4211960" y="3789040"/>
            <a:chExt cx="4736499" cy="2902170"/>
          </a:xfrm>
        </p:grpSpPr>
        <p:pic>
          <p:nvPicPr>
            <p:cNvPr id="7" name="Obrázek 6" descr="Výřez obrazovky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211960" y="3789040"/>
              <a:ext cx="4736499" cy="2902170"/>
            </a:xfrm>
            <a:prstGeom prst="rect">
              <a:avLst/>
            </a:prstGeom>
          </p:spPr>
        </p:pic>
        <p:sp>
          <p:nvSpPr>
            <p:cNvPr id="8" name="TextovéPole 7"/>
            <p:cNvSpPr txBox="1"/>
            <p:nvPr/>
          </p:nvSpPr>
          <p:spPr>
            <a:xfrm>
              <a:off x="4211960" y="3789040"/>
              <a:ext cx="2009909" cy="36933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Tule</a:t>
              </a:r>
              <a:r>
                <a:rPr lang="cs-CZ" dirty="0"/>
                <a:t>ň</a:t>
              </a:r>
              <a:r>
                <a:rPr lang="cs-CZ" dirty="0" smtClean="0"/>
                <a:t> s mládětem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844726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Skupiny ploutvonožců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66861048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715440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lachtani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Malé ušní boltce</a:t>
            </a:r>
          </a:p>
          <a:p>
            <a:r>
              <a:rPr lang="cs-CZ" dirty="0"/>
              <a:t>Z</a:t>
            </a:r>
            <a:r>
              <a:rPr lang="cs-CZ" dirty="0" smtClean="0"/>
              <a:t>adní končetiny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Při chůzi - podsouvají pod tělo</a:t>
            </a:r>
          </a:p>
          <a:p>
            <a:r>
              <a:rPr lang="cs-CZ" dirty="0" smtClean="0"/>
              <a:t>Mnoho druhů</a:t>
            </a:r>
          </a:p>
          <a:p>
            <a:r>
              <a:rPr lang="cs-CZ" dirty="0" smtClean="0"/>
              <a:t>Celosvětově rozšíření</a:t>
            </a:r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600" t="13891" r="7635"/>
          <a:stretch/>
        </p:blipFill>
        <p:spPr>
          <a:xfrm>
            <a:off x="457200" y="2062667"/>
            <a:ext cx="3657600" cy="3647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25783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tuleni</a:t>
            </a:r>
            <a:endParaRPr lang="cs-CZ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1412776"/>
            <a:ext cx="2934234" cy="5174443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ušních boltců</a:t>
            </a:r>
          </a:p>
          <a:p>
            <a:r>
              <a:rPr lang="cs-CZ" dirty="0" smtClean="0"/>
              <a:t>Zadní končetiny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Stále směřují vzad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Pouze k plavání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Na souši se plazí </a:t>
            </a:r>
            <a:r>
              <a:rPr lang="cs-CZ" dirty="0" smtClean="0">
                <a:solidFill>
                  <a:schemeClr val="accent1"/>
                </a:solidFill>
              </a:rPr>
              <a:t>              po </a:t>
            </a:r>
            <a:r>
              <a:rPr lang="cs-CZ" dirty="0" smtClean="0">
                <a:solidFill>
                  <a:schemeClr val="accent1"/>
                </a:solidFill>
              </a:rPr>
              <a:t>břiše</a:t>
            </a:r>
          </a:p>
          <a:p>
            <a:r>
              <a:rPr lang="cs-CZ" dirty="0" smtClean="0"/>
              <a:t>Lov pro hustou kožešinu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004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mroži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484784"/>
            <a:ext cx="3657600" cy="2187723"/>
          </a:xfrm>
        </p:spPr>
      </p:pic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>
          <a:xfrm>
            <a:off x="4932040" y="332656"/>
            <a:ext cx="3657600" cy="4572000"/>
          </a:xfrm>
        </p:spPr>
        <p:txBody>
          <a:bodyPr/>
          <a:lstStyle/>
          <a:p>
            <a:r>
              <a:rPr lang="cs-CZ" dirty="0" smtClean="0"/>
              <a:t>Bez srsti</a:t>
            </a:r>
          </a:p>
          <a:p>
            <a:r>
              <a:rPr lang="cs-CZ" dirty="0" smtClean="0"/>
              <a:t>Kly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Přeměněné špičáky</a:t>
            </a:r>
          </a:p>
          <a:p>
            <a:r>
              <a:rPr lang="cs-CZ" dirty="0" smtClean="0"/>
              <a:t>Samec 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2 t</a:t>
            </a:r>
          </a:p>
          <a:p>
            <a:r>
              <a:rPr lang="cs-CZ" dirty="0" smtClean="0"/>
              <a:t>Samice 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Výrazně menší</a:t>
            </a:r>
          </a:p>
          <a:p>
            <a:endParaRPr lang="cs-CZ" dirty="0"/>
          </a:p>
        </p:txBody>
      </p:sp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3717032"/>
            <a:ext cx="5212262" cy="3370642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395536" y="3935700"/>
            <a:ext cx="2878981" cy="2911697"/>
            <a:chOff x="395536" y="3935700"/>
            <a:chExt cx="2878981" cy="2911697"/>
          </a:xfrm>
        </p:grpSpPr>
        <p:pic>
          <p:nvPicPr>
            <p:cNvPr id="12" name="Obrázek 11" descr="Výřez obrazovky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95536" y="3935700"/>
              <a:ext cx="2878981" cy="2911697"/>
            </a:xfrm>
            <a:prstGeom prst="rect">
              <a:avLst/>
            </a:prstGeom>
          </p:spPr>
        </p:pic>
        <p:sp>
          <p:nvSpPr>
            <p:cNvPr id="13" name="TextovéPole 12"/>
            <p:cNvSpPr txBox="1"/>
            <p:nvPr/>
          </p:nvSpPr>
          <p:spPr>
            <a:xfrm>
              <a:off x="395536" y="4013984"/>
              <a:ext cx="1261884" cy="369332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Mrož lední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423784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Ploutvonožci - 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Znaky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Ploutvovité </a:t>
            </a:r>
            <a:r>
              <a:rPr lang="cs-CZ" dirty="0" smtClean="0"/>
              <a:t>zadní                       </a:t>
            </a:r>
            <a:r>
              <a:rPr lang="cs-CZ" dirty="0" smtClean="0"/>
              <a:t>i přední</a:t>
            </a:r>
            <a:r>
              <a:rPr lang="cs-CZ" dirty="0" smtClean="0">
                <a:solidFill>
                  <a:schemeClr val="accent1"/>
                </a:solidFill>
              </a:rPr>
              <a:t> končetiny</a:t>
            </a:r>
          </a:p>
          <a:p>
            <a:pPr lvl="1"/>
            <a:r>
              <a:rPr lang="cs-CZ" dirty="0" smtClean="0"/>
              <a:t>Neobratní</a:t>
            </a:r>
            <a:r>
              <a:rPr lang="cs-CZ" dirty="0" smtClean="0">
                <a:solidFill>
                  <a:schemeClr val="accent1"/>
                </a:solidFill>
              </a:rPr>
              <a:t> chodci</a:t>
            </a:r>
          </a:p>
          <a:p>
            <a:pPr lvl="1"/>
            <a:r>
              <a:rPr lang="cs-CZ" dirty="0" smtClean="0"/>
              <a:t>Výborní</a:t>
            </a:r>
            <a:r>
              <a:rPr lang="cs-CZ" dirty="0" smtClean="0">
                <a:solidFill>
                  <a:schemeClr val="accent1"/>
                </a:solidFill>
              </a:rPr>
              <a:t> plavci</a:t>
            </a:r>
          </a:p>
          <a:p>
            <a:pPr lvl="1"/>
            <a:r>
              <a:rPr lang="cs-CZ" dirty="0" smtClean="0"/>
              <a:t>Podkožní</a:t>
            </a:r>
            <a:r>
              <a:rPr lang="cs-CZ" dirty="0" smtClean="0">
                <a:solidFill>
                  <a:schemeClr val="accent1"/>
                </a:solidFill>
              </a:rPr>
              <a:t> tuk</a:t>
            </a:r>
          </a:p>
          <a:p>
            <a:pPr lvl="1"/>
            <a:r>
              <a:rPr lang="cs-CZ" dirty="0" smtClean="0"/>
              <a:t>Uzavíratelné </a:t>
            </a:r>
            <a:r>
              <a:rPr lang="cs-CZ" dirty="0" smtClean="0">
                <a:solidFill>
                  <a:schemeClr val="accent1"/>
                </a:solidFill>
              </a:rPr>
              <a:t>nozdry a zvukovody</a:t>
            </a:r>
          </a:p>
          <a:p>
            <a:pPr lvl="1"/>
            <a:r>
              <a:rPr lang="cs-CZ" dirty="0" smtClean="0"/>
              <a:t>Malé nebo žádné </a:t>
            </a:r>
            <a:r>
              <a:rPr lang="cs-CZ" dirty="0" smtClean="0">
                <a:solidFill>
                  <a:schemeClr val="accent1"/>
                </a:solidFill>
              </a:rPr>
              <a:t>ušní boltce</a:t>
            </a:r>
          </a:p>
          <a:p>
            <a:pPr lvl="1"/>
            <a:r>
              <a:rPr lang="cs-CZ" dirty="0" err="1" smtClean="0"/>
              <a:t>Proudnicovitý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tvar těla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Potrava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Ryby, hlavonožci, tučňáci</a:t>
            </a:r>
          </a:p>
          <a:p>
            <a:r>
              <a:rPr lang="cs-CZ" dirty="0" smtClean="0"/>
              <a:t>Tuleni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Zadní končetiny pouze k plavání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Bez ušních boltců</a:t>
            </a:r>
          </a:p>
          <a:p>
            <a:r>
              <a:rPr lang="cs-CZ" dirty="0"/>
              <a:t>Mroži</a:t>
            </a:r>
          </a:p>
          <a:p>
            <a:pPr lvl="1"/>
            <a:r>
              <a:rPr lang="cs-CZ" dirty="0">
                <a:solidFill>
                  <a:schemeClr val="accent1"/>
                </a:solidFill>
              </a:rPr>
              <a:t>Kůže bez srsti</a:t>
            </a:r>
          </a:p>
          <a:p>
            <a:pPr lvl="1"/>
            <a:r>
              <a:rPr lang="cs-CZ" dirty="0">
                <a:solidFill>
                  <a:schemeClr val="accent1"/>
                </a:solidFill>
              </a:rPr>
              <a:t>Mohutné kly</a:t>
            </a:r>
          </a:p>
          <a:p>
            <a:r>
              <a:rPr lang="cs-CZ" dirty="0" smtClean="0"/>
              <a:t>Lachtani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5821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/>
              <a:t>File:Sitting </a:t>
            </a:r>
            <a:r>
              <a:rPr lang="cs-CZ" dirty="0" err="1"/>
              <a:t>Otaria</a:t>
            </a:r>
            <a:r>
              <a:rPr lang="cs-CZ" dirty="0"/>
              <a:t> </a:t>
            </a:r>
            <a:r>
              <a:rPr lang="cs-CZ" dirty="0" err="1"/>
              <a:t>byronia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dressure</a:t>
            </a:r>
            <a:r>
              <a:rPr lang="cs-CZ" dirty="0"/>
              <a:t> in Liberec Zoo.JPG.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2012-02-18 [cit. 2012-08-22].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commons.wikimedia.org/wiki/File:Sitting_Otaria_byronia_at_dressure_in_Liberec_Zoo.JPG?uselang=cs</a:t>
            </a:r>
            <a:endParaRPr lang="cs-CZ" dirty="0" smtClean="0"/>
          </a:p>
          <a:p>
            <a:r>
              <a:rPr lang="cs-CZ" dirty="0"/>
              <a:t> File:Seehunde </a:t>
            </a:r>
            <a:r>
              <a:rPr lang="cs-CZ" dirty="0" err="1"/>
              <a:t>auf</a:t>
            </a:r>
            <a:r>
              <a:rPr lang="cs-CZ" dirty="0"/>
              <a:t> Duene.jpg.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2007-09-11 [cit. 2012-08-22].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commons.wikimedia.org/wiki/File:Seehunde_auf_Duene.jpg?uselang=cs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hlinkClick r:id="rId4"/>
              </a:rPr>
              <a:t>www.microsoft.office.com</a:t>
            </a:r>
            <a:endParaRPr lang="cs-CZ" dirty="0" smtClean="0"/>
          </a:p>
          <a:p>
            <a:r>
              <a:rPr lang="cs-CZ" dirty="0"/>
              <a:t>File:Otaria </a:t>
            </a:r>
            <a:r>
              <a:rPr lang="cs-CZ" dirty="0" err="1"/>
              <a:t>flavescens</a:t>
            </a:r>
            <a:r>
              <a:rPr lang="cs-CZ" dirty="0"/>
              <a:t> (</a:t>
            </a:r>
            <a:r>
              <a:rPr lang="cs-CZ" dirty="0" err="1"/>
              <a:t>Talcahuano</a:t>
            </a:r>
            <a:r>
              <a:rPr lang="cs-CZ" dirty="0"/>
              <a:t>).</a:t>
            </a:r>
            <a:r>
              <a:rPr lang="cs-CZ" dirty="0" err="1"/>
              <a:t>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2010-03-10 [cit. 2012-08-22]. Dostupné z: </a:t>
            </a:r>
            <a:r>
              <a:rPr lang="cs-CZ" dirty="0">
                <a:hlinkClick r:id="rId5"/>
              </a:rPr>
              <a:t>http://commons.wikimedia.org/wiki/File:Otaria_flavescens_%</a:t>
            </a:r>
            <a:r>
              <a:rPr lang="cs-CZ" dirty="0" smtClean="0">
                <a:hlinkClick r:id="rId5"/>
              </a:rPr>
              <a:t>28Talcahuano%29.jpg?uselang=cs</a:t>
            </a:r>
            <a:endParaRPr lang="cs-CZ" dirty="0" smtClean="0"/>
          </a:p>
          <a:p>
            <a:r>
              <a:rPr lang="cs-CZ" dirty="0"/>
              <a:t> File:Seals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Antwerp</a:t>
            </a:r>
            <a:r>
              <a:rPr lang="cs-CZ" dirty="0"/>
              <a:t> zoo.jpg.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2007-02-23 [cit. 2012-08-22].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commons.wikimedia.org/wiki/File:Seals_at_Antwerp_zoo.jpg?uselang=cs</a:t>
            </a:r>
            <a:endParaRPr lang="cs-CZ" dirty="0" smtClean="0"/>
          </a:p>
          <a:p>
            <a:r>
              <a:rPr lang="cs-CZ" dirty="0"/>
              <a:t> File:Mähnenrobbe (</a:t>
            </a:r>
            <a:r>
              <a:rPr lang="cs-CZ" dirty="0" err="1"/>
              <a:t>Otaria</a:t>
            </a:r>
            <a:r>
              <a:rPr lang="cs-CZ" dirty="0"/>
              <a:t> </a:t>
            </a:r>
            <a:r>
              <a:rPr lang="cs-CZ" dirty="0" err="1"/>
              <a:t>byronia</a:t>
            </a:r>
            <a:r>
              <a:rPr lang="cs-CZ" dirty="0"/>
              <a:t>).JPG.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2009-04-01 [cit. 2012-08-22]. Dostupné z: </a:t>
            </a:r>
            <a:r>
              <a:rPr lang="cs-CZ" dirty="0">
                <a:hlinkClick r:id="rId7"/>
              </a:rPr>
              <a:t>http://commons.wikimedia.org/wiki/File:M%C3%A4hnenrobbe_%</a:t>
            </a:r>
            <a:r>
              <a:rPr lang="cs-CZ" dirty="0" smtClean="0">
                <a:hlinkClick r:id="rId7"/>
              </a:rPr>
              <a:t>28Otaria_byronia%29.JPG?uselang=cs</a:t>
            </a:r>
            <a:endParaRPr lang="cs-CZ" dirty="0" smtClean="0"/>
          </a:p>
          <a:p>
            <a:r>
              <a:rPr lang="cs-CZ" dirty="0"/>
              <a:t> Soubor:Noaa-walrus31.jpg.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2005-01-20 [cit. 2012-08-22]. Dostupné z: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cs.wikipedia.org/wiki/Soubor:Noaa-walrus31.jpg</a:t>
            </a:r>
            <a:endParaRPr lang="cs-CZ" dirty="0" smtClean="0"/>
          </a:p>
          <a:p>
            <a:r>
              <a:rPr lang="cs-CZ" dirty="0"/>
              <a:t> File:Europäischer Seehund.jpg.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2012-07-29 [cit. 2012-08-22].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commons.wikimedia.org/wiki/File:Europ%C3%A4ischer_Seehund.jpg?uselang=cs</a:t>
            </a:r>
            <a:endParaRPr lang="cs-CZ" dirty="0" smtClean="0"/>
          </a:p>
          <a:p>
            <a:r>
              <a:rPr lang="cs-CZ" dirty="0"/>
              <a:t>Soubor:Noaa-walrus22.jpg.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2009-01-16 [cit. 2012-08-22]. Dostupné z: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cs.wikipedia.org/wiki/Soubor:Noaa-walrus22.jpg</a:t>
            </a:r>
            <a:endParaRPr lang="cs-CZ" dirty="0" smtClean="0"/>
          </a:p>
          <a:p>
            <a:r>
              <a:rPr lang="cs-CZ" dirty="0"/>
              <a:t> Soubor:WalrusLyd2.png.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2007-05-01 [cit. 2012-08-22]. Dostupné z: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cs.wikipedia.org/wiki/Soubor:WalrusLyd2.png</a:t>
            </a:r>
            <a:endParaRPr lang="cs-CZ" dirty="0" smtClean="0"/>
          </a:p>
          <a:p>
            <a:r>
              <a:rPr lang="cs-CZ" dirty="0"/>
              <a:t> File:7 </a:t>
            </a:r>
            <a:r>
              <a:rPr lang="cs-CZ" dirty="0" err="1"/>
              <a:t>Walross</a:t>
            </a:r>
            <a:r>
              <a:rPr lang="cs-CZ" dirty="0"/>
              <a:t> 1999.jpg.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2008-03-31 [cit. 2012-08-22]. Dostupné z: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commons.wikimedia.org/wiki/File:7_Walross_1999.jpg?uselang=cs</a:t>
            </a:r>
            <a:endParaRPr lang="cs-CZ" dirty="0" smtClean="0"/>
          </a:p>
          <a:p>
            <a:r>
              <a:rPr lang="cs-CZ" dirty="0"/>
              <a:t>  </a:t>
            </a:r>
            <a:r>
              <a:rPr lang="cs-CZ" dirty="0" err="1"/>
              <a:t>Soubor:Odobenus</a:t>
            </a:r>
            <a:r>
              <a:rPr lang="cs-CZ" dirty="0"/>
              <a:t> </a:t>
            </a:r>
            <a:r>
              <a:rPr lang="cs-CZ" dirty="0" err="1"/>
              <a:t>rosmarus</a:t>
            </a:r>
            <a:r>
              <a:rPr lang="cs-CZ" dirty="0"/>
              <a:t> distribution.png.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2005-08-21 [cit. 2012-08-22]. Dostupné z: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cs.wikipedia.org/wiki/Soubor:Odobenus_rosmarus_distribution.png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6612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80</TotalTime>
  <Words>659</Words>
  <Application>Microsoft Office PowerPoint</Application>
  <PresentationFormat>Předvádění na obrazovce (4:3)</PresentationFormat>
  <Paragraphs>108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Ploutvonožci</vt:lpstr>
      <vt:lpstr>Dobří plavci, špatní chodci…ale proč?</vt:lpstr>
      <vt:lpstr>Jak se ještě přizpůsobili životu                           ve vodě?</vt:lpstr>
      <vt:lpstr>Znaky ploutvonožců</vt:lpstr>
      <vt:lpstr>Skupiny ploutvonožců</vt:lpstr>
      <vt:lpstr>lachtani</vt:lpstr>
      <vt:lpstr>tuleni</vt:lpstr>
      <vt:lpstr>mroži</vt:lpstr>
      <vt:lpstr>Ploutvonožci - shrnutí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Dum</cp:lastModifiedBy>
  <cp:revision>11</cp:revision>
  <dcterms:created xsi:type="dcterms:W3CDTF">2012-08-22T08:48:56Z</dcterms:created>
  <dcterms:modified xsi:type="dcterms:W3CDTF">2013-01-13T19:30:24Z</dcterms:modified>
</cp:coreProperties>
</file>