
<file path=[Content_Types].xml><?xml version="1.0" encoding="utf-8"?>
<Types xmlns="http://schemas.openxmlformats.org/package/2006/content-types">
  <Default Extension="tmp" ContentType="image/png"/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9"/>
  </p:notesMasterIdLst>
  <p:sldIdLst>
    <p:sldId id="257" r:id="rId2"/>
    <p:sldId id="256" r:id="rId3"/>
    <p:sldId id="258" r:id="rId4"/>
    <p:sldId id="260" r:id="rId5"/>
    <p:sldId id="261" r:id="rId6"/>
    <p:sldId id="262" r:id="rId7"/>
    <p:sldId id="263" r:id="rId8"/>
    <p:sldId id="264" r:id="rId9"/>
    <p:sldId id="265" r:id="rId10"/>
    <p:sldId id="269" r:id="rId11"/>
    <p:sldId id="270" r:id="rId12"/>
    <p:sldId id="266" r:id="rId13"/>
    <p:sldId id="267" r:id="rId14"/>
    <p:sldId id="268" r:id="rId15"/>
    <p:sldId id="271" r:id="rId16"/>
    <p:sldId id="272" r:id="rId17"/>
    <p:sldId id="259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09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image" Target="../media/image11.pn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image" Target="../media/image11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A252F41-9D0E-4893-A420-6996B4C46115}" type="doc">
      <dgm:prSet loTypeId="urn:microsoft.com/office/officeart/2005/8/layout/vList4" loCatId="list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5D0FFA2-DF72-42C2-A659-29EADEEAA160}">
      <dgm:prSet phldrT="[Text]"/>
      <dgm:spPr/>
      <dgm:t>
        <a:bodyPr/>
        <a:lstStyle/>
        <a:p>
          <a:r>
            <a:rPr lang="cs-CZ" smtClean="0"/>
            <a:t>koňovití</a:t>
          </a:r>
          <a:endParaRPr lang="cs-CZ" dirty="0"/>
        </a:p>
      </dgm:t>
    </dgm:pt>
    <dgm:pt modelId="{A37C94E4-1F88-4083-B18F-E1C807054543}" type="parTrans" cxnId="{79B31823-81BA-4ACD-848F-1F734F4BEBC5}">
      <dgm:prSet/>
      <dgm:spPr/>
      <dgm:t>
        <a:bodyPr/>
        <a:lstStyle/>
        <a:p>
          <a:endParaRPr lang="cs-CZ"/>
        </a:p>
      </dgm:t>
    </dgm:pt>
    <dgm:pt modelId="{FF32220A-E463-401A-9AA3-20D9C1E585A6}" type="sibTrans" cxnId="{79B31823-81BA-4ACD-848F-1F734F4BEBC5}">
      <dgm:prSet/>
      <dgm:spPr/>
      <dgm:t>
        <a:bodyPr/>
        <a:lstStyle/>
        <a:p>
          <a:endParaRPr lang="cs-CZ"/>
        </a:p>
      </dgm:t>
    </dgm:pt>
    <dgm:pt modelId="{FB16B9E0-2503-43FB-A790-80ECCF79D66F}">
      <dgm:prSet phldrT="[Text]"/>
      <dgm:spPr/>
      <dgm:t>
        <a:bodyPr/>
        <a:lstStyle/>
        <a:p>
          <a:r>
            <a:rPr lang="cs-CZ" smtClean="0"/>
            <a:t>nosorožcovití</a:t>
          </a:r>
          <a:endParaRPr lang="cs-CZ" dirty="0"/>
        </a:p>
      </dgm:t>
    </dgm:pt>
    <dgm:pt modelId="{E5850718-13D9-4993-A019-F3D08B280117}" type="parTrans" cxnId="{1C32C44F-BA1B-487A-AB46-F2B13574DECD}">
      <dgm:prSet/>
      <dgm:spPr/>
      <dgm:t>
        <a:bodyPr/>
        <a:lstStyle/>
        <a:p>
          <a:endParaRPr lang="cs-CZ"/>
        </a:p>
      </dgm:t>
    </dgm:pt>
    <dgm:pt modelId="{DE828872-9678-45C1-AEB6-8FE2BCD18DAA}" type="sibTrans" cxnId="{1C32C44F-BA1B-487A-AB46-F2B13574DECD}">
      <dgm:prSet/>
      <dgm:spPr/>
      <dgm:t>
        <a:bodyPr/>
        <a:lstStyle/>
        <a:p>
          <a:endParaRPr lang="cs-CZ"/>
        </a:p>
      </dgm:t>
    </dgm:pt>
    <dgm:pt modelId="{2A19565B-6C3C-4E1E-9234-F285EEAEA168}">
      <dgm:prSet phldrT="[Text]"/>
      <dgm:spPr/>
      <dgm:t>
        <a:bodyPr/>
        <a:lstStyle/>
        <a:p>
          <a:r>
            <a:rPr lang="cs-CZ" smtClean="0"/>
            <a:t>tapírovití</a:t>
          </a:r>
          <a:endParaRPr lang="cs-CZ" dirty="0"/>
        </a:p>
      </dgm:t>
    </dgm:pt>
    <dgm:pt modelId="{3A527120-6329-459D-87FA-ED867E07AF62}" type="parTrans" cxnId="{5D6A425F-017B-44A3-88E2-BF90B35123DB}">
      <dgm:prSet/>
      <dgm:spPr/>
      <dgm:t>
        <a:bodyPr/>
        <a:lstStyle/>
        <a:p>
          <a:endParaRPr lang="cs-CZ"/>
        </a:p>
      </dgm:t>
    </dgm:pt>
    <dgm:pt modelId="{4E4ABAF3-9944-493F-BC61-E3A1E3255E15}" type="sibTrans" cxnId="{5D6A425F-017B-44A3-88E2-BF90B35123DB}">
      <dgm:prSet/>
      <dgm:spPr/>
      <dgm:t>
        <a:bodyPr/>
        <a:lstStyle/>
        <a:p>
          <a:endParaRPr lang="cs-CZ"/>
        </a:p>
      </dgm:t>
    </dgm:pt>
    <dgm:pt modelId="{6F34F39C-31B2-49D9-B5AF-58AB5977769F}" type="pres">
      <dgm:prSet presAssocID="{6A252F41-9D0E-4893-A420-6996B4C46115}" presName="linear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0A632BD-4916-4FA3-8199-D6C3512107B6}" type="pres">
      <dgm:prSet presAssocID="{45D0FFA2-DF72-42C2-A659-29EADEEAA160}" presName="comp" presStyleCnt="0"/>
      <dgm:spPr/>
    </dgm:pt>
    <dgm:pt modelId="{E6B0AAEA-108B-4DCD-960C-5E187947B68D}" type="pres">
      <dgm:prSet presAssocID="{45D0FFA2-DF72-42C2-A659-29EADEEAA160}" presName="box" presStyleLbl="node1" presStyleIdx="0" presStyleCnt="3"/>
      <dgm:spPr/>
      <dgm:t>
        <a:bodyPr/>
        <a:lstStyle/>
        <a:p>
          <a:endParaRPr lang="cs-CZ"/>
        </a:p>
      </dgm:t>
    </dgm:pt>
    <dgm:pt modelId="{219DF17D-999B-413B-A5E5-4BD970AF4459}" type="pres">
      <dgm:prSet presAssocID="{45D0FFA2-DF72-42C2-A659-29EADEEAA160}" presName="img" presStyleLbl="fgImgPlace1" presStyleIdx="0" presStyleCnt="3" custScaleX="93130" custScaleY="116095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</dgm:pt>
    <dgm:pt modelId="{E3A44C8F-8364-4099-9CE2-53E2E006BF44}" type="pres">
      <dgm:prSet presAssocID="{45D0FFA2-DF72-42C2-A659-29EADEEAA160}" presName="text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58292E5-F3E3-4C8F-90B7-F5C3FD4A6F1C}" type="pres">
      <dgm:prSet presAssocID="{FF32220A-E463-401A-9AA3-20D9C1E585A6}" presName="spacer" presStyleCnt="0"/>
      <dgm:spPr/>
    </dgm:pt>
    <dgm:pt modelId="{36627046-7311-48B9-B869-5BAE567E9E4B}" type="pres">
      <dgm:prSet presAssocID="{FB16B9E0-2503-43FB-A790-80ECCF79D66F}" presName="comp" presStyleCnt="0"/>
      <dgm:spPr/>
    </dgm:pt>
    <dgm:pt modelId="{243F8F2C-5FB7-4FCE-82A4-E4AA29DAE81C}" type="pres">
      <dgm:prSet presAssocID="{FB16B9E0-2503-43FB-A790-80ECCF79D66F}" presName="box" presStyleLbl="node1" presStyleIdx="1" presStyleCnt="3"/>
      <dgm:spPr/>
      <dgm:t>
        <a:bodyPr/>
        <a:lstStyle/>
        <a:p>
          <a:endParaRPr lang="cs-CZ"/>
        </a:p>
      </dgm:t>
    </dgm:pt>
    <dgm:pt modelId="{22539DF3-99CF-43B1-8319-B056D6E0C866}" type="pres">
      <dgm:prSet presAssocID="{FB16B9E0-2503-43FB-A790-80ECCF79D66F}" presName="img" presStyleLbl="fgImgPlace1" presStyleIdx="1" presStyleCnt="3"/>
      <dgm:spPr>
        <a:blipFill rotWithShape="1">
          <a:blip xmlns:r="http://schemas.openxmlformats.org/officeDocument/2006/relationships" r:embed="rId2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18CA1B00-F348-4862-AD47-46D7A4050C87}" type="pres">
      <dgm:prSet presAssocID="{FB16B9E0-2503-43FB-A790-80ECCF79D66F}" presName="text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E3FC77-52A9-415E-9DA1-2348A1C15830}" type="pres">
      <dgm:prSet presAssocID="{DE828872-9678-45C1-AEB6-8FE2BCD18DAA}" presName="spacer" presStyleCnt="0"/>
      <dgm:spPr/>
    </dgm:pt>
    <dgm:pt modelId="{69B8B66A-463E-4C66-8AF2-72B8E11EDF15}" type="pres">
      <dgm:prSet presAssocID="{2A19565B-6C3C-4E1E-9234-F285EEAEA168}" presName="comp" presStyleCnt="0"/>
      <dgm:spPr/>
    </dgm:pt>
    <dgm:pt modelId="{5EFDC649-8054-4C7F-A45D-AB07E8BB270F}" type="pres">
      <dgm:prSet presAssocID="{2A19565B-6C3C-4E1E-9234-F285EEAEA168}" presName="box" presStyleLbl="node1" presStyleIdx="2" presStyleCnt="3"/>
      <dgm:spPr/>
      <dgm:t>
        <a:bodyPr/>
        <a:lstStyle/>
        <a:p>
          <a:endParaRPr lang="cs-CZ"/>
        </a:p>
      </dgm:t>
    </dgm:pt>
    <dgm:pt modelId="{D73C2185-42E2-41A0-9ABF-575ACF93C6E3}" type="pres">
      <dgm:prSet presAssocID="{2A19565B-6C3C-4E1E-9234-F285EEAEA168}" presName="img" presStyleLbl="fgImgPlace1" presStyleIdx="2" presStyleCnt="3"/>
      <dgm:spPr>
        <a:blipFill rotWithShape="1">
          <a:blip xmlns:r="http://schemas.openxmlformats.org/officeDocument/2006/relationships" r:embed="rId3"/>
          <a:stretch>
            <a:fillRect/>
          </a:stretch>
        </a:blipFill>
      </dgm:spPr>
    </dgm:pt>
    <dgm:pt modelId="{6E5BDD65-936C-47BC-9391-EE0E7F4BA796}" type="pres">
      <dgm:prSet presAssocID="{2A19565B-6C3C-4E1E-9234-F285EEAEA168}" presName="text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41EF105-074A-437E-9EB6-06EC3299BEFA}" type="presOf" srcId="{45D0FFA2-DF72-42C2-A659-29EADEEAA160}" destId="{E3A44C8F-8364-4099-9CE2-53E2E006BF44}" srcOrd="1" destOrd="0" presId="urn:microsoft.com/office/officeart/2005/8/layout/vList4"/>
    <dgm:cxn modelId="{FC9C77D8-DCDD-4E0C-AB5F-6F537DCB6CAC}" type="presOf" srcId="{FB16B9E0-2503-43FB-A790-80ECCF79D66F}" destId="{243F8F2C-5FB7-4FCE-82A4-E4AA29DAE81C}" srcOrd="0" destOrd="0" presId="urn:microsoft.com/office/officeart/2005/8/layout/vList4"/>
    <dgm:cxn modelId="{1C32C44F-BA1B-487A-AB46-F2B13574DECD}" srcId="{6A252F41-9D0E-4893-A420-6996B4C46115}" destId="{FB16B9E0-2503-43FB-A790-80ECCF79D66F}" srcOrd="1" destOrd="0" parTransId="{E5850718-13D9-4993-A019-F3D08B280117}" sibTransId="{DE828872-9678-45C1-AEB6-8FE2BCD18DAA}"/>
    <dgm:cxn modelId="{6459A797-31EB-4393-9C3F-96194D91F570}" type="presOf" srcId="{2A19565B-6C3C-4E1E-9234-F285EEAEA168}" destId="{6E5BDD65-936C-47BC-9391-EE0E7F4BA796}" srcOrd="1" destOrd="0" presId="urn:microsoft.com/office/officeart/2005/8/layout/vList4"/>
    <dgm:cxn modelId="{97EC3382-19E0-4282-8DC7-A48AB33FE1EF}" type="presOf" srcId="{2A19565B-6C3C-4E1E-9234-F285EEAEA168}" destId="{5EFDC649-8054-4C7F-A45D-AB07E8BB270F}" srcOrd="0" destOrd="0" presId="urn:microsoft.com/office/officeart/2005/8/layout/vList4"/>
    <dgm:cxn modelId="{FAE42DD5-4811-4F8E-ABCA-5247CF7C1B85}" type="presOf" srcId="{45D0FFA2-DF72-42C2-A659-29EADEEAA160}" destId="{E6B0AAEA-108B-4DCD-960C-5E187947B68D}" srcOrd="0" destOrd="0" presId="urn:microsoft.com/office/officeart/2005/8/layout/vList4"/>
    <dgm:cxn modelId="{5D6A425F-017B-44A3-88E2-BF90B35123DB}" srcId="{6A252F41-9D0E-4893-A420-6996B4C46115}" destId="{2A19565B-6C3C-4E1E-9234-F285EEAEA168}" srcOrd="2" destOrd="0" parTransId="{3A527120-6329-459D-87FA-ED867E07AF62}" sibTransId="{4E4ABAF3-9944-493F-BC61-E3A1E3255E15}"/>
    <dgm:cxn modelId="{21EFF124-7DA7-492E-BEDC-AF4DB2CD44B9}" type="presOf" srcId="{FB16B9E0-2503-43FB-A790-80ECCF79D66F}" destId="{18CA1B00-F348-4862-AD47-46D7A4050C87}" srcOrd="1" destOrd="0" presId="urn:microsoft.com/office/officeart/2005/8/layout/vList4"/>
    <dgm:cxn modelId="{B2005D5F-B0CA-49EF-A6BD-74312EC21125}" type="presOf" srcId="{6A252F41-9D0E-4893-A420-6996B4C46115}" destId="{6F34F39C-31B2-49D9-B5AF-58AB5977769F}" srcOrd="0" destOrd="0" presId="urn:microsoft.com/office/officeart/2005/8/layout/vList4"/>
    <dgm:cxn modelId="{79B31823-81BA-4ACD-848F-1F734F4BEBC5}" srcId="{6A252F41-9D0E-4893-A420-6996B4C46115}" destId="{45D0FFA2-DF72-42C2-A659-29EADEEAA160}" srcOrd="0" destOrd="0" parTransId="{A37C94E4-1F88-4083-B18F-E1C807054543}" sibTransId="{FF32220A-E463-401A-9AA3-20D9C1E585A6}"/>
    <dgm:cxn modelId="{6DC655FB-866D-40F6-9B15-8CA869460E64}" type="presParOf" srcId="{6F34F39C-31B2-49D9-B5AF-58AB5977769F}" destId="{80A632BD-4916-4FA3-8199-D6C3512107B6}" srcOrd="0" destOrd="0" presId="urn:microsoft.com/office/officeart/2005/8/layout/vList4"/>
    <dgm:cxn modelId="{81B4863F-D87B-4029-92BC-21C6F212A018}" type="presParOf" srcId="{80A632BD-4916-4FA3-8199-D6C3512107B6}" destId="{E6B0AAEA-108B-4DCD-960C-5E187947B68D}" srcOrd="0" destOrd="0" presId="urn:microsoft.com/office/officeart/2005/8/layout/vList4"/>
    <dgm:cxn modelId="{2AEA898F-E363-496E-8F0D-31BD9EB0A4AA}" type="presParOf" srcId="{80A632BD-4916-4FA3-8199-D6C3512107B6}" destId="{219DF17D-999B-413B-A5E5-4BD970AF4459}" srcOrd="1" destOrd="0" presId="urn:microsoft.com/office/officeart/2005/8/layout/vList4"/>
    <dgm:cxn modelId="{5727D1CB-5080-4EF9-94D7-E4D6266CE3C2}" type="presParOf" srcId="{80A632BD-4916-4FA3-8199-D6C3512107B6}" destId="{E3A44C8F-8364-4099-9CE2-53E2E006BF44}" srcOrd="2" destOrd="0" presId="urn:microsoft.com/office/officeart/2005/8/layout/vList4"/>
    <dgm:cxn modelId="{06775432-14A6-4531-8622-5260771530FB}" type="presParOf" srcId="{6F34F39C-31B2-49D9-B5AF-58AB5977769F}" destId="{D58292E5-F3E3-4C8F-90B7-F5C3FD4A6F1C}" srcOrd="1" destOrd="0" presId="urn:microsoft.com/office/officeart/2005/8/layout/vList4"/>
    <dgm:cxn modelId="{671D76C7-F427-43FD-AAAD-7EF134623444}" type="presParOf" srcId="{6F34F39C-31B2-49D9-B5AF-58AB5977769F}" destId="{36627046-7311-48B9-B869-5BAE567E9E4B}" srcOrd="2" destOrd="0" presId="urn:microsoft.com/office/officeart/2005/8/layout/vList4"/>
    <dgm:cxn modelId="{DCFEE036-F4E0-4E93-8132-9321005C7E57}" type="presParOf" srcId="{36627046-7311-48B9-B869-5BAE567E9E4B}" destId="{243F8F2C-5FB7-4FCE-82A4-E4AA29DAE81C}" srcOrd="0" destOrd="0" presId="urn:microsoft.com/office/officeart/2005/8/layout/vList4"/>
    <dgm:cxn modelId="{11F41231-6A97-4831-B378-F140B898E4E1}" type="presParOf" srcId="{36627046-7311-48B9-B869-5BAE567E9E4B}" destId="{22539DF3-99CF-43B1-8319-B056D6E0C866}" srcOrd="1" destOrd="0" presId="urn:microsoft.com/office/officeart/2005/8/layout/vList4"/>
    <dgm:cxn modelId="{80094673-A772-4932-8847-81E58D7A116A}" type="presParOf" srcId="{36627046-7311-48B9-B869-5BAE567E9E4B}" destId="{18CA1B00-F348-4862-AD47-46D7A4050C87}" srcOrd="2" destOrd="0" presId="urn:microsoft.com/office/officeart/2005/8/layout/vList4"/>
    <dgm:cxn modelId="{C4CD0BE0-2D8D-4F5E-A1A9-D26808278AA9}" type="presParOf" srcId="{6F34F39C-31B2-49D9-B5AF-58AB5977769F}" destId="{34E3FC77-52A9-415E-9DA1-2348A1C15830}" srcOrd="3" destOrd="0" presId="urn:microsoft.com/office/officeart/2005/8/layout/vList4"/>
    <dgm:cxn modelId="{13F4E113-21AE-4F13-95A4-9397A8AABBA9}" type="presParOf" srcId="{6F34F39C-31B2-49D9-B5AF-58AB5977769F}" destId="{69B8B66A-463E-4C66-8AF2-72B8E11EDF15}" srcOrd="4" destOrd="0" presId="urn:microsoft.com/office/officeart/2005/8/layout/vList4"/>
    <dgm:cxn modelId="{79CEAF14-F2B5-4062-84FF-37B481D979A8}" type="presParOf" srcId="{69B8B66A-463E-4C66-8AF2-72B8E11EDF15}" destId="{5EFDC649-8054-4C7F-A45D-AB07E8BB270F}" srcOrd="0" destOrd="0" presId="urn:microsoft.com/office/officeart/2005/8/layout/vList4"/>
    <dgm:cxn modelId="{41212BBE-05BD-4438-90A9-79322E0E6D76}" type="presParOf" srcId="{69B8B66A-463E-4C66-8AF2-72B8E11EDF15}" destId="{D73C2185-42E2-41A0-9ABF-575ACF93C6E3}" srcOrd="1" destOrd="0" presId="urn:microsoft.com/office/officeart/2005/8/layout/vList4"/>
    <dgm:cxn modelId="{614FFF3B-0914-4E48-8D4E-AEECBE6FA93D}" type="presParOf" srcId="{69B8B66A-463E-4C66-8AF2-72B8E11EDF15}" destId="{6E5BDD65-936C-47BC-9391-EE0E7F4BA796}" srcOrd="2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6B0AAEA-108B-4DCD-960C-5E187947B68D}">
      <dsp:nvSpPr>
        <dsp:cNvPr id="0" name=""/>
        <dsp:cNvSpPr/>
      </dsp:nvSpPr>
      <dsp:spPr>
        <a:xfrm>
          <a:off x="0" y="0"/>
          <a:ext cx="7467600" cy="1523007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lvl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smtClean="0"/>
            <a:t>koňovití</a:t>
          </a:r>
          <a:endParaRPr lang="cs-CZ" sz="6500" kern="1200" dirty="0"/>
        </a:p>
      </dsp:txBody>
      <dsp:txXfrm>
        <a:off x="1645820" y="0"/>
        <a:ext cx="5821779" cy="1523007"/>
      </dsp:txXfrm>
    </dsp:sp>
    <dsp:sp modelId="{219DF17D-999B-413B-A5E5-4BD970AF4459}">
      <dsp:nvSpPr>
        <dsp:cNvPr id="0" name=""/>
        <dsp:cNvSpPr/>
      </dsp:nvSpPr>
      <dsp:spPr>
        <a:xfrm>
          <a:off x="203603" y="54249"/>
          <a:ext cx="1390915" cy="1414508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243F8F2C-5FB7-4FCE-82A4-E4AA29DAE81C}">
      <dsp:nvSpPr>
        <dsp:cNvPr id="0" name=""/>
        <dsp:cNvSpPr/>
      </dsp:nvSpPr>
      <dsp:spPr>
        <a:xfrm>
          <a:off x="0" y="1675308"/>
          <a:ext cx="7467600" cy="1523007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lvl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smtClean="0"/>
            <a:t>nosorožcovití</a:t>
          </a:r>
          <a:endParaRPr lang="cs-CZ" sz="6500" kern="1200" dirty="0"/>
        </a:p>
      </dsp:txBody>
      <dsp:txXfrm>
        <a:off x="1645820" y="1675308"/>
        <a:ext cx="5821779" cy="1523007"/>
      </dsp:txXfrm>
    </dsp:sp>
    <dsp:sp modelId="{22539DF3-99CF-43B1-8319-B056D6E0C866}">
      <dsp:nvSpPr>
        <dsp:cNvPr id="0" name=""/>
        <dsp:cNvSpPr/>
      </dsp:nvSpPr>
      <dsp:spPr>
        <a:xfrm>
          <a:off x="152300" y="1827609"/>
          <a:ext cx="1493520" cy="1218406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2"/>
          <a:stretch>
            <a:fillRect/>
          </a:stretch>
        </a:blip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5EFDC649-8054-4C7F-A45D-AB07E8BB270F}">
      <dsp:nvSpPr>
        <dsp:cNvPr id="0" name=""/>
        <dsp:cNvSpPr/>
      </dsp:nvSpPr>
      <dsp:spPr>
        <a:xfrm>
          <a:off x="0" y="3350617"/>
          <a:ext cx="7467600" cy="1523007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lvl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smtClean="0"/>
            <a:t>tapírovití</a:t>
          </a:r>
          <a:endParaRPr lang="cs-CZ" sz="6500" kern="1200" dirty="0"/>
        </a:p>
      </dsp:txBody>
      <dsp:txXfrm>
        <a:off x="1645820" y="3350617"/>
        <a:ext cx="5821779" cy="1523007"/>
      </dsp:txXfrm>
    </dsp:sp>
    <dsp:sp modelId="{D73C2185-42E2-41A0-9ABF-575ACF93C6E3}">
      <dsp:nvSpPr>
        <dsp:cNvPr id="0" name=""/>
        <dsp:cNvSpPr/>
      </dsp:nvSpPr>
      <dsp:spPr>
        <a:xfrm>
          <a:off x="152300" y="3502917"/>
          <a:ext cx="1493520" cy="1218406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3"/>
          <a:stretch>
            <a:fillRect/>
          </a:stretch>
        </a:blip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  <dgm:cat type="picture" pri="26000"/>
    <dgm:cat type="pictureconvert" pri="26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421E0B1-BC54-4234-A71E-0DCF0BF15988}" type="datetimeFigureOut">
              <a:rPr lang="cs-CZ" smtClean="0"/>
              <a:t>17.11.2012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B683A5F-E7E7-4973-9785-8267FE30FCB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42242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683A5F-E7E7-4973-9785-8267FE30FCB0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49404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A7E9F6EE-DEBA-4EEA-971C-B22D359866AE}" type="datetimeFigureOut">
              <a:rPr lang="cs-CZ" smtClean="0"/>
              <a:t>17.11.2012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49985BBC-31BF-477D-BF2F-8E8C98E7D14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7E9F6EE-DEBA-4EEA-971C-B22D359866AE}" type="datetimeFigureOut">
              <a:rPr lang="cs-CZ" smtClean="0"/>
              <a:t>17.11.2012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9985BBC-31BF-477D-BF2F-8E8C98E7D149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A7E9F6EE-DEBA-4EEA-971C-B22D359866AE}" type="datetimeFigureOut">
              <a:rPr lang="cs-CZ" smtClean="0"/>
              <a:t>17.11.2012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49985BBC-31BF-477D-BF2F-8E8C98E7D14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E9F6EE-DEBA-4EEA-971C-B22D359866AE}" type="datetimeFigureOut">
              <a:rPr lang="cs-CZ" smtClean="0"/>
              <a:t>17.11.2012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985BBC-31BF-477D-BF2F-8E8C98E7D149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E9F6EE-DEBA-4EEA-971C-B22D359866AE}" type="datetimeFigureOut">
              <a:rPr lang="cs-CZ" smtClean="0"/>
              <a:t>17.11.2012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985BBC-31BF-477D-BF2F-8E8C98E7D149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7E9F6EE-DEBA-4EEA-971C-B22D359866AE}" type="datetimeFigureOut">
              <a:rPr lang="cs-CZ" smtClean="0"/>
              <a:t>17.11.2012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9985BBC-31BF-477D-BF2F-8E8C98E7D14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E9F6EE-DEBA-4EEA-971C-B22D359866AE}" type="datetimeFigureOut">
              <a:rPr lang="cs-CZ" smtClean="0"/>
              <a:t>17.11.2012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985BBC-31BF-477D-BF2F-8E8C98E7D14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7E9F6EE-DEBA-4EEA-971C-B22D359866AE}" type="datetimeFigureOut">
              <a:rPr lang="cs-CZ" smtClean="0"/>
              <a:t>17.11.2012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9985BBC-31BF-477D-BF2F-8E8C98E7D149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7E9F6EE-DEBA-4EEA-971C-B22D359866AE}" type="datetimeFigureOut">
              <a:rPr lang="cs-CZ" smtClean="0"/>
              <a:t>17.11.2012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9985BBC-31BF-477D-BF2F-8E8C98E7D149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E9F6EE-DEBA-4EEA-971C-B22D359866AE}" type="datetimeFigureOut">
              <a:rPr lang="cs-CZ" smtClean="0"/>
              <a:t>17.11.2012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985BBC-31BF-477D-BF2F-8E8C98E7D14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E9F6EE-DEBA-4EEA-971C-B22D359866AE}" type="datetimeFigureOut">
              <a:rPr lang="cs-CZ" smtClean="0"/>
              <a:t>17.11.2012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985BBC-31BF-477D-BF2F-8E8C98E7D14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A7E9F6EE-DEBA-4EEA-971C-B22D359866AE}" type="datetimeFigureOut">
              <a:rPr lang="cs-CZ" smtClean="0"/>
              <a:t>17.11.2012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49985BBC-31BF-477D-BF2F-8E8C98E7D149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tmp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tmp"/><Relationship Id="rId2" Type="http://schemas.openxmlformats.org/officeDocument/2006/relationships/image" Target="../media/image5.tmp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8.tmp"/><Relationship Id="rId4" Type="http://schemas.openxmlformats.org/officeDocument/2006/relationships/image" Target="../media/image7.tmp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mp"/><Relationship Id="rId2" Type="http://schemas.openxmlformats.org/officeDocument/2006/relationships/image" Target="../media/image6.tmp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tmp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tmp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5.tmp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tmp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tmp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tmp"/><Relationship Id="rId2" Type="http://schemas.openxmlformats.org/officeDocument/2006/relationships/image" Target="../media/image21.tmp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6.wmf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tmp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Horse_Striking_a_Pose_Mary-Go-Round_Equestrian_Center_Northfield_Township_Michigan.JPG?uselang=cs" TargetMode="External"/><Relationship Id="rId13" Type="http://schemas.openxmlformats.org/officeDocument/2006/relationships/hyperlink" Target="http://commons.wikimedia.org/wiki/File:Bairds-Tapir-Foot.jpg?uselang=cs" TargetMode="External"/><Relationship Id="rId3" Type="http://schemas.openxmlformats.org/officeDocument/2006/relationships/hyperlink" Target="http://commons.wikimedia.org/wiki/File:PSM_V52_D352_Various_nail_walkers_toes.png?uselang=cs" TargetMode="External"/><Relationship Id="rId7" Type="http://schemas.openxmlformats.org/officeDocument/2006/relationships/hyperlink" Target="http://cs.wikipedia.org/wiki/Soubor:Brazilian_tapir_zoo.JPG" TargetMode="External"/><Relationship Id="rId12" Type="http://schemas.openxmlformats.org/officeDocument/2006/relationships/hyperlink" Target="http://commons.wikimedia.org/wiki/File:Junger_Flachlandtapir.JPG?uselang=cs" TargetMode="External"/><Relationship Id="rId2" Type="http://schemas.openxmlformats.org/officeDocument/2006/relationships/hyperlink" Target="http://commons.wikimedia.org/wiki/File:Przewalski_horse_Warsaw_zoo.JPG?uselang=c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microsoft.office.com/" TargetMode="External"/><Relationship Id="rId11" Type="http://schemas.openxmlformats.org/officeDocument/2006/relationships/hyperlink" Target="http://commons.wikimedia.org/wiki/File:Wilhelma_Somaliwildesel.jpg?uselang=cs" TargetMode="External"/><Relationship Id="rId5" Type="http://schemas.openxmlformats.org/officeDocument/2006/relationships/hyperlink" Target="http://commons.wikimedia.org/wiki/File:Equine_hoof_hc_biovision.jpg?uselang=cs" TargetMode="External"/><Relationship Id="rId10" Type="http://schemas.openxmlformats.org/officeDocument/2006/relationships/hyperlink" Target="http://commons.wikimedia.org/wiki/File:SchmusendeEselAmmertal_Tur0281.jpg?uselang=cs" TargetMode="External"/><Relationship Id="rId4" Type="http://schemas.openxmlformats.org/officeDocument/2006/relationships/hyperlink" Target="http://commons.wikimedia.org/wiki/File:Horse_hoof.jpg?uselang=cs" TargetMode="External"/><Relationship Id="rId9" Type="http://schemas.openxmlformats.org/officeDocument/2006/relationships/hyperlink" Target="http://commons.wikimedia.org/wiki/File:Equus_grevyi_(aka).jpg?uselang=cs" TargetMode="External"/><Relationship Id="rId14" Type="http://schemas.openxmlformats.org/officeDocument/2006/relationships/hyperlink" Target="http://commons.wikimedia.org/wiki/File:Malayan_Tapir_walking.JPG?uselang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1331640" y="1916832"/>
            <a:ext cx="6875463" cy="2776537"/>
          </a:xfrm>
        </p:spPr>
        <p:txBody>
          <a:bodyPr>
            <a:normAutofit fontScale="92500" lnSpcReduction="20000"/>
          </a:bodyPr>
          <a:lstStyle/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AUTOR: 			Ing. Tereza </a:t>
            </a:r>
            <a:r>
              <a:rPr lang="cs-CZ" sz="1200" dirty="0" err="1" smtClean="0"/>
              <a:t>Kovalská</a:t>
            </a:r>
            <a:endParaRPr lang="cs-CZ" sz="1200" dirty="0" smtClean="0"/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NÁZEV: 			VY_32_INOVACE_11_lichokopytníci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Ročník: 			</a:t>
            </a:r>
            <a:r>
              <a:rPr lang="cs-CZ" sz="1200" dirty="0" smtClean="0"/>
              <a:t>9. ročník ZŠ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Vzdělávací oblast:		</a:t>
            </a:r>
            <a:r>
              <a:rPr lang="cs-CZ" sz="1200" dirty="0" smtClean="0"/>
              <a:t>Člověk a příroda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Vzdělávací obor: 		</a:t>
            </a:r>
            <a:r>
              <a:rPr lang="cs-CZ" sz="1200" dirty="0" smtClean="0"/>
              <a:t>Přírodopis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Tematický okruh:		</a:t>
            </a:r>
            <a:r>
              <a:rPr lang="cs-CZ" sz="1200" dirty="0" smtClean="0"/>
              <a:t>Biologie živočichů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TEMA: 			</a:t>
            </a:r>
            <a:r>
              <a:rPr lang="cs-CZ" sz="1200" dirty="0" smtClean="0"/>
              <a:t>Lichokopytníci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Klíčová slova:</a:t>
            </a:r>
            <a:r>
              <a:rPr lang="cs-CZ" sz="1200" dirty="0" smtClean="0"/>
              <a:t>		osa končetiny, kopyto, koňovití, </a:t>
            </a:r>
            <a:r>
              <a:rPr lang="cs-CZ" sz="1200" dirty="0" err="1" smtClean="0"/>
              <a:t>nosorožcovití</a:t>
            </a:r>
            <a:r>
              <a:rPr lang="cs-CZ" sz="1200" dirty="0" smtClean="0"/>
              <a:t>, </a:t>
            </a:r>
            <a:r>
              <a:rPr lang="cs-CZ" sz="1200" dirty="0" err="1" smtClean="0"/>
              <a:t>tapírovití</a:t>
            </a:r>
            <a:endParaRPr lang="cs-CZ" sz="1200" dirty="0" smtClean="0"/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VYTVOŘENO</a:t>
            </a:r>
            <a:r>
              <a:rPr lang="cs-CZ" sz="1200" dirty="0"/>
              <a:t>: 		</a:t>
            </a:r>
            <a:r>
              <a:rPr lang="cs-CZ" sz="1200" dirty="0" smtClean="0"/>
              <a:t>9/2012 </a:t>
            </a:r>
            <a:endParaRPr lang="cs-CZ" sz="1200" dirty="0"/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ČÍSLO PROJEKTU: 		1.4 OP VK</a:t>
            </a:r>
          </a:p>
          <a:p>
            <a:pPr algn="just">
              <a:lnSpc>
                <a:spcPct val="12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ANOTACE: Prezentace pro interaktivní tabuli, výklad s krátkými motivačními úkoly pro žáky zaměřenými na znaky lichokopytníků. Při řešení úkolů žáci pracují s různým obrazovým materiálem, učebnicí, formulují a přesně vyjadřují své myšlenky, využívají svých zkušeností. Důraz je kladen na znaky lichokopytníků a stavbu jejich končetiny. Žák pozná a krátce charakterizuje významné druhy a chápe význam domestikace některých druhů.</a:t>
            </a:r>
          </a:p>
        </p:txBody>
      </p:sp>
      <p:pic>
        <p:nvPicPr>
          <p:cNvPr id="3075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713" y="4868863"/>
            <a:ext cx="5407025" cy="1046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 descr="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088" y="549275"/>
            <a:ext cx="1766887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7" name="Rectangle 5"/>
          <p:cNvSpPr>
            <a:spLocks noChangeArrowheads="1"/>
          </p:cNvSpPr>
          <p:nvPr/>
        </p:nvSpPr>
        <p:spPr bwMode="auto">
          <a:xfrm>
            <a:off x="0" y="476250"/>
            <a:ext cx="7935913" cy="1100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 algn="ctr"/>
            <a:r>
              <a:rPr lang="cs-CZ">
                <a:solidFill>
                  <a:prstClr val="white"/>
                </a:solidFill>
              </a:rPr>
              <a:t>                                     </a:t>
            </a:r>
            <a:r>
              <a:rPr lang="cs-CZ" sz="1600" b="1">
                <a:solidFill>
                  <a:prstClr val="white"/>
                </a:solidFill>
              </a:rPr>
              <a:t>Základní  škola a mateřská škola J.A.Komenského</a:t>
            </a:r>
            <a:endParaRPr lang="cs-CZ" sz="1600">
              <a:solidFill>
                <a:prstClr val="white"/>
              </a:solidFill>
            </a:endParaRPr>
          </a:p>
          <a:p>
            <a:pPr algn="ctr"/>
            <a:r>
              <a:rPr lang="cs-CZ" sz="1600" b="1">
                <a:solidFill>
                  <a:prstClr val="white"/>
                </a:solidFill>
              </a:rPr>
              <a:t>                                                          v Novém  Strašecí</a:t>
            </a:r>
            <a:r>
              <a:rPr lang="cs-CZ" sz="1600">
                <a:solidFill>
                  <a:prstClr val="white"/>
                </a:solidFill>
              </a:rPr>
              <a:t>                     </a:t>
            </a:r>
          </a:p>
          <a:p>
            <a:pPr algn="ctr"/>
            <a:r>
              <a:rPr lang="cs-CZ" sz="1600">
                <a:solidFill>
                  <a:prstClr val="white"/>
                </a:solidFill>
              </a:rPr>
              <a:t>                                                  Komenského nám. 209, 271 01 Nové Strašecí</a:t>
            </a:r>
          </a:p>
          <a:p>
            <a:pPr algn="ctr"/>
            <a:r>
              <a:rPr lang="cs-CZ" sz="1600">
                <a:solidFill>
                  <a:prstClr val="white"/>
                </a:solidFill>
              </a:rPr>
              <a:t>                                                 tel. 311 240 401, 311 240 400, email: zsnovstra@iol.cz</a:t>
            </a:r>
          </a:p>
        </p:txBody>
      </p:sp>
      <p:sp>
        <p:nvSpPr>
          <p:cNvPr id="3078" name="Rectangle 5"/>
          <p:cNvSpPr>
            <a:spLocks noChangeArrowheads="1"/>
          </p:cNvSpPr>
          <p:nvPr/>
        </p:nvSpPr>
        <p:spPr bwMode="auto">
          <a:xfrm>
            <a:off x="9525" y="476250"/>
            <a:ext cx="7935913" cy="1100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 algn="ctr"/>
            <a:r>
              <a:rPr lang="cs-CZ" dirty="0">
                <a:solidFill>
                  <a:prstClr val="white"/>
                </a:solidFill>
              </a:rPr>
              <a:t>                                     </a:t>
            </a:r>
            <a:r>
              <a:rPr lang="cs-CZ" sz="1600" b="1" dirty="0"/>
              <a:t>Základní  škola a mateřská škola </a:t>
            </a:r>
            <a:r>
              <a:rPr lang="cs-CZ" sz="1600" b="1" dirty="0" err="1"/>
              <a:t>J.A.Komenského</a:t>
            </a:r>
            <a:endParaRPr lang="cs-CZ" sz="1600" dirty="0"/>
          </a:p>
          <a:p>
            <a:pPr algn="ctr"/>
            <a:r>
              <a:rPr lang="cs-CZ" sz="1600" b="1" dirty="0"/>
              <a:t>                                                          v Novém  Strašecí</a:t>
            </a:r>
            <a:r>
              <a:rPr lang="cs-CZ" sz="1600" dirty="0"/>
              <a:t>                     </a:t>
            </a:r>
          </a:p>
          <a:p>
            <a:pPr algn="ctr"/>
            <a:r>
              <a:rPr lang="cs-CZ" sz="1600" dirty="0"/>
              <a:t>                                                  Komenského nám. 209, 271 01 Nové Strašecí</a:t>
            </a:r>
          </a:p>
          <a:p>
            <a:pPr algn="ctr"/>
            <a:r>
              <a:rPr lang="cs-CZ" sz="1600" dirty="0"/>
              <a:t>                                                 tel. 311 240 401, 311 240 400, email: zsnovstra@iol.cz</a:t>
            </a:r>
          </a:p>
        </p:txBody>
      </p:sp>
    </p:spTree>
    <p:extLst>
      <p:ext uri="{BB962C8B-B14F-4D97-AF65-F5344CB8AC3E}">
        <p14:creationId xmlns:p14="http://schemas.microsoft.com/office/powerpoint/2010/main" val="38769988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lichokopytníci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368528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Kůň Převalského a pražská zoo</a:t>
            </a:r>
            <a:endParaRPr lang="cs-CZ" dirty="0"/>
          </a:p>
        </p:txBody>
      </p:sp>
      <p:pic>
        <p:nvPicPr>
          <p:cNvPr id="4" name="Zástupný symbol pro obsah 3" descr="Výřez obrazovky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1468" y="1664956"/>
            <a:ext cx="7259064" cy="4744112"/>
          </a:xfrm>
        </p:spPr>
      </p:pic>
    </p:spTree>
    <p:extLst>
      <p:ext uri="{BB962C8B-B14F-4D97-AF65-F5344CB8AC3E}">
        <p14:creationId xmlns:p14="http://schemas.microsoft.com/office/powerpoint/2010/main" val="31040684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Vysvětlíš rozdíl?</a:t>
            </a:r>
            <a:endParaRPr lang="cs-CZ" dirty="0"/>
          </a:p>
        </p:txBody>
      </p:sp>
      <p:pic>
        <p:nvPicPr>
          <p:cNvPr id="16" name="Zástupný symbol pro obsah 15" descr="Výřez obrazovky"/>
          <p:cNvPicPr>
            <a:picLocks noGrp="1" noChangeAspect="1"/>
          </p:cNvPicPr>
          <p:nvPr>
            <p:ph sz="quarter" idx="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81192" y="2341718"/>
            <a:ext cx="1781815" cy="4032449"/>
          </a:xfrm>
          <a:prstGeom prst="rect">
            <a:avLst/>
          </a:prstGeom>
          <a:ln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</p:pic>
      <p:sp>
        <p:nvSpPr>
          <p:cNvPr id="9" name="Zástupný symbol pro text 8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sudokopytníci</a:t>
            </a:r>
            <a:endParaRPr lang="cs-CZ" dirty="0">
              <a:solidFill>
                <a:schemeClr val="tx2">
                  <a:lumMod val="25000"/>
                </a:schemeClr>
              </a:solidFill>
            </a:endParaRPr>
          </a:p>
        </p:txBody>
      </p:sp>
      <p:sp>
        <p:nvSpPr>
          <p:cNvPr id="11" name="Zástupný symbol pro text 10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lichokopytníci</a:t>
            </a:r>
            <a:endParaRPr lang="cs-CZ" dirty="0">
              <a:solidFill>
                <a:schemeClr val="tx2">
                  <a:lumMod val="25000"/>
                </a:schemeClr>
              </a:solidFill>
            </a:endParaRPr>
          </a:p>
        </p:txBody>
      </p:sp>
      <p:pic>
        <p:nvPicPr>
          <p:cNvPr id="15" name="Zástupný symbol pro obsah 14" descr="Výřez obrazovky"/>
          <p:cNvPicPr>
            <a:picLocks noGrp="1" noChangeAspect="1"/>
          </p:cNvPicPr>
          <p:nvPr>
            <p:ph sz="quarter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9783" y="2348879"/>
            <a:ext cx="1413992" cy="3886200"/>
          </a:xfrm>
          <a:prstGeom prst="rect">
            <a:avLst/>
          </a:prstGeom>
          <a:ln/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pic>
      <p:pic>
        <p:nvPicPr>
          <p:cNvPr id="18" name="Obrázek 17" descr="Výřez obrazovky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396" b="5209"/>
          <a:stretch/>
        </p:blipFill>
        <p:spPr>
          <a:xfrm>
            <a:off x="2273998" y="2335323"/>
            <a:ext cx="1371792" cy="3874368"/>
          </a:xfrm>
          <a:prstGeom prst="rect">
            <a:avLst/>
          </a:prstGeom>
          <a:ln/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pic>
      <p:pic>
        <p:nvPicPr>
          <p:cNvPr id="19" name="Obrázek 18" descr="Výřez obrazovky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864"/>
          <a:stretch/>
        </p:blipFill>
        <p:spPr>
          <a:xfrm>
            <a:off x="6574424" y="2348879"/>
            <a:ext cx="1362265" cy="4025288"/>
          </a:xfrm>
          <a:prstGeom prst="rect">
            <a:avLst/>
          </a:prstGeom>
          <a:ln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</p:pic>
      <p:sp>
        <p:nvSpPr>
          <p:cNvPr id="20" name="Ovál 19"/>
          <p:cNvSpPr/>
          <p:nvPr/>
        </p:nvSpPr>
        <p:spPr>
          <a:xfrm>
            <a:off x="755576" y="5095301"/>
            <a:ext cx="936104" cy="1008112"/>
          </a:xfrm>
          <a:prstGeom prst="ellipse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2491842" y="5366055"/>
            <a:ext cx="936104" cy="1008112"/>
          </a:xfrm>
          <a:prstGeom prst="ellipse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4860032" y="5397874"/>
            <a:ext cx="1224136" cy="1152128"/>
          </a:xfrm>
          <a:prstGeom prst="ellipse">
            <a:avLst/>
          </a:prstGeom>
          <a:noFill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6732240" y="5445224"/>
            <a:ext cx="936104" cy="1008112"/>
          </a:xfrm>
          <a:prstGeom prst="ellipse">
            <a:avLst/>
          </a:prstGeom>
          <a:noFill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73437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  <p:bldP spid="21" grpId="0" animBg="1"/>
      <p:bldP spid="22" grpId="0" animBg="1"/>
      <p:bldP spid="2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Vysvětlíš rozdíl?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>
          <a:xfrm>
            <a:off x="467544" y="2348879"/>
            <a:ext cx="3657600" cy="3886200"/>
          </a:xfrm>
        </p:spPr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Opírají</a:t>
            </a:r>
            <a:r>
              <a:rPr lang="cs-CZ" dirty="0" smtClean="0"/>
              <a:t> se o </a:t>
            </a:r>
            <a:r>
              <a:rPr lang="cs-CZ" dirty="0" smtClean="0">
                <a:solidFill>
                  <a:schemeClr val="accent2"/>
                </a:solidFill>
              </a:rPr>
              <a:t>2</a:t>
            </a:r>
            <a:r>
              <a:rPr lang="cs-CZ" dirty="0" smtClean="0"/>
              <a:t> prsty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Opírají</a:t>
            </a:r>
            <a:r>
              <a:rPr lang="cs-CZ" dirty="0" smtClean="0"/>
              <a:t> se o </a:t>
            </a:r>
            <a:r>
              <a:rPr lang="cs-CZ" dirty="0" smtClean="0">
                <a:solidFill>
                  <a:schemeClr val="accent2"/>
                </a:solidFill>
              </a:rPr>
              <a:t>1</a:t>
            </a:r>
            <a:r>
              <a:rPr lang="cs-CZ" dirty="0" smtClean="0"/>
              <a:t> prst</a:t>
            </a:r>
          </a:p>
          <a:p>
            <a:r>
              <a:rPr lang="cs-CZ" dirty="0" smtClean="0">
                <a:solidFill>
                  <a:schemeClr val="accent2"/>
                </a:solidFill>
              </a:rPr>
              <a:t>Váhu</a:t>
            </a:r>
            <a:r>
              <a:rPr lang="cs-CZ" dirty="0" smtClean="0"/>
              <a:t> těla nese vždy </a:t>
            </a:r>
            <a:r>
              <a:rPr lang="cs-CZ" dirty="0" smtClean="0">
                <a:solidFill>
                  <a:schemeClr val="accent2"/>
                </a:solidFill>
              </a:rPr>
              <a:t>prostřední</a:t>
            </a:r>
            <a:r>
              <a:rPr lang="cs-CZ" dirty="0" smtClean="0"/>
              <a:t> prst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sudokopytníci</a:t>
            </a:r>
            <a:endParaRPr lang="cs-CZ" dirty="0">
              <a:solidFill>
                <a:schemeClr val="tx2">
                  <a:lumMod val="25000"/>
                </a:schemeClr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lichokopytníci</a:t>
            </a:r>
            <a:endParaRPr lang="cs-CZ" dirty="0">
              <a:solidFill>
                <a:schemeClr val="tx2">
                  <a:lumMod val="25000"/>
                </a:schemeClr>
              </a:solidFill>
            </a:endParaRPr>
          </a:p>
        </p:txBody>
      </p:sp>
      <p:pic>
        <p:nvPicPr>
          <p:cNvPr id="7" name="Zástupný symbol pro obsah 14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39" y="3292146"/>
            <a:ext cx="1152803" cy="3168352"/>
          </a:xfrm>
          <a:prstGeom prst="rect">
            <a:avLst/>
          </a:prstGeom>
          <a:ln/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pic>
      <p:pic>
        <p:nvPicPr>
          <p:cNvPr id="8" name="Zástupný symbol pro obsah 15" descr="Výřez obrazovky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97991" y="3933056"/>
            <a:ext cx="1116799" cy="2527442"/>
          </a:xfrm>
          <a:prstGeom prst="rect">
            <a:avLst/>
          </a:prstGeom>
          <a:ln/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pic>
    </p:spTree>
    <p:extLst>
      <p:ext uri="{BB962C8B-B14F-4D97-AF65-F5344CB8AC3E}">
        <p14:creationId xmlns:p14="http://schemas.microsoft.com/office/powerpoint/2010/main" val="30384245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Stavba končetiny lichokopytníků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1600" i="1" dirty="0" smtClean="0"/>
              <a:t>Spolupracuj s učebnicí str. 32</a:t>
            </a:r>
          </a:p>
          <a:p>
            <a:endParaRPr lang="cs-CZ" dirty="0"/>
          </a:p>
          <a:p>
            <a:r>
              <a:rPr lang="cs-CZ" dirty="0" smtClean="0"/>
              <a:t>Čím jsou zakončeny prsty na nohou?</a:t>
            </a:r>
          </a:p>
          <a:p>
            <a:pPr lvl="1"/>
            <a:r>
              <a:rPr lang="cs-CZ" dirty="0" smtClean="0">
                <a:solidFill>
                  <a:schemeClr val="accent2"/>
                </a:solidFill>
              </a:rPr>
              <a:t>Kopytem</a:t>
            </a:r>
          </a:p>
          <a:p>
            <a:r>
              <a:rPr lang="cs-CZ" dirty="0" smtClean="0"/>
              <a:t>Kolik prstů mají lichokopytníci?</a:t>
            </a:r>
          </a:p>
          <a:p>
            <a:pPr lvl="1"/>
            <a:r>
              <a:rPr lang="cs-CZ" dirty="0">
                <a:solidFill>
                  <a:schemeClr val="accent2"/>
                </a:solidFill>
              </a:rPr>
              <a:t>N</a:t>
            </a:r>
            <a:r>
              <a:rPr lang="cs-CZ" dirty="0" smtClean="0">
                <a:solidFill>
                  <a:schemeClr val="accent2"/>
                </a:solidFill>
              </a:rPr>
              <a:t>ejčastěji 1 (kůň) nebo tři (nosorožec)</a:t>
            </a:r>
          </a:p>
          <a:p>
            <a:r>
              <a:rPr lang="cs-CZ" dirty="0" smtClean="0"/>
              <a:t>Který prst nese váhu těla?</a:t>
            </a:r>
          </a:p>
          <a:p>
            <a:pPr lvl="1"/>
            <a:r>
              <a:rPr lang="cs-CZ" dirty="0" smtClean="0">
                <a:solidFill>
                  <a:schemeClr val="accent2"/>
                </a:solidFill>
              </a:rPr>
              <a:t>Prostřední</a:t>
            </a:r>
          </a:p>
          <a:p>
            <a:r>
              <a:rPr lang="cs-CZ" dirty="0" smtClean="0"/>
              <a:t>Jaký pohyb jim taková stavba končetiny umožňuje?</a:t>
            </a:r>
          </a:p>
          <a:p>
            <a:pPr lvl="1"/>
            <a:r>
              <a:rPr lang="cs-CZ" dirty="0" smtClean="0">
                <a:solidFill>
                  <a:schemeClr val="accent2"/>
                </a:solidFill>
              </a:rPr>
              <a:t>Rychlý běh po tvrdém a kamenitém terénu. </a:t>
            </a:r>
          </a:p>
          <a:p>
            <a:pPr lvl="1"/>
            <a:endParaRPr lang="cs-CZ" dirty="0">
              <a:solidFill>
                <a:schemeClr val="accent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96706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Stavba končetiny lichokopytníků</a:t>
            </a:r>
          </a:p>
        </p:txBody>
      </p:sp>
      <p:grpSp>
        <p:nvGrpSpPr>
          <p:cNvPr id="9" name="Skupina 8"/>
          <p:cNvGrpSpPr/>
          <p:nvPr/>
        </p:nvGrpSpPr>
        <p:grpSpPr>
          <a:xfrm>
            <a:off x="5652120" y="1633975"/>
            <a:ext cx="2880320" cy="4900875"/>
            <a:chOff x="4937993" y="1047857"/>
            <a:chExt cx="3505690" cy="5520624"/>
          </a:xfrm>
        </p:grpSpPr>
        <p:pic>
          <p:nvPicPr>
            <p:cNvPr id="4" name="Obrázek 3" descr="Výřez obrazovky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937993" y="1052736"/>
              <a:ext cx="3505690" cy="5515745"/>
            </a:xfrm>
            <a:prstGeom prst="rect">
              <a:avLst/>
            </a:prstGeom>
          </p:spPr>
        </p:pic>
        <p:sp>
          <p:nvSpPr>
            <p:cNvPr id="5" name="TextovéPole 4"/>
            <p:cNvSpPr txBox="1"/>
            <p:nvPr/>
          </p:nvSpPr>
          <p:spPr>
            <a:xfrm>
              <a:off x="5076056" y="1047857"/>
              <a:ext cx="2238546" cy="416037"/>
            </a:xfrm>
            <a:prstGeom prst="rect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r>
                <a:rPr lang="cs-CZ" dirty="0" smtClean="0"/>
                <a:t>Koňské kopyto</a:t>
              </a:r>
              <a:endParaRPr lang="cs-CZ" dirty="0"/>
            </a:p>
          </p:txBody>
        </p:sp>
      </p:grpSp>
      <p:pic>
        <p:nvPicPr>
          <p:cNvPr id="10" name="Obrázek 9" descr="Výřez obrazovky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09" b="97500" l="1126" r="9831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9988" y="1823192"/>
            <a:ext cx="5077534" cy="41915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11562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Přehled skupin lichokopytníků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2538106238"/>
              </p:ext>
            </p:extLst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3720498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Kůň domácí</a:t>
            </a:r>
            <a:endParaRPr lang="cs-CZ" dirty="0"/>
          </a:p>
        </p:txBody>
      </p:sp>
      <p:pic>
        <p:nvPicPr>
          <p:cNvPr id="7" name="Zástupný symbol pro obsah 6" descr="Výřez obrazovky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2486" y="1600200"/>
            <a:ext cx="6577027" cy="4873625"/>
          </a:xfrm>
        </p:spPr>
      </p:pic>
      <p:sp>
        <p:nvSpPr>
          <p:cNvPr id="8" name="TextovéPole 7"/>
          <p:cNvSpPr txBox="1"/>
          <p:nvPr/>
        </p:nvSpPr>
        <p:spPr>
          <a:xfrm>
            <a:off x="5364088" y="5805264"/>
            <a:ext cx="3390672" cy="67710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Víš, co znamená </a:t>
            </a:r>
            <a:r>
              <a:rPr lang="cs-CZ" dirty="0" smtClean="0">
                <a:solidFill>
                  <a:schemeClr val="bg1"/>
                </a:solidFill>
              </a:rPr>
              <a:t>domestikace</a:t>
            </a:r>
            <a:r>
              <a:rPr lang="cs-CZ" dirty="0" smtClean="0"/>
              <a:t>?</a:t>
            </a:r>
          </a:p>
          <a:p>
            <a:pPr marL="742950" lvl="1" indent="-285750">
              <a:buFont typeface="Arial" pitchFamily="34" charset="0"/>
              <a:buChar char="•"/>
            </a:pPr>
            <a:r>
              <a:rPr lang="cs-CZ" sz="2000" b="1" dirty="0" smtClean="0">
                <a:solidFill>
                  <a:schemeClr val="accent2"/>
                </a:solidFill>
              </a:rPr>
              <a:t>zdomácnění</a:t>
            </a:r>
            <a:endParaRPr lang="cs-CZ" sz="2000" b="1" dirty="0">
              <a:solidFill>
                <a:schemeClr val="accent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477352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850106"/>
          </a:xfrm>
        </p:spPr>
        <p:txBody>
          <a:bodyPr/>
          <a:lstStyle/>
          <a:p>
            <a:r>
              <a:rPr lang="cs-CZ" dirty="0" smtClean="0"/>
              <a:t>Osel domácí</a:t>
            </a:r>
            <a:endParaRPr lang="cs-CZ" dirty="0"/>
          </a:p>
        </p:txBody>
      </p:sp>
      <p:pic>
        <p:nvPicPr>
          <p:cNvPr id="4" name="Zástupný symbol pro obsah 3" descr="Výřez obrazovky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2" y="1412776"/>
            <a:ext cx="5287113" cy="4372586"/>
          </a:xfrm>
        </p:spPr>
      </p:pic>
      <p:sp>
        <p:nvSpPr>
          <p:cNvPr id="6" name="TextovéPole 5"/>
          <p:cNvSpPr txBox="1"/>
          <p:nvPr/>
        </p:nvSpPr>
        <p:spPr>
          <a:xfrm>
            <a:off x="971600" y="6237312"/>
            <a:ext cx="5480988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Jak a v jakých oblastech světa člověk využívá osla?</a:t>
            </a:r>
            <a:endParaRPr lang="cs-CZ" dirty="0"/>
          </a:p>
        </p:txBody>
      </p:sp>
      <p:pic>
        <p:nvPicPr>
          <p:cNvPr id="4098" name="Picture 2" descr="C:\Users\Tereza\AppData\Local\Microsoft\Windows\Temporary Internet Files\Content.IE5\70QMP9HU\MC900434411[3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6132522"/>
            <a:ext cx="596776" cy="6713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61859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Osel africký</a:t>
            </a:r>
            <a:endParaRPr lang="cs-CZ" dirty="0"/>
          </a:p>
        </p:txBody>
      </p:sp>
      <p:pic>
        <p:nvPicPr>
          <p:cNvPr id="4" name="Zástupný symbol pro obsah 3" descr="Výřez obrazovky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87978" y="1600200"/>
            <a:ext cx="4406044" cy="4873625"/>
          </a:xfrm>
        </p:spPr>
      </p:pic>
    </p:spTree>
    <p:extLst>
      <p:ext uri="{BB962C8B-B14F-4D97-AF65-F5344CB8AC3E}">
        <p14:creationId xmlns:p14="http://schemas.microsoft.com/office/powerpoint/2010/main" val="40368710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zebra</a:t>
            </a:r>
            <a:endParaRPr lang="cs-CZ" dirty="0"/>
          </a:p>
        </p:txBody>
      </p:sp>
      <p:pic>
        <p:nvPicPr>
          <p:cNvPr id="9" name="Zástupný symbol pro obsah 8" descr="Výřez obrazovky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6705" y="1726877"/>
            <a:ext cx="7268590" cy="4620270"/>
          </a:xfrm>
        </p:spPr>
      </p:pic>
      <p:sp>
        <p:nvSpPr>
          <p:cNvPr id="10" name="TextovéPole 9"/>
          <p:cNvSpPr txBox="1"/>
          <p:nvPr/>
        </p:nvSpPr>
        <p:spPr>
          <a:xfrm>
            <a:off x="6156176" y="5949280"/>
            <a:ext cx="1723549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Zebra </a:t>
            </a:r>
            <a:r>
              <a:rPr lang="cs-CZ" dirty="0" err="1"/>
              <a:t>G</a:t>
            </a:r>
            <a:r>
              <a:rPr lang="cs-CZ" dirty="0" err="1" smtClean="0"/>
              <a:t>révyho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936418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922114"/>
          </a:xfrm>
        </p:spPr>
        <p:txBody>
          <a:bodyPr/>
          <a:lstStyle/>
          <a:p>
            <a:r>
              <a:rPr lang="cs-CZ" dirty="0" smtClean="0"/>
              <a:t>nosorožci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5364088" y="2348880"/>
            <a:ext cx="3312368" cy="2790056"/>
          </a:xfrm>
        </p:spPr>
        <p:txBody>
          <a:bodyPr/>
          <a:lstStyle/>
          <a:p>
            <a:r>
              <a:rPr lang="cs-CZ" dirty="0" smtClean="0"/>
              <a:t>Výskyt</a:t>
            </a:r>
          </a:p>
          <a:p>
            <a:pPr marL="365760" lvl="1" indent="0">
              <a:buNone/>
            </a:pPr>
            <a:r>
              <a:rPr lang="cs-CZ" dirty="0" smtClean="0">
                <a:solidFill>
                  <a:schemeClr val="accent2"/>
                </a:solidFill>
              </a:rPr>
              <a:t>Afrika a JV Asie</a:t>
            </a:r>
          </a:p>
          <a:p>
            <a:r>
              <a:rPr lang="cs-CZ" dirty="0" smtClean="0"/>
              <a:t>Jeden nebo dva rohy</a:t>
            </a:r>
          </a:p>
          <a:p>
            <a:pPr marL="365760" lvl="1" indent="0">
              <a:buNone/>
            </a:pPr>
            <a:r>
              <a:rPr lang="cs-CZ" dirty="0" smtClean="0">
                <a:solidFill>
                  <a:schemeClr val="accent2"/>
                </a:solidFill>
              </a:rPr>
              <a:t>Kritické ohrožení</a:t>
            </a:r>
          </a:p>
          <a:p>
            <a:pPr marL="365760" lvl="1" indent="0">
              <a:buNone/>
            </a:pPr>
            <a:r>
              <a:rPr lang="cs-CZ" dirty="0" smtClean="0">
                <a:solidFill>
                  <a:schemeClr val="accent2"/>
                </a:solidFill>
              </a:rPr>
              <a:t>Pytláctví</a:t>
            </a:r>
          </a:p>
          <a:p>
            <a:r>
              <a:rPr lang="cs-CZ" dirty="0" smtClean="0"/>
              <a:t>Velmi silná kůže</a:t>
            </a:r>
          </a:p>
          <a:p>
            <a:pPr marL="0" indent="0">
              <a:buNone/>
            </a:pPr>
            <a:endParaRPr lang="cs-CZ" dirty="0" smtClean="0"/>
          </a:p>
        </p:txBody>
      </p:sp>
      <p:pic>
        <p:nvPicPr>
          <p:cNvPr id="2050" name="Picture 2" descr="C:\Users\Tereza\AppData\Local\Microsoft\Windows\Temporary Internet Files\Content.IE5\70QMP9HU\MP900180735[1]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340768"/>
            <a:ext cx="3888432" cy="2553404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</p:pic>
      <p:pic>
        <p:nvPicPr>
          <p:cNvPr id="2051" name="Picture 3" descr="C:\Users\Tereza\AppData\Local\Microsoft\Windows\Temporary Internet Files\Content.IE5\SHRZAFRV\MP900180704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4149080"/>
            <a:ext cx="3888432" cy="2553404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</p:pic>
    </p:spTree>
    <p:extLst>
      <p:ext uri="{BB962C8B-B14F-4D97-AF65-F5344CB8AC3E}">
        <p14:creationId xmlns:p14="http://schemas.microsoft.com/office/powerpoint/2010/main" val="42856577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850106"/>
          </a:xfrm>
        </p:spPr>
        <p:txBody>
          <a:bodyPr/>
          <a:lstStyle/>
          <a:p>
            <a:r>
              <a:rPr lang="cs-CZ" dirty="0" smtClean="0"/>
              <a:t>tapíři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5076056" y="404664"/>
            <a:ext cx="3657600" cy="2432969"/>
          </a:xfrm>
        </p:spPr>
        <p:txBody>
          <a:bodyPr/>
          <a:lstStyle/>
          <a:p>
            <a:r>
              <a:rPr lang="cs-CZ" dirty="0" smtClean="0"/>
              <a:t>Výskyt </a:t>
            </a:r>
          </a:p>
          <a:p>
            <a:pPr lvl="1"/>
            <a:r>
              <a:rPr lang="cs-CZ" dirty="0" smtClean="0">
                <a:solidFill>
                  <a:schemeClr val="accent2"/>
                </a:solidFill>
              </a:rPr>
              <a:t>Střední a </a:t>
            </a:r>
            <a:r>
              <a:rPr lang="cs-CZ" dirty="0">
                <a:solidFill>
                  <a:schemeClr val="accent2"/>
                </a:solidFill>
              </a:rPr>
              <a:t>J</a:t>
            </a:r>
            <a:r>
              <a:rPr lang="cs-CZ" dirty="0" smtClean="0">
                <a:solidFill>
                  <a:schemeClr val="accent2"/>
                </a:solidFill>
              </a:rPr>
              <a:t>ižní Amerika</a:t>
            </a:r>
          </a:p>
          <a:p>
            <a:pPr lvl="1"/>
            <a:r>
              <a:rPr lang="cs-CZ" dirty="0" smtClean="0">
                <a:solidFill>
                  <a:schemeClr val="accent2"/>
                </a:solidFill>
              </a:rPr>
              <a:t>Asie</a:t>
            </a:r>
          </a:p>
          <a:p>
            <a:r>
              <a:rPr lang="cs-CZ" dirty="0" smtClean="0"/>
              <a:t>Tropický les</a:t>
            </a:r>
          </a:p>
          <a:p>
            <a:r>
              <a:rPr lang="cs-CZ" dirty="0" smtClean="0"/>
              <a:t>Ohrožený druh</a:t>
            </a:r>
          </a:p>
          <a:p>
            <a:endParaRPr lang="cs-CZ" dirty="0" smtClean="0"/>
          </a:p>
          <a:p>
            <a:endParaRPr lang="cs-CZ" dirty="0"/>
          </a:p>
        </p:txBody>
      </p:sp>
      <p:grpSp>
        <p:nvGrpSpPr>
          <p:cNvPr id="7" name="Skupina 6"/>
          <p:cNvGrpSpPr/>
          <p:nvPr/>
        </p:nvGrpSpPr>
        <p:grpSpPr>
          <a:xfrm>
            <a:off x="395536" y="1159013"/>
            <a:ext cx="4320480" cy="2880320"/>
            <a:chOff x="323528" y="1484784"/>
            <a:chExt cx="5296640" cy="3372321"/>
          </a:xfrm>
        </p:grpSpPr>
        <p:pic>
          <p:nvPicPr>
            <p:cNvPr id="5" name="Obrázek 4" descr="Výřez obrazovky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23528" y="1484784"/>
              <a:ext cx="5296640" cy="3372321"/>
            </a:xfrm>
            <a:prstGeom prst="rect">
              <a:avLst/>
            </a:prstGeom>
          </p:spPr>
        </p:pic>
        <p:sp>
          <p:nvSpPr>
            <p:cNvPr id="6" name="TextovéPole 5"/>
            <p:cNvSpPr txBox="1"/>
            <p:nvPr/>
          </p:nvSpPr>
          <p:spPr>
            <a:xfrm>
              <a:off x="323528" y="4468469"/>
              <a:ext cx="1444802" cy="360350"/>
            </a:xfrm>
            <a:prstGeom prst="rect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wrap="none" rtlCol="0">
              <a:spAutoFit/>
            </a:bodyPr>
            <a:lstStyle/>
            <a:p>
              <a:r>
                <a:rPr lang="cs-CZ" sz="1400" dirty="0" smtClean="0"/>
                <a:t>Mládě tapíra</a:t>
              </a:r>
              <a:endParaRPr lang="cs-CZ" sz="1400" dirty="0"/>
            </a:p>
          </p:txBody>
        </p:sp>
      </p:grpSp>
      <p:pic>
        <p:nvPicPr>
          <p:cNvPr id="8" name="Obrázek 7" descr="Výřez obrazovky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1960" y="2955776"/>
            <a:ext cx="4329159" cy="3757996"/>
          </a:xfrm>
          <a:prstGeom prst="rect">
            <a:avLst/>
          </a:prstGeom>
        </p:spPr>
      </p:pic>
      <p:pic>
        <p:nvPicPr>
          <p:cNvPr id="3076" name="Picture 4" descr="C:\Users\Tereza\AppData\Local\Microsoft\Windows\Temporary Internet Files\Content.IE5\70QMP9HU\MC900434411[3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3100774"/>
            <a:ext cx="812800" cy="914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1002545" y="5517232"/>
            <a:ext cx="2762295" cy="92333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Přední noha má 4 prsty.</a:t>
            </a:r>
          </a:p>
          <a:p>
            <a:r>
              <a:rPr lang="cs-CZ" dirty="0" smtClean="0"/>
              <a:t>Opírají se pouze o jeden.</a:t>
            </a:r>
          </a:p>
          <a:p>
            <a:r>
              <a:rPr lang="cs-CZ" dirty="0" smtClean="0"/>
              <a:t>Zadní noha má 3 prsty.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830032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06090"/>
          </a:xfrm>
        </p:spPr>
        <p:txBody>
          <a:bodyPr/>
          <a:lstStyle/>
          <a:p>
            <a:r>
              <a:rPr lang="cs-CZ" dirty="0" smtClean="0"/>
              <a:t>tapíři</a:t>
            </a:r>
            <a:endParaRPr lang="cs-CZ" dirty="0"/>
          </a:p>
        </p:txBody>
      </p:sp>
      <p:pic>
        <p:nvPicPr>
          <p:cNvPr id="6" name="Obrázek 5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1484784"/>
            <a:ext cx="7459117" cy="4763165"/>
          </a:xfrm>
          <a:prstGeom prst="rect">
            <a:avLst/>
          </a:prstGeom>
        </p:spPr>
      </p:pic>
      <p:sp>
        <p:nvSpPr>
          <p:cNvPr id="7" name="Ovál 6"/>
          <p:cNvSpPr/>
          <p:nvPr/>
        </p:nvSpPr>
        <p:spPr>
          <a:xfrm>
            <a:off x="7164288" y="2852936"/>
            <a:ext cx="1224136" cy="1296144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38198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634082"/>
          </a:xfrm>
        </p:spPr>
        <p:txBody>
          <a:bodyPr/>
          <a:lstStyle/>
          <a:p>
            <a:r>
              <a:rPr lang="cs-CZ" dirty="0" smtClean="0"/>
              <a:t>shrnutí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>
          <a:xfrm>
            <a:off x="457200" y="1124744"/>
            <a:ext cx="3657600" cy="5047456"/>
          </a:xfrm>
        </p:spPr>
        <p:txBody>
          <a:bodyPr>
            <a:normAutofit lnSpcReduction="10000"/>
          </a:bodyPr>
          <a:lstStyle/>
          <a:p>
            <a:r>
              <a:rPr lang="cs-CZ" sz="2800" dirty="0" smtClean="0"/>
              <a:t>Prsty</a:t>
            </a:r>
          </a:p>
          <a:p>
            <a:pPr lvl="1"/>
            <a:r>
              <a:rPr lang="cs-CZ" sz="2400" dirty="0" smtClean="0">
                <a:solidFill>
                  <a:schemeClr val="accent2"/>
                </a:solidFill>
              </a:rPr>
              <a:t>1</a:t>
            </a:r>
            <a:r>
              <a:rPr lang="cs-CZ" sz="2400" dirty="0" smtClean="0">
                <a:solidFill>
                  <a:schemeClr val="accent1"/>
                </a:solidFill>
              </a:rPr>
              <a:t> nebo </a:t>
            </a:r>
            <a:r>
              <a:rPr lang="cs-CZ" sz="2400" dirty="0" smtClean="0">
                <a:solidFill>
                  <a:schemeClr val="accent2"/>
                </a:solidFill>
              </a:rPr>
              <a:t>3</a:t>
            </a:r>
          </a:p>
          <a:p>
            <a:pPr lvl="1"/>
            <a:r>
              <a:rPr lang="cs-CZ" sz="2400" dirty="0" smtClean="0">
                <a:solidFill>
                  <a:schemeClr val="accent1"/>
                </a:solidFill>
              </a:rPr>
              <a:t>Kryty </a:t>
            </a:r>
            <a:r>
              <a:rPr lang="cs-CZ" sz="2400" dirty="0" smtClean="0">
                <a:solidFill>
                  <a:schemeClr val="accent2"/>
                </a:solidFill>
              </a:rPr>
              <a:t>kopytem</a:t>
            </a:r>
          </a:p>
          <a:p>
            <a:pPr lvl="1"/>
            <a:r>
              <a:rPr lang="cs-CZ" sz="2400" dirty="0" smtClean="0">
                <a:solidFill>
                  <a:schemeClr val="accent1"/>
                </a:solidFill>
              </a:rPr>
              <a:t>Váhu těla nese </a:t>
            </a:r>
            <a:r>
              <a:rPr lang="cs-CZ" sz="2400" dirty="0" smtClean="0">
                <a:solidFill>
                  <a:schemeClr val="accent2"/>
                </a:solidFill>
              </a:rPr>
              <a:t>prostřední</a:t>
            </a:r>
          </a:p>
          <a:p>
            <a:r>
              <a:rPr lang="cs-CZ" sz="2800" dirty="0" smtClean="0"/>
              <a:t>Potrava</a:t>
            </a:r>
          </a:p>
          <a:p>
            <a:pPr lvl="1"/>
            <a:r>
              <a:rPr lang="cs-CZ" sz="2400" dirty="0" smtClean="0">
                <a:solidFill>
                  <a:schemeClr val="accent1"/>
                </a:solidFill>
              </a:rPr>
              <a:t>Býložravci</a:t>
            </a:r>
          </a:p>
          <a:p>
            <a:r>
              <a:rPr lang="cs-CZ" sz="2800" dirty="0"/>
              <a:t>Domestikace</a:t>
            </a:r>
          </a:p>
          <a:p>
            <a:pPr lvl="1"/>
            <a:r>
              <a:rPr lang="cs-CZ" sz="2400" dirty="0" smtClean="0">
                <a:solidFill>
                  <a:schemeClr val="accent2"/>
                </a:solidFill>
              </a:rPr>
              <a:t>Zdomácnění</a:t>
            </a:r>
          </a:p>
          <a:p>
            <a:pPr lvl="1"/>
            <a:r>
              <a:rPr lang="cs-CZ" sz="2400" dirty="0" smtClean="0">
                <a:solidFill>
                  <a:schemeClr val="accent1"/>
                </a:solidFill>
              </a:rPr>
              <a:t>Kůň a osel</a:t>
            </a:r>
          </a:p>
          <a:p>
            <a:pPr lvl="1"/>
            <a:r>
              <a:rPr lang="cs-CZ" sz="2400" dirty="0" smtClean="0">
                <a:solidFill>
                  <a:schemeClr val="accent1"/>
                </a:solidFill>
              </a:rPr>
              <a:t>Práce, zábava</a:t>
            </a:r>
          </a:p>
          <a:p>
            <a:pPr marL="365760" lvl="1" indent="0">
              <a:buNone/>
            </a:pPr>
            <a:endParaRPr lang="cs-CZ" sz="2400" dirty="0">
              <a:solidFill>
                <a:schemeClr val="accent2"/>
              </a:solidFill>
            </a:endParaRP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270248" y="1124744"/>
            <a:ext cx="3657600" cy="5047456"/>
          </a:xfrm>
        </p:spPr>
        <p:txBody>
          <a:bodyPr>
            <a:normAutofit lnSpcReduction="10000"/>
          </a:bodyPr>
          <a:lstStyle/>
          <a:p>
            <a:r>
              <a:rPr lang="cs-CZ" sz="2800" dirty="0" smtClean="0"/>
              <a:t>Koňovití</a:t>
            </a:r>
          </a:p>
          <a:p>
            <a:pPr lvl="1"/>
            <a:r>
              <a:rPr lang="cs-CZ" sz="2500" dirty="0" smtClean="0">
                <a:solidFill>
                  <a:schemeClr val="accent2"/>
                </a:solidFill>
              </a:rPr>
              <a:t>Kůň</a:t>
            </a:r>
            <a:r>
              <a:rPr lang="cs-CZ" sz="2500" dirty="0" smtClean="0">
                <a:solidFill>
                  <a:schemeClr val="accent1"/>
                </a:solidFill>
              </a:rPr>
              <a:t> domácí</a:t>
            </a:r>
          </a:p>
          <a:p>
            <a:pPr lvl="1"/>
            <a:r>
              <a:rPr lang="cs-CZ" sz="2500" dirty="0" smtClean="0">
                <a:solidFill>
                  <a:schemeClr val="accent1"/>
                </a:solidFill>
              </a:rPr>
              <a:t>Kůň převalského </a:t>
            </a:r>
          </a:p>
          <a:p>
            <a:pPr lvl="1"/>
            <a:r>
              <a:rPr lang="cs-CZ" sz="2500" dirty="0" smtClean="0">
                <a:solidFill>
                  <a:schemeClr val="accent2"/>
                </a:solidFill>
              </a:rPr>
              <a:t>Zebry</a:t>
            </a:r>
          </a:p>
          <a:p>
            <a:pPr lvl="1"/>
            <a:r>
              <a:rPr lang="cs-CZ" sz="2500" dirty="0" smtClean="0">
                <a:solidFill>
                  <a:schemeClr val="accent2"/>
                </a:solidFill>
              </a:rPr>
              <a:t>Osel</a:t>
            </a:r>
            <a:r>
              <a:rPr lang="cs-CZ" sz="2500" dirty="0" smtClean="0">
                <a:solidFill>
                  <a:schemeClr val="accent1"/>
                </a:solidFill>
              </a:rPr>
              <a:t> domácí</a:t>
            </a:r>
          </a:p>
          <a:p>
            <a:pPr lvl="1"/>
            <a:r>
              <a:rPr lang="cs-CZ" sz="2500" dirty="0" smtClean="0">
                <a:solidFill>
                  <a:schemeClr val="accent1"/>
                </a:solidFill>
              </a:rPr>
              <a:t>Osel africký</a:t>
            </a:r>
          </a:p>
          <a:p>
            <a:r>
              <a:rPr lang="cs-CZ" sz="2800" dirty="0" smtClean="0"/>
              <a:t>Nosorožci</a:t>
            </a:r>
          </a:p>
          <a:p>
            <a:pPr lvl="1"/>
            <a:r>
              <a:rPr lang="cs-CZ" sz="2400" dirty="0" smtClean="0">
                <a:solidFill>
                  <a:schemeClr val="accent1"/>
                </a:solidFill>
              </a:rPr>
              <a:t>Afrika  a Asie</a:t>
            </a:r>
          </a:p>
          <a:p>
            <a:r>
              <a:rPr lang="cs-CZ" sz="2800" dirty="0" smtClean="0"/>
              <a:t>Tapíři</a:t>
            </a:r>
          </a:p>
          <a:p>
            <a:pPr lvl="1"/>
            <a:r>
              <a:rPr lang="cs-CZ" sz="2400" dirty="0" smtClean="0">
                <a:solidFill>
                  <a:schemeClr val="accent1"/>
                </a:solidFill>
              </a:rPr>
              <a:t>Střední a Jižní Amerika</a:t>
            </a:r>
            <a:endParaRPr lang="cs-CZ" dirty="0" smtClean="0">
              <a:solidFill>
                <a:schemeClr val="accent1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98325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 obrázků a fotografií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40000" lnSpcReduction="20000"/>
          </a:bodyPr>
          <a:lstStyle/>
          <a:p>
            <a:r>
              <a:rPr lang="cs-CZ" dirty="0"/>
              <a:t>File:Przewalski </a:t>
            </a:r>
            <a:r>
              <a:rPr lang="cs-CZ" dirty="0" err="1"/>
              <a:t>horse</a:t>
            </a:r>
            <a:r>
              <a:rPr lang="cs-CZ" dirty="0"/>
              <a:t> </a:t>
            </a:r>
            <a:r>
              <a:rPr lang="cs-CZ" dirty="0" err="1"/>
              <a:t>Warsaw</a:t>
            </a:r>
            <a:r>
              <a:rPr lang="cs-CZ" dirty="0"/>
              <a:t> zoo.JPG.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2008-07-01 [cit. 2012-09-22]. Dostupné z: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commons.wikimedia.org/wiki/File:Przewalski_horse_Warsaw_zoo.JPG?uselang=cs</a:t>
            </a:r>
            <a:endParaRPr lang="cs-CZ" dirty="0" smtClean="0"/>
          </a:p>
          <a:p>
            <a:r>
              <a:rPr lang="cs-CZ" dirty="0"/>
              <a:t> File:PSM V52 D352 </a:t>
            </a:r>
            <a:r>
              <a:rPr lang="cs-CZ" dirty="0" err="1"/>
              <a:t>Various</a:t>
            </a:r>
            <a:r>
              <a:rPr lang="cs-CZ" dirty="0"/>
              <a:t> </a:t>
            </a:r>
            <a:r>
              <a:rPr lang="cs-CZ" dirty="0" err="1"/>
              <a:t>nail</a:t>
            </a:r>
            <a:r>
              <a:rPr lang="cs-CZ" dirty="0"/>
              <a:t> </a:t>
            </a:r>
            <a:r>
              <a:rPr lang="cs-CZ" dirty="0" err="1"/>
              <a:t>walkers</a:t>
            </a:r>
            <a:r>
              <a:rPr lang="cs-CZ" dirty="0"/>
              <a:t> toes.png.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2011-05-04 [cit. 2012-09-22]. Dostupné z: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commons.wikimedia.org/wiki/File:PSM_V52_D352_Various_nail_walkers_toes.png?uselang=cs</a:t>
            </a:r>
            <a:endParaRPr lang="cs-CZ" dirty="0" smtClean="0"/>
          </a:p>
          <a:p>
            <a:r>
              <a:rPr lang="cs-CZ" dirty="0"/>
              <a:t> File:Horse hoof.jpg.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2011-06-26 [cit. 2012-09-22]. Dostupné z: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commons.wikimedia.org/wiki/File:Horse_hoof.jpg?uselang=cs</a:t>
            </a:r>
            <a:endParaRPr lang="cs-CZ" dirty="0" smtClean="0"/>
          </a:p>
          <a:p>
            <a:r>
              <a:rPr lang="cs-CZ" dirty="0"/>
              <a:t> File:Equine </a:t>
            </a:r>
            <a:r>
              <a:rPr lang="cs-CZ" dirty="0" err="1"/>
              <a:t>hoof</a:t>
            </a:r>
            <a:r>
              <a:rPr lang="cs-CZ" dirty="0"/>
              <a:t> </a:t>
            </a:r>
            <a:r>
              <a:rPr lang="cs-CZ" dirty="0" err="1"/>
              <a:t>hc</a:t>
            </a:r>
            <a:r>
              <a:rPr lang="cs-CZ" dirty="0"/>
              <a:t> biovision.jpg.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2010-07-15 [cit. 2012-09-22]. Dostupné z: </a:t>
            </a: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commons.wikimedia.org/wiki/File:Equine_hoof_hc_biovision.jpg?uselang=cs</a:t>
            </a:r>
            <a:endParaRPr lang="cs-CZ" dirty="0" smtClean="0"/>
          </a:p>
          <a:p>
            <a:r>
              <a:rPr lang="cs-CZ" dirty="0" smtClean="0"/>
              <a:t> </a:t>
            </a:r>
            <a:r>
              <a:rPr lang="cs-CZ" dirty="0" smtClean="0">
                <a:hlinkClick r:id="rId6"/>
              </a:rPr>
              <a:t>www.microsoft.office.com</a:t>
            </a:r>
            <a:endParaRPr lang="cs-CZ" dirty="0" smtClean="0"/>
          </a:p>
          <a:p>
            <a:r>
              <a:rPr lang="cs-CZ" dirty="0" err="1"/>
              <a:t>Soubor:Brazilian</a:t>
            </a:r>
            <a:r>
              <a:rPr lang="cs-CZ" dirty="0"/>
              <a:t> </a:t>
            </a:r>
            <a:r>
              <a:rPr lang="cs-CZ" dirty="0" err="1"/>
              <a:t>tapir</a:t>
            </a:r>
            <a:r>
              <a:rPr lang="cs-CZ" dirty="0"/>
              <a:t> zoo.JPG.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2006-09-26 [cit. 2012-09-22]. Dostupné z: </a:t>
            </a:r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cs.wikipedia.org/wiki/Soubor:Brazilian_tapir_zoo.JPG</a:t>
            </a:r>
            <a:endParaRPr lang="cs-CZ" dirty="0" smtClean="0"/>
          </a:p>
          <a:p>
            <a:r>
              <a:rPr lang="cs-CZ" dirty="0"/>
              <a:t> File:Horse </a:t>
            </a:r>
            <a:r>
              <a:rPr lang="cs-CZ" dirty="0" err="1"/>
              <a:t>Striking</a:t>
            </a:r>
            <a:r>
              <a:rPr lang="cs-CZ" dirty="0"/>
              <a:t> a </a:t>
            </a:r>
            <a:r>
              <a:rPr lang="cs-CZ" dirty="0" err="1"/>
              <a:t>Pose</a:t>
            </a:r>
            <a:r>
              <a:rPr lang="cs-CZ" dirty="0"/>
              <a:t> Mary-Go-</a:t>
            </a:r>
            <a:r>
              <a:rPr lang="cs-CZ" dirty="0" err="1"/>
              <a:t>Round</a:t>
            </a:r>
            <a:r>
              <a:rPr lang="cs-CZ" dirty="0"/>
              <a:t> </a:t>
            </a:r>
            <a:r>
              <a:rPr lang="cs-CZ" dirty="0" err="1"/>
              <a:t>Equestrian</a:t>
            </a:r>
            <a:r>
              <a:rPr lang="cs-CZ" dirty="0"/>
              <a:t> Center </a:t>
            </a:r>
            <a:r>
              <a:rPr lang="cs-CZ" dirty="0" err="1"/>
              <a:t>Northfield</a:t>
            </a:r>
            <a:r>
              <a:rPr lang="cs-CZ" dirty="0"/>
              <a:t> </a:t>
            </a:r>
            <a:r>
              <a:rPr lang="cs-CZ" dirty="0" err="1"/>
              <a:t>Township</a:t>
            </a:r>
            <a:r>
              <a:rPr lang="cs-CZ" dirty="0"/>
              <a:t> Michigan.JPG.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2012-06-03 [cit. 2012-09-22]. Dostupné z: </a:t>
            </a:r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commons.wikimedia.org/wiki/File:Horse_Striking_a_Pose_Mary-Go-Round_Equestrian_Center_Northfield_Township_Michigan.JPG?uselang=cs</a:t>
            </a:r>
            <a:endParaRPr lang="cs-CZ" dirty="0" smtClean="0"/>
          </a:p>
          <a:p>
            <a:r>
              <a:rPr lang="cs-CZ" dirty="0"/>
              <a:t>File:Equus </a:t>
            </a:r>
            <a:r>
              <a:rPr lang="cs-CZ" dirty="0" err="1"/>
              <a:t>grevyi</a:t>
            </a:r>
            <a:r>
              <a:rPr lang="cs-CZ" dirty="0"/>
              <a:t> (</a:t>
            </a:r>
            <a:r>
              <a:rPr lang="cs-CZ" dirty="0" err="1"/>
              <a:t>aka</a:t>
            </a:r>
            <a:r>
              <a:rPr lang="cs-CZ" dirty="0"/>
              <a:t>).</a:t>
            </a:r>
            <a:r>
              <a:rPr lang="cs-CZ" dirty="0" err="1"/>
              <a:t>jpg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2005-10-14 [cit. 2012-09-22]. Dostupné z: </a:t>
            </a:r>
            <a:r>
              <a:rPr lang="cs-CZ" dirty="0">
                <a:hlinkClick r:id="rId9"/>
              </a:rPr>
              <a:t>http://commons.wikimedia.org/wiki/File:Equus_grevyi_%</a:t>
            </a:r>
            <a:r>
              <a:rPr lang="cs-CZ" dirty="0" smtClean="0">
                <a:hlinkClick r:id="rId9"/>
              </a:rPr>
              <a:t>28aka%29.jpg?uselang=cs</a:t>
            </a:r>
            <a:endParaRPr lang="cs-CZ" dirty="0" smtClean="0"/>
          </a:p>
          <a:p>
            <a:r>
              <a:rPr lang="cs-CZ" dirty="0"/>
              <a:t> File:SchmusendeEselAmmertal Tur0281.jpg.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2012-07-24 [cit. 2012-09-22]. Dostupné z: </a:t>
            </a:r>
            <a:r>
              <a:rPr lang="cs-CZ" dirty="0">
                <a:hlinkClick r:id="rId10"/>
              </a:rPr>
              <a:t>http://</a:t>
            </a:r>
            <a:r>
              <a:rPr lang="cs-CZ" dirty="0" smtClean="0">
                <a:hlinkClick r:id="rId10"/>
              </a:rPr>
              <a:t>commons.wikimedia.org/wiki/File:SchmusendeEselAmmertal_Tur0281.jpg?uselang=cs</a:t>
            </a:r>
            <a:endParaRPr lang="cs-CZ" dirty="0" smtClean="0"/>
          </a:p>
          <a:p>
            <a:r>
              <a:rPr lang="cs-CZ" dirty="0"/>
              <a:t>File:Wilhelma Somaliwildesel.jpg.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2010-04-26 [cit. 2012-09-22]. Dostupné z: </a:t>
            </a:r>
            <a:r>
              <a:rPr lang="cs-CZ" dirty="0">
                <a:hlinkClick r:id="rId11"/>
              </a:rPr>
              <a:t>http://</a:t>
            </a:r>
            <a:r>
              <a:rPr lang="cs-CZ" dirty="0" smtClean="0">
                <a:hlinkClick r:id="rId11"/>
              </a:rPr>
              <a:t>commons.wikimedia.org/wiki/File:Wilhelma_Somaliwildesel.jpg?uselang=cs</a:t>
            </a:r>
            <a:endParaRPr lang="cs-CZ" dirty="0" smtClean="0"/>
          </a:p>
          <a:p>
            <a:r>
              <a:rPr lang="cs-CZ" dirty="0"/>
              <a:t> File:Junger Flachlandtapir.JPG.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2009-05-10 [cit. 2012-09-22]. Dostupné z: </a:t>
            </a:r>
            <a:r>
              <a:rPr lang="cs-CZ" dirty="0">
                <a:hlinkClick r:id="rId12"/>
              </a:rPr>
              <a:t>http://</a:t>
            </a:r>
            <a:r>
              <a:rPr lang="cs-CZ" dirty="0" smtClean="0">
                <a:hlinkClick r:id="rId12"/>
              </a:rPr>
              <a:t>commons.wikimedia.org/wiki/File:Junger_Flachlandtapir.JPG?uselang=cs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File:Bairds-Tapir-Foot.jpg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2011-03-19 [cit. 2012-09-22]. Dostupné z: </a:t>
            </a:r>
            <a:r>
              <a:rPr lang="cs-CZ" dirty="0">
                <a:hlinkClick r:id="rId13"/>
              </a:rPr>
              <a:t>http://</a:t>
            </a:r>
            <a:r>
              <a:rPr lang="cs-CZ" dirty="0" smtClean="0">
                <a:hlinkClick r:id="rId13"/>
              </a:rPr>
              <a:t>commons.wikimedia.org/wiki/File:Bairds-Tapir-Foot.jpg?uselang=cs</a:t>
            </a:r>
            <a:endParaRPr lang="cs-CZ" dirty="0" smtClean="0"/>
          </a:p>
          <a:p>
            <a:r>
              <a:rPr lang="cs-CZ" dirty="0"/>
              <a:t> File:Malayan </a:t>
            </a:r>
            <a:r>
              <a:rPr lang="cs-CZ" dirty="0" err="1"/>
              <a:t>Tapir</a:t>
            </a:r>
            <a:r>
              <a:rPr lang="cs-CZ" dirty="0"/>
              <a:t> walking.JPG.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2009-06-09 [cit. 2012-09-22]. Dostupné z: </a:t>
            </a:r>
            <a:r>
              <a:rPr lang="cs-CZ" dirty="0">
                <a:hlinkClick r:id="rId14"/>
              </a:rPr>
              <a:t>http://</a:t>
            </a:r>
            <a:r>
              <a:rPr lang="cs-CZ" dirty="0" smtClean="0">
                <a:hlinkClick r:id="rId14"/>
              </a:rPr>
              <a:t>commons.wikimedia.org/wiki/File:Malayan_Tapir_walking.JPG?uselang=cs</a:t>
            </a:r>
            <a:endParaRPr lang="cs-CZ" dirty="0" smtClean="0"/>
          </a:p>
          <a:p>
            <a:r>
              <a:rPr lang="cs-CZ" dirty="0" smtClean="0"/>
              <a:t> 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836512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Prefab">
      <a:dk1>
        <a:sysClr val="windowText" lastClr="000000"/>
      </a:dk1>
      <a:lt1>
        <a:sysClr val="window" lastClr="FFFFFF"/>
      </a:lt1>
      <a:dk2>
        <a:srgbClr val="5D5C64"/>
      </a:dk2>
      <a:lt2>
        <a:srgbClr val="E4D9BE"/>
      </a:lt2>
      <a:accent1>
        <a:srgbClr val="E0B62E"/>
      </a:accent1>
      <a:accent2>
        <a:srgbClr val="E6632E"/>
      </a:accent2>
      <a:accent3>
        <a:srgbClr val="73C1C7"/>
      </a:accent3>
      <a:accent4>
        <a:srgbClr val="75964C"/>
      </a:accent4>
      <a:accent5>
        <a:srgbClr val="C78C45"/>
      </a:accent5>
      <a:accent6>
        <a:srgbClr val="BCA076"/>
      </a:accent6>
      <a:hlink>
        <a:srgbClr val="CF3B0D"/>
      </a:hlink>
      <a:folHlink>
        <a:srgbClr val="7E756C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118</TotalTime>
  <Words>720</Words>
  <Application>Microsoft Office PowerPoint</Application>
  <PresentationFormat>Předvádění na obrazovce (4:3)</PresentationFormat>
  <Paragraphs>113</Paragraphs>
  <Slides>17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Arkýř</vt:lpstr>
      <vt:lpstr>Prezentace aplikace PowerPoint</vt:lpstr>
      <vt:lpstr>lichokopytníci</vt:lpstr>
      <vt:lpstr>Kůň Převalského a pražská zoo</vt:lpstr>
      <vt:lpstr>Vysvětlíš rozdíl?</vt:lpstr>
      <vt:lpstr>Vysvětlíš rozdíl?</vt:lpstr>
      <vt:lpstr>Stavba končetiny lichokopytníků</vt:lpstr>
      <vt:lpstr>Stavba končetiny lichokopytníků</vt:lpstr>
      <vt:lpstr>Přehled skupin lichokopytníků</vt:lpstr>
      <vt:lpstr>Kůň domácí</vt:lpstr>
      <vt:lpstr>Osel domácí</vt:lpstr>
      <vt:lpstr>Osel africký</vt:lpstr>
      <vt:lpstr>zebra</vt:lpstr>
      <vt:lpstr>nosorožci</vt:lpstr>
      <vt:lpstr>tapíři</vt:lpstr>
      <vt:lpstr>tapíři</vt:lpstr>
      <vt:lpstr>shrnutí</vt:lpstr>
      <vt:lpstr>Zdroj obrázků a fotografií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Tereza Kovalská</dc:creator>
  <cp:lastModifiedBy>Tereza Kovalská</cp:lastModifiedBy>
  <cp:revision>15</cp:revision>
  <dcterms:created xsi:type="dcterms:W3CDTF">2012-09-22T18:44:56Z</dcterms:created>
  <dcterms:modified xsi:type="dcterms:W3CDTF">2012-11-17T17:54:49Z</dcterms:modified>
</cp:coreProperties>
</file>