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3" r:id="rId5"/>
    <p:sldId id="261" r:id="rId6"/>
    <p:sldId id="260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5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58C78C-B8F7-4090-96CC-3A40B768BF1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6B17CD5-1097-4497-80C9-9BB68ECC3D9C}">
      <dgm:prSet phldrT="[Text]"/>
      <dgm:spPr/>
      <dgm:t>
        <a:bodyPr/>
        <a:lstStyle/>
        <a:p>
          <a:r>
            <a:rPr lang="cs-CZ" dirty="0" smtClean="0"/>
            <a:t>1. nepřežvýkaví</a:t>
          </a:r>
          <a:endParaRPr lang="cs-CZ" dirty="0"/>
        </a:p>
      </dgm:t>
    </dgm:pt>
    <dgm:pt modelId="{309131DE-004A-4999-BAD0-790ACAA76611}" type="parTrans" cxnId="{D9136860-EE3C-4837-A1AA-4833384758D3}">
      <dgm:prSet/>
      <dgm:spPr/>
      <dgm:t>
        <a:bodyPr/>
        <a:lstStyle/>
        <a:p>
          <a:endParaRPr lang="cs-CZ"/>
        </a:p>
      </dgm:t>
    </dgm:pt>
    <dgm:pt modelId="{A9C11D3D-6659-4E60-9FE3-D4F21B9DCE8A}" type="sibTrans" cxnId="{D9136860-EE3C-4837-A1AA-4833384758D3}">
      <dgm:prSet/>
      <dgm:spPr/>
      <dgm:t>
        <a:bodyPr/>
        <a:lstStyle/>
        <a:p>
          <a:endParaRPr lang="cs-CZ"/>
        </a:p>
      </dgm:t>
    </dgm:pt>
    <dgm:pt modelId="{D7CB65EF-0A02-48BF-B975-CB4D9A6D52A0}">
      <dgm:prSet phldrT="[Text]" custT="1"/>
      <dgm:spPr/>
      <dgm:t>
        <a:bodyPr/>
        <a:lstStyle/>
        <a:p>
          <a:r>
            <a:rPr lang="cs-CZ" sz="4000" dirty="0" smtClean="0"/>
            <a:t>Jednoduchý žaludek</a:t>
          </a:r>
          <a:endParaRPr lang="cs-CZ" sz="4000" dirty="0"/>
        </a:p>
      </dgm:t>
    </dgm:pt>
    <dgm:pt modelId="{CD24883F-3804-43D0-AE80-B7F0EB2E82B0}" type="parTrans" cxnId="{CFDE75D3-5B2A-446A-9ABA-DDC5CBB46BA3}">
      <dgm:prSet/>
      <dgm:spPr/>
      <dgm:t>
        <a:bodyPr/>
        <a:lstStyle/>
        <a:p>
          <a:endParaRPr lang="cs-CZ"/>
        </a:p>
      </dgm:t>
    </dgm:pt>
    <dgm:pt modelId="{402E8C11-93BD-45B8-BF83-0FB5D9635844}" type="sibTrans" cxnId="{CFDE75D3-5B2A-446A-9ABA-DDC5CBB46BA3}">
      <dgm:prSet/>
      <dgm:spPr/>
      <dgm:t>
        <a:bodyPr/>
        <a:lstStyle/>
        <a:p>
          <a:endParaRPr lang="cs-CZ"/>
        </a:p>
      </dgm:t>
    </dgm:pt>
    <dgm:pt modelId="{19684D7F-8CD4-4BC3-AD8F-349CAF6E1C0E}">
      <dgm:prSet phldrT="[Text]"/>
      <dgm:spPr/>
      <dgm:t>
        <a:bodyPr/>
        <a:lstStyle/>
        <a:p>
          <a:r>
            <a:rPr lang="cs-CZ" dirty="0" smtClean="0"/>
            <a:t>2. přežvýkaví</a:t>
          </a:r>
          <a:endParaRPr lang="cs-CZ" dirty="0"/>
        </a:p>
      </dgm:t>
    </dgm:pt>
    <dgm:pt modelId="{653027E8-ECA2-4733-907F-5C418E23D4BA}" type="parTrans" cxnId="{1039889E-5BE9-47BB-9AEE-967D70D7F1EE}">
      <dgm:prSet/>
      <dgm:spPr/>
      <dgm:t>
        <a:bodyPr/>
        <a:lstStyle/>
        <a:p>
          <a:endParaRPr lang="cs-CZ"/>
        </a:p>
      </dgm:t>
    </dgm:pt>
    <dgm:pt modelId="{87722769-6D51-457B-B915-3E3A12054EC6}" type="sibTrans" cxnId="{1039889E-5BE9-47BB-9AEE-967D70D7F1EE}">
      <dgm:prSet/>
      <dgm:spPr/>
      <dgm:t>
        <a:bodyPr/>
        <a:lstStyle/>
        <a:p>
          <a:endParaRPr lang="cs-CZ"/>
        </a:p>
      </dgm:t>
    </dgm:pt>
    <dgm:pt modelId="{263AA4C8-5C4A-4301-B2A3-108C25FDFBC9}">
      <dgm:prSet phldrT="[Text]" custT="1"/>
      <dgm:spPr/>
      <dgm:t>
        <a:bodyPr/>
        <a:lstStyle/>
        <a:p>
          <a:r>
            <a:rPr lang="cs-CZ" sz="4000" dirty="0" smtClean="0"/>
            <a:t>Složený žaludek</a:t>
          </a:r>
          <a:endParaRPr lang="cs-CZ" sz="4000" dirty="0"/>
        </a:p>
      </dgm:t>
    </dgm:pt>
    <dgm:pt modelId="{29A50D25-2F70-433A-98DC-FEC79872D846}" type="parTrans" cxnId="{C2AC80E2-8F47-4E8B-92A6-9A11599A82EC}">
      <dgm:prSet/>
      <dgm:spPr/>
      <dgm:t>
        <a:bodyPr/>
        <a:lstStyle/>
        <a:p>
          <a:endParaRPr lang="cs-CZ"/>
        </a:p>
      </dgm:t>
    </dgm:pt>
    <dgm:pt modelId="{86DF9174-1EEF-45EA-AB64-29B8584D2BE0}" type="sibTrans" cxnId="{C2AC80E2-8F47-4E8B-92A6-9A11599A82EC}">
      <dgm:prSet/>
      <dgm:spPr/>
      <dgm:t>
        <a:bodyPr/>
        <a:lstStyle/>
        <a:p>
          <a:endParaRPr lang="cs-CZ"/>
        </a:p>
      </dgm:t>
    </dgm:pt>
    <dgm:pt modelId="{35D132F9-133A-4F84-B5B6-5A797C62726F}" type="pres">
      <dgm:prSet presAssocID="{6858C78C-B8F7-4090-96CC-3A40B768BF1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3DAF9C4-C786-4BA3-8F7E-8D459660E157}" type="pres">
      <dgm:prSet presAssocID="{26B17CD5-1097-4497-80C9-9BB68ECC3D9C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69D508-A018-47D1-A24E-7E7A27E4CA75}" type="pres">
      <dgm:prSet presAssocID="{26B17CD5-1097-4497-80C9-9BB68ECC3D9C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B2CBEF-1044-4D58-B788-47D4063B4295}" type="pres">
      <dgm:prSet presAssocID="{19684D7F-8CD4-4BC3-AD8F-349CAF6E1C0E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D255D3-515B-4C3A-BED4-281A3D9DC4DB}" type="pres">
      <dgm:prSet presAssocID="{19684D7F-8CD4-4BC3-AD8F-349CAF6E1C0E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A7BE2F-5681-4033-92E9-2D5253D2E2EE}" type="presOf" srcId="{263AA4C8-5C4A-4301-B2A3-108C25FDFBC9}" destId="{FED255D3-515B-4C3A-BED4-281A3D9DC4DB}" srcOrd="0" destOrd="0" presId="urn:microsoft.com/office/officeart/2005/8/layout/vList2"/>
    <dgm:cxn modelId="{1039889E-5BE9-47BB-9AEE-967D70D7F1EE}" srcId="{6858C78C-B8F7-4090-96CC-3A40B768BF1B}" destId="{19684D7F-8CD4-4BC3-AD8F-349CAF6E1C0E}" srcOrd="1" destOrd="0" parTransId="{653027E8-ECA2-4733-907F-5C418E23D4BA}" sibTransId="{87722769-6D51-457B-B915-3E3A12054EC6}"/>
    <dgm:cxn modelId="{CFDE75D3-5B2A-446A-9ABA-DDC5CBB46BA3}" srcId="{26B17CD5-1097-4497-80C9-9BB68ECC3D9C}" destId="{D7CB65EF-0A02-48BF-B975-CB4D9A6D52A0}" srcOrd="0" destOrd="0" parTransId="{CD24883F-3804-43D0-AE80-B7F0EB2E82B0}" sibTransId="{402E8C11-93BD-45B8-BF83-0FB5D9635844}"/>
    <dgm:cxn modelId="{D9136860-EE3C-4837-A1AA-4833384758D3}" srcId="{6858C78C-B8F7-4090-96CC-3A40B768BF1B}" destId="{26B17CD5-1097-4497-80C9-9BB68ECC3D9C}" srcOrd="0" destOrd="0" parTransId="{309131DE-004A-4999-BAD0-790ACAA76611}" sibTransId="{A9C11D3D-6659-4E60-9FE3-D4F21B9DCE8A}"/>
    <dgm:cxn modelId="{9F7B1613-AAFF-40A7-9B65-C9075F4D73EA}" type="presOf" srcId="{6858C78C-B8F7-4090-96CC-3A40B768BF1B}" destId="{35D132F9-133A-4F84-B5B6-5A797C62726F}" srcOrd="0" destOrd="0" presId="urn:microsoft.com/office/officeart/2005/8/layout/vList2"/>
    <dgm:cxn modelId="{B10DED78-001F-43CA-A86F-21BB22A2107F}" type="presOf" srcId="{D7CB65EF-0A02-48BF-B975-CB4D9A6D52A0}" destId="{2D69D508-A018-47D1-A24E-7E7A27E4CA75}" srcOrd="0" destOrd="0" presId="urn:microsoft.com/office/officeart/2005/8/layout/vList2"/>
    <dgm:cxn modelId="{C2AC80E2-8F47-4E8B-92A6-9A11599A82EC}" srcId="{19684D7F-8CD4-4BC3-AD8F-349CAF6E1C0E}" destId="{263AA4C8-5C4A-4301-B2A3-108C25FDFBC9}" srcOrd="0" destOrd="0" parTransId="{29A50D25-2F70-433A-98DC-FEC79872D846}" sibTransId="{86DF9174-1EEF-45EA-AB64-29B8584D2BE0}"/>
    <dgm:cxn modelId="{F798F23F-9E64-40BE-A3FF-A7D957E00D4C}" type="presOf" srcId="{26B17CD5-1097-4497-80C9-9BB68ECC3D9C}" destId="{F3DAF9C4-C786-4BA3-8F7E-8D459660E157}" srcOrd="0" destOrd="0" presId="urn:microsoft.com/office/officeart/2005/8/layout/vList2"/>
    <dgm:cxn modelId="{7BAD1C6C-17EF-4F5A-B3CC-FE6C2B46F2B1}" type="presOf" srcId="{19684D7F-8CD4-4BC3-AD8F-349CAF6E1C0E}" destId="{DEB2CBEF-1044-4D58-B788-47D4063B4295}" srcOrd="0" destOrd="0" presId="urn:microsoft.com/office/officeart/2005/8/layout/vList2"/>
    <dgm:cxn modelId="{CD6EA8CD-3DFE-4C04-817C-71B297504BEC}" type="presParOf" srcId="{35D132F9-133A-4F84-B5B6-5A797C62726F}" destId="{F3DAF9C4-C786-4BA3-8F7E-8D459660E157}" srcOrd="0" destOrd="0" presId="urn:microsoft.com/office/officeart/2005/8/layout/vList2"/>
    <dgm:cxn modelId="{9BBA7362-DB6E-4012-9BBB-6CF601BF5285}" type="presParOf" srcId="{35D132F9-133A-4F84-B5B6-5A797C62726F}" destId="{2D69D508-A018-47D1-A24E-7E7A27E4CA75}" srcOrd="1" destOrd="0" presId="urn:microsoft.com/office/officeart/2005/8/layout/vList2"/>
    <dgm:cxn modelId="{500DA557-AEBC-4590-BA58-21229F78BECC}" type="presParOf" srcId="{35D132F9-133A-4F84-B5B6-5A797C62726F}" destId="{DEB2CBEF-1044-4D58-B788-47D4063B4295}" srcOrd="2" destOrd="0" presId="urn:microsoft.com/office/officeart/2005/8/layout/vList2"/>
    <dgm:cxn modelId="{3CC7CF8C-495F-4798-8F67-229F0947272D}" type="presParOf" srcId="{35D132F9-133A-4F84-B5B6-5A797C62726F}" destId="{FED255D3-515B-4C3A-BED4-281A3D9DC4D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DAF9C4-C786-4BA3-8F7E-8D459660E157}">
      <dsp:nvSpPr>
        <dsp:cNvPr id="0" name=""/>
        <dsp:cNvSpPr/>
      </dsp:nvSpPr>
      <dsp:spPr>
        <a:xfrm>
          <a:off x="0" y="39212"/>
          <a:ext cx="7467600" cy="1404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1. nepřežvýkaví</a:t>
          </a:r>
          <a:endParaRPr lang="cs-CZ" sz="6000" kern="1200" dirty="0"/>
        </a:p>
      </dsp:txBody>
      <dsp:txXfrm>
        <a:off x="68538" y="107750"/>
        <a:ext cx="7330524" cy="1266924"/>
      </dsp:txXfrm>
    </dsp:sp>
    <dsp:sp modelId="{2D69D508-A018-47D1-A24E-7E7A27E4CA75}">
      <dsp:nvSpPr>
        <dsp:cNvPr id="0" name=""/>
        <dsp:cNvSpPr/>
      </dsp:nvSpPr>
      <dsp:spPr>
        <a:xfrm>
          <a:off x="0" y="1443212"/>
          <a:ext cx="7467600" cy="993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50800" rIns="284480" bIns="50800" numCol="1" spcCol="1270" anchor="t" anchorCtr="0">
          <a:noAutofit/>
        </a:bodyPr>
        <a:lstStyle/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000" kern="1200" dirty="0" smtClean="0"/>
            <a:t>Jednoduchý žaludek</a:t>
          </a:r>
          <a:endParaRPr lang="cs-CZ" sz="4000" kern="1200" dirty="0"/>
        </a:p>
      </dsp:txBody>
      <dsp:txXfrm>
        <a:off x="0" y="1443212"/>
        <a:ext cx="7467600" cy="993600"/>
      </dsp:txXfrm>
    </dsp:sp>
    <dsp:sp modelId="{DEB2CBEF-1044-4D58-B788-47D4063B4295}">
      <dsp:nvSpPr>
        <dsp:cNvPr id="0" name=""/>
        <dsp:cNvSpPr/>
      </dsp:nvSpPr>
      <dsp:spPr>
        <a:xfrm>
          <a:off x="0" y="2436812"/>
          <a:ext cx="7467600" cy="1404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2. přežvýkaví</a:t>
          </a:r>
          <a:endParaRPr lang="cs-CZ" sz="6000" kern="1200" dirty="0"/>
        </a:p>
      </dsp:txBody>
      <dsp:txXfrm>
        <a:off x="68538" y="2505350"/>
        <a:ext cx="7330524" cy="1266924"/>
      </dsp:txXfrm>
    </dsp:sp>
    <dsp:sp modelId="{FED255D3-515B-4C3A-BED4-281A3D9DC4DB}">
      <dsp:nvSpPr>
        <dsp:cNvPr id="0" name=""/>
        <dsp:cNvSpPr/>
      </dsp:nvSpPr>
      <dsp:spPr>
        <a:xfrm>
          <a:off x="0" y="3840812"/>
          <a:ext cx="7467600" cy="993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50800" rIns="284480" bIns="50800" numCol="1" spcCol="1270" anchor="t" anchorCtr="0">
          <a:noAutofit/>
        </a:bodyPr>
        <a:lstStyle/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000" kern="1200" dirty="0" smtClean="0"/>
            <a:t>Složený žaludek</a:t>
          </a:r>
          <a:endParaRPr lang="cs-CZ" sz="4000" kern="1200" dirty="0"/>
        </a:p>
      </dsp:txBody>
      <dsp:txXfrm>
        <a:off x="0" y="3840812"/>
        <a:ext cx="7467600" cy="993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EAB2B93-FDAA-44A6-B610-675A70538CBC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2787B92-D3E8-40A5-BED1-7C6F394C5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EAB2B93-FDAA-44A6-B610-675A70538CBC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2787B92-D3E8-40A5-BED1-7C6F394C5D4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EAB2B93-FDAA-44A6-B610-675A70538CBC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2787B92-D3E8-40A5-BED1-7C6F394C5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B2B93-FDAA-44A6-B610-675A70538CBC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87B92-D3E8-40A5-BED1-7C6F394C5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B2B93-FDAA-44A6-B610-675A70538CBC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87B92-D3E8-40A5-BED1-7C6F394C5D4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AB2B93-FDAA-44A6-B610-675A70538CBC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2787B92-D3E8-40A5-BED1-7C6F394C5D4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B2B93-FDAA-44A6-B610-675A70538CBC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87B92-D3E8-40A5-BED1-7C6F394C5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EAB2B93-FDAA-44A6-B610-675A70538CBC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2787B92-D3E8-40A5-BED1-7C6F394C5D4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AB2B93-FDAA-44A6-B610-675A70538CBC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2787B92-D3E8-40A5-BED1-7C6F394C5D4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B2B93-FDAA-44A6-B610-675A70538CBC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87B92-D3E8-40A5-BED1-7C6F394C5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B2B93-FDAA-44A6-B610-675A70538CBC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87B92-D3E8-40A5-BED1-7C6F394C5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EAB2B93-FDAA-44A6-B610-675A70538CBC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2787B92-D3E8-40A5-BED1-7C6F394C5D4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mp"/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4.tmp"/><Relationship Id="rId4" Type="http://schemas.openxmlformats.org/officeDocument/2006/relationships/image" Target="../media/image13.tmp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tmp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mp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mp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mp"/><Relationship Id="rId2" Type="http://schemas.openxmlformats.org/officeDocument/2006/relationships/image" Target="../media/image24.tmp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mp"/><Relationship Id="rId2" Type="http://schemas.openxmlformats.org/officeDocument/2006/relationships/image" Target="../media/image27.tmp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07._Camel_Profile,_near_Silverton,_NSW,_07.07.2007.jpg" TargetMode="External"/><Relationship Id="rId3" Type="http://schemas.openxmlformats.org/officeDocument/2006/relationships/hyperlink" Target="http://commons.wikimedia.org/wiki/File:PSM_V52_D352_Various_nail_walkers_toes.png?uselang=cs" TargetMode="External"/><Relationship Id="rId7" Type="http://schemas.openxmlformats.org/officeDocument/2006/relationships/hyperlink" Target="http://commons.wikimedia.org/wiki/File:Hippopotamus_amphibius_map_french.png?uselang=cs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tado_dzik%C3%B3w_BPN.jpg?uselang=cs" TargetMode="External"/><Relationship Id="rId11" Type="http://schemas.openxmlformats.org/officeDocument/2006/relationships/hyperlink" Target="http://commons.wikimedia.org/wiki/File:NSRW_Stomach_of_sheep.png?uselang=cs" TargetMode="External"/><Relationship Id="rId5" Type="http://schemas.openxmlformats.org/officeDocument/2006/relationships/hyperlink" Target="http://commons.wikimedia.org/wiki/File:Keiler_Schnauze_und_unterer_Eckzahn.JPG?uselang=cs" TargetMode="External"/><Relationship Id="rId10" Type="http://schemas.openxmlformats.org/officeDocument/2006/relationships/hyperlink" Target="http://cs.wikipedia.org/wiki/Soubor:Lama_guanicoe_2005-02-13.jpeg" TargetMode="External"/><Relationship Id="rId4" Type="http://schemas.openxmlformats.org/officeDocument/2006/relationships/hyperlink" Target="http://commons.wikimedia.org/wiki/File:Sus_Scrofa_Vorderlauf.jpg?uselang=cs" TargetMode="External"/><Relationship Id="rId9" Type="http://schemas.openxmlformats.org/officeDocument/2006/relationships/hyperlink" Target="http://commons.wikimedia.org/wiki/File:Camel_seitlich_trabend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29494" y="1844824"/>
            <a:ext cx="6875462" cy="2776537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VY_32_INOVACE_12_sudokopytníci(</a:t>
            </a:r>
            <a:r>
              <a:rPr lang="cs-CZ" sz="1200" dirty="0" err="1" smtClean="0"/>
              <a:t>nepřežvýkavci</a:t>
            </a:r>
            <a:r>
              <a:rPr lang="cs-CZ" sz="1200" dirty="0" smtClean="0"/>
              <a:t>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	</a:t>
            </a:r>
            <a:r>
              <a:rPr lang="cs-CZ" sz="1200" dirty="0" smtClean="0"/>
              <a:t>9.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Biologie živočichů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</a:t>
            </a:r>
            <a:r>
              <a:rPr lang="cs-CZ" sz="1200" dirty="0" smtClean="0"/>
              <a:t>Sudokopytníci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Klíčová slova:</a:t>
            </a:r>
            <a:r>
              <a:rPr lang="cs-CZ" sz="1200" dirty="0" smtClean="0"/>
              <a:t>		Osa končetiny, jednoduchý žaludek, zástupci, užitek pro člověka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</a:t>
            </a:r>
            <a:r>
              <a:rPr lang="cs-CZ" sz="1200" dirty="0"/>
              <a:t>: 		</a:t>
            </a:r>
            <a:r>
              <a:rPr lang="cs-CZ" sz="1200" dirty="0" smtClean="0"/>
              <a:t>10/2012 </a:t>
            </a:r>
            <a:endParaRPr lang="cs-CZ" sz="1200" dirty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 algn="just"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tabuli, výklad s krátkými motivačními úkoly pro žáky zaměřenými na znaky nepřežvýkavých sudokopytníků. Při řešení úkolů žáci pracují s různým obrazovým materiálem, učebnicí, formulují a přesně vyjadřují své myšlenky, využívají svých zkušeností. Důraz je kladen na znaky sudokopytníků a stavbu jejich končetiny. Žák pozná a krátce charakterizuje významné druhy a chápe význam domestikace některých druhů.</a:t>
            </a:r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47625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>
                <a:solidFill>
                  <a:prstClr val="white"/>
                </a:solidFill>
              </a:rPr>
              <a:t>                                     </a:t>
            </a:r>
            <a:r>
              <a:rPr lang="cs-CZ" sz="1600" b="1">
                <a:solidFill>
                  <a:prstClr val="white"/>
                </a:solidFill>
              </a:rPr>
              <a:t>Základní  škola a mateřská škola J.A.Komenského</a:t>
            </a:r>
            <a:endParaRPr lang="cs-CZ" sz="1600">
              <a:solidFill>
                <a:prstClr val="white"/>
              </a:solidFill>
            </a:endParaRPr>
          </a:p>
          <a:p>
            <a:pPr algn="ctr"/>
            <a:r>
              <a:rPr lang="cs-CZ" sz="1600" b="1">
                <a:solidFill>
                  <a:prstClr val="white"/>
                </a:solidFill>
              </a:rPr>
              <a:t>                                                          v Novém  Strašecí</a:t>
            </a:r>
            <a:r>
              <a:rPr lang="cs-CZ" sz="1600">
                <a:solidFill>
                  <a:prstClr val="white"/>
                </a:solidFill>
              </a:rPr>
              <a:t>                     </a:t>
            </a:r>
          </a:p>
          <a:p>
            <a:pPr algn="ctr"/>
            <a:r>
              <a:rPr lang="cs-CZ" sz="1600">
                <a:solidFill>
                  <a:prstClr val="white"/>
                </a:solidFill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>
                <a:solidFill>
                  <a:prstClr val="white"/>
                </a:solidFill>
              </a:rPr>
              <a:t>                                                 tel. 311 240 401, 311 240 400, email: zsnovstra@iol.cz</a:t>
            </a:r>
          </a:p>
        </p:txBody>
      </p:sp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9525" y="47625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zsnovstra@iol.cz</a:t>
            </a:r>
          </a:p>
        </p:txBody>
      </p:sp>
    </p:spTree>
    <p:extLst>
      <p:ext uri="{BB962C8B-B14F-4D97-AF65-F5344CB8AC3E}">
        <p14:creationId xmlns:p14="http://schemas.microsoft.com/office/powerpoint/2010/main" val="1444504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Sudokopytníci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nepřežvýkavci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5344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mají společného?</a:t>
            </a:r>
            <a:endParaRPr lang="cs-CZ" dirty="0"/>
          </a:p>
        </p:txBody>
      </p:sp>
      <p:pic>
        <p:nvPicPr>
          <p:cNvPr id="1026" name="Picture 2" descr="C:\Users\Tereza\AppData\Local\Microsoft\Windows\Temporary Internet Files\Content.IE5\SHRZAFRV\MP900403841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800"/>
            <a:ext cx="3901440" cy="259994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Tereza\AppData\Local\Microsoft\Windows\Temporary Internet Files\Content.IE5\SHRZAFRV\MP9004038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7292" y="205653"/>
            <a:ext cx="2081784" cy="31211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Tereza\AppData\Local\Microsoft\Windows\Temporary Internet Files\Content.IE5\SHRZAFRV\MP9004038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573016"/>
            <a:ext cx="2081784" cy="31211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Tereza\AppData\Local\Microsoft\Windows\Temporary Internet Files\Content.IE5\Y78AKF17\MP900178658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7981" y="4406925"/>
            <a:ext cx="3657600" cy="244449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59632" y="404664"/>
            <a:ext cx="2467342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Jsou to  sudokopytníci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4946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Sudokopytníci – rozmanitá skupina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Řazení </a:t>
            </a:r>
          </a:p>
          <a:p>
            <a:pPr lvl="1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Dle stavby končetiny</a:t>
            </a:r>
          </a:p>
          <a:p>
            <a:r>
              <a:rPr lang="cs-CZ" dirty="0" smtClean="0"/>
              <a:t>Potrava</a:t>
            </a:r>
          </a:p>
          <a:p>
            <a:pPr lvl="1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Většinou býložravci</a:t>
            </a:r>
          </a:p>
          <a:p>
            <a:pPr lvl="1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Prasata jsou všežravci</a:t>
            </a:r>
          </a:p>
          <a:p>
            <a:r>
              <a:rPr lang="cs-CZ" dirty="0" smtClean="0"/>
              <a:t>Velikost a hmotnost</a:t>
            </a:r>
          </a:p>
          <a:p>
            <a:pPr lvl="1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Několik kg a tuny</a:t>
            </a:r>
          </a:p>
          <a:p>
            <a:endParaRPr lang="cs-CZ" dirty="0"/>
          </a:p>
        </p:txBody>
      </p:sp>
      <p:pic>
        <p:nvPicPr>
          <p:cNvPr id="2050" name="Picture 2" descr="C:\Users\Tereza\AppData\Local\Microsoft\Windows\Temporary Internet Files\Content.IE5\70QMP9HU\MP90040721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42006" t="66010" r="142006" b="-33990"/>
          <a:stretch/>
        </p:blipFill>
        <p:spPr bwMode="auto">
          <a:xfrm>
            <a:off x="3531108" y="2672179"/>
            <a:ext cx="2081784" cy="2121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Tereza\AppData\Local\Microsoft\Windows\Temporary Internet Files\Content.IE5\70QMP9HU\MP90040721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80" b="6268"/>
          <a:stretch/>
        </p:blipFill>
        <p:spPr bwMode="auto">
          <a:xfrm>
            <a:off x="4118553" y="1496866"/>
            <a:ext cx="2081784" cy="202411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Tereza\AppData\Local\Microsoft\Windows\Temporary Internet Files\Content.IE5\K43E3B6T\MP900180428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490"/>
          <a:stretch/>
        </p:blipFill>
        <p:spPr bwMode="auto">
          <a:xfrm>
            <a:off x="2542737" y="4653136"/>
            <a:ext cx="3657600" cy="195773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Tereza\AppData\Local\Microsoft\Windows\Temporary Internet Files\Content.IE5\SHRZAFRV\MP90018065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045601"/>
            <a:ext cx="2310384" cy="36576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365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Vysvětlíš rozdíl?</a:t>
            </a:r>
            <a:endParaRPr lang="cs-CZ" dirty="0"/>
          </a:p>
        </p:txBody>
      </p:sp>
      <p:pic>
        <p:nvPicPr>
          <p:cNvPr id="16" name="Zástupný symbol pro obsah 15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1192" y="2341718"/>
            <a:ext cx="1781815" cy="4032449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sp>
        <p:nvSpPr>
          <p:cNvPr id="9" name="Zástupný symbol pro text 8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sudokopytníci</a:t>
            </a:r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lichokopytníci</a:t>
            </a:r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pic>
        <p:nvPicPr>
          <p:cNvPr id="15" name="Zástupný symbol pro obsah 14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783" y="2348879"/>
            <a:ext cx="1413992" cy="3886200"/>
          </a:xfrm>
          <a:prstGeom prst="rect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pic>
        <p:nvPicPr>
          <p:cNvPr id="18" name="Obrázek 17" descr="Výřez obrazovky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96" b="5209"/>
          <a:stretch/>
        </p:blipFill>
        <p:spPr>
          <a:xfrm>
            <a:off x="2273998" y="2335323"/>
            <a:ext cx="1371792" cy="3874368"/>
          </a:xfrm>
          <a:prstGeom prst="rect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pic>
        <p:nvPicPr>
          <p:cNvPr id="19" name="Obrázek 18" descr="Výřez obrazovky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64"/>
          <a:stretch/>
        </p:blipFill>
        <p:spPr>
          <a:xfrm>
            <a:off x="6574424" y="2348879"/>
            <a:ext cx="1362265" cy="4025288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sp>
        <p:nvSpPr>
          <p:cNvPr id="20" name="Ovál 19"/>
          <p:cNvSpPr/>
          <p:nvPr/>
        </p:nvSpPr>
        <p:spPr>
          <a:xfrm>
            <a:off x="755576" y="5095301"/>
            <a:ext cx="936104" cy="1008112"/>
          </a:xfrm>
          <a:prstGeom prst="ellipse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491842" y="5366055"/>
            <a:ext cx="936104" cy="1008112"/>
          </a:xfrm>
          <a:prstGeom prst="ellipse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4860032" y="5397874"/>
            <a:ext cx="1224136" cy="1152128"/>
          </a:xfrm>
          <a:prstGeom prst="ellipse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732240" y="5445224"/>
            <a:ext cx="936104" cy="1008112"/>
          </a:xfrm>
          <a:prstGeom prst="ellipse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233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končetiny sudokopytníků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88840"/>
            <a:ext cx="7467600" cy="448511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Kolik prstů nese váhu těla?</a:t>
            </a:r>
          </a:p>
          <a:p>
            <a:pPr lvl="1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2 (třetí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a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čtvrtý)</a:t>
            </a:r>
          </a:p>
          <a:p>
            <a:pPr lvl="1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Ostatní zakrnělé</a:t>
            </a:r>
          </a:p>
          <a:p>
            <a:r>
              <a:rPr lang="cs-CZ" sz="2800" dirty="0" smtClean="0"/>
              <a:t>Čím jsou zakončeny prsty?</a:t>
            </a:r>
          </a:p>
          <a:p>
            <a:pPr lvl="1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Rohovitými kopýtky</a:t>
            </a:r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1800" i="1" dirty="0" smtClean="0">
                <a:solidFill>
                  <a:schemeClr val="accent2">
                    <a:lumMod val="75000"/>
                  </a:schemeClr>
                </a:solidFill>
              </a:rPr>
              <a:t>Připomeň si stavbu končetiny lichokopytníků.</a:t>
            </a:r>
            <a:endParaRPr lang="cs-CZ" sz="1800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6228184" y="1276901"/>
            <a:ext cx="2772162" cy="5468114"/>
            <a:chOff x="6228184" y="1276901"/>
            <a:chExt cx="2772162" cy="5468114"/>
          </a:xfrm>
        </p:grpSpPr>
        <p:pic>
          <p:nvPicPr>
            <p:cNvPr id="6" name="Obrázek 5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2062" b="89691" l="2091" r="9965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4880208" y="2624877"/>
              <a:ext cx="5468114" cy="2772162"/>
            </a:xfrm>
            <a:prstGeom prst="rect">
              <a:avLst/>
            </a:prstGeom>
          </p:spPr>
        </p:pic>
        <p:sp>
          <p:nvSpPr>
            <p:cNvPr id="7" name="TextovéPole 6"/>
            <p:cNvSpPr txBox="1"/>
            <p:nvPr/>
          </p:nvSpPr>
          <p:spPr>
            <a:xfrm>
              <a:off x="6948264" y="1916832"/>
              <a:ext cx="1518364" cy="369332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Prase divoké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454649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sudokopytníků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395519474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8128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Nepřežvýkaví sudokopytníci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Jednoduchý žaludek</a:t>
            </a:r>
          </a:p>
          <a:p>
            <a:pPr lvl="1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Potravu nepřežvykují </a:t>
            </a:r>
          </a:p>
          <a:p>
            <a:r>
              <a:rPr lang="cs-CZ" sz="2800" dirty="0" smtClean="0"/>
              <a:t>Mohutné špičáky </a:t>
            </a:r>
          </a:p>
          <a:p>
            <a:pPr lvl="1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 horní i dolní čelisti</a:t>
            </a:r>
          </a:p>
          <a:p>
            <a:pPr lvl="1"/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odobné klům</a:t>
            </a:r>
          </a:p>
          <a:p>
            <a:endParaRPr lang="cs-CZ" sz="2800" dirty="0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2420888"/>
            <a:ext cx="4581328" cy="4175968"/>
          </a:xfrm>
          <a:prstGeom prst="rect">
            <a:avLst/>
          </a:prstGeom>
        </p:spPr>
      </p:pic>
      <p:sp>
        <p:nvSpPr>
          <p:cNvPr id="5" name="Ovál 4"/>
          <p:cNvSpPr/>
          <p:nvPr/>
        </p:nvSpPr>
        <p:spPr>
          <a:xfrm>
            <a:off x="5868144" y="2924944"/>
            <a:ext cx="2160240" cy="22322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:\Users\Tereza\AppData\Local\Microsoft\Windows\Temporary Internet Files\Content.IE5\70QMP9HU\MP90040317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437112"/>
            <a:ext cx="3109352" cy="207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4302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Nepřežvýkaví - Prase divoké</a:t>
            </a:r>
            <a:endParaRPr lang="cs-CZ" dirty="0"/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844824"/>
            <a:ext cx="5763430" cy="4296375"/>
          </a:xfrm>
        </p:spPr>
      </p:pic>
    </p:spTree>
    <p:extLst>
      <p:ext uri="{BB962C8B-B14F-4D97-AF65-F5344CB8AC3E}">
        <p14:creationId xmlns:p14="http://schemas.microsoft.com/office/powerpoint/2010/main" val="453672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Nepřežvýkaví- Prase domácí</a:t>
            </a:r>
            <a:endParaRPr lang="cs-CZ" dirty="0"/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6890" y="1855483"/>
            <a:ext cx="5868219" cy="4363059"/>
          </a:xfrm>
        </p:spPr>
      </p:pic>
    </p:spTree>
    <p:extLst>
      <p:ext uri="{BB962C8B-B14F-4D97-AF65-F5344CB8AC3E}">
        <p14:creationId xmlns:p14="http://schemas.microsoft.com/office/powerpoint/2010/main" val="2084804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se liší prase divoké a domácí?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Prase divoké je předek prasete domácího.</a:t>
            </a:r>
          </a:p>
          <a:p>
            <a:r>
              <a:rPr lang="cs-CZ" dirty="0" smtClean="0"/>
              <a:t>Prase domácí je řídce osrstěné (redukovaná srst).</a:t>
            </a:r>
          </a:p>
          <a:p>
            <a:r>
              <a:rPr lang="cs-CZ" dirty="0" smtClean="0"/>
              <a:t>Prase domácí může být mohutnější. </a:t>
            </a:r>
          </a:p>
          <a:p>
            <a:pPr lvl="1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Vyšlechtěno pro maso</a:t>
            </a:r>
          </a:p>
          <a:p>
            <a:endParaRPr lang="cs-CZ" dirty="0"/>
          </a:p>
          <a:p>
            <a:r>
              <a:rPr lang="cs-CZ" dirty="0" smtClean="0"/>
              <a:t>Co člověk z prasete domácího získává?</a:t>
            </a:r>
          </a:p>
          <a:p>
            <a:pPr lvl="1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Maso</a:t>
            </a:r>
          </a:p>
          <a:p>
            <a:pPr lvl="1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Sádlo</a:t>
            </a:r>
          </a:p>
          <a:p>
            <a:pPr lvl="1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Štětiny</a:t>
            </a:r>
          </a:p>
          <a:p>
            <a:pPr lvl="1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Kůži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Tereza\AppData\Local\Microsoft\Windows\Temporary Internet Files\Content.IE5\K43E3B6T\MP90017865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365104"/>
            <a:ext cx="3384376" cy="2256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5078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Nepřežvýkaví – hroch obojživelný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 se hroch přizpůsobil životu ve vodě?</a:t>
            </a:r>
          </a:p>
          <a:p>
            <a:pPr lvl="1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Ušní boltce, oči a nozdry až na vrchu hlavy.</a:t>
            </a:r>
          </a:p>
          <a:p>
            <a:pPr lvl="1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Uzavíratelné ušní boltce.</a:t>
            </a:r>
          </a:p>
          <a:p>
            <a:pPr lvl="1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Uzavíratelné nozdry.</a:t>
            </a:r>
          </a:p>
          <a:p>
            <a:pPr lvl="1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Plovací blány mezi prsty</a:t>
            </a:r>
          </a:p>
          <a:p>
            <a:endParaRPr lang="cs-CZ" dirty="0"/>
          </a:p>
        </p:txBody>
      </p:sp>
      <p:pic>
        <p:nvPicPr>
          <p:cNvPr id="4099" name="Picture 3" descr="C:\Users\Tereza\AppData\Local\Microsoft\Windows\Temporary Internet Files\Content.IE5\Y78AKF17\MP9004038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068960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Tereza\AppData\Local\Microsoft\Windows\Temporary Internet Files\Content.IE5\K43E3B6T\MP9004038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109" y="3890893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1903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Hroch obojživelný</a:t>
            </a:r>
            <a:endParaRPr lang="cs-CZ" dirty="0"/>
          </a:p>
        </p:txBody>
      </p:sp>
      <p:pic>
        <p:nvPicPr>
          <p:cNvPr id="6148" name="Picture 4" descr="C:\Users\Tereza\AppData\Local\Microsoft\Windows\Temporary Internet Files\Content.IE5\SHRZAFRV\MP90040671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61"/>
          <a:stretch/>
        </p:blipFill>
        <p:spPr bwMode="auto">
          <a:xfrm>
            <a:off x="467544" y="2060848"/>
            <a:ext cx="7597518" cy="4548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44"/>
            <a:ext cx="3015046" cy="3323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9691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Nepřežvýkaví-velbloudi</a:t>
            </a:r>
            <a:endParaRPr lang="cs-CZ" dirty="0"/>
          </a:p>
        </p:txBody>
      </p:sp>
      <p:pic>
        <p:nvPicPr>
          <p:cNvPr id="10" name="Zástupný symbol pro obsah 9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348880"/>
            <a:ext cx="3065072" cy="38862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Zástupný symbol pro obsah 10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1974" y="2887194"/>
            <a:ext cx="4320339" cy="335011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Zástupný symbol pro text 5"/>
          <p:cNvSpPr>
            <a:spLocks noGrp="1"/>
          </p:cNvSpPr>
          <p:nvPr>
            <p:ph type="body" sz="quarter" idx="1"/>
          </p:nvPr>
        </p:nvSpPr>
        <p:spPr>
          <a:xfrm>
            <a:off x="395536" y="1556792"/>
            <a:ext cx="3657600" cy="658368"/>
          </a:xfrm>
        </p:spPr>
        <p:txBody>
          <a:bodyPr/>
          <a:lstStyle/>
          <a:p>
            <a:r>
              <a:rPr lang="cs-CZ" dirty="0" smtClean="0"/>
              <a:t>Velbloud jednohrbý (dromedár)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Velbloud dvouhrbý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8438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Nepřežvýkaví-velbloudi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/>
              <a:t>Výskyt</a:t>
            </a:r>
          </a:p>
          <a:p>
            <a:pPr lvl="1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Suché oblasti Afriky a Asie</a:t>
            </a:r>
          </a:p>
          <a:p>
            <a:r>
              <a:rPr lang="cs-CZ" sz="2800" dirty="0" smtClean="0"/>
              <a:t>Využití</a:t>
            </a:r>
          </a:p>
          <a:p>
            <a:pPr lvl="1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Transport</a:t>
            </a:r>
          </a:p>
          <a:p>
            <a:pPr lvl="1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Vlna</a:t>
            </a:r>
          </a:p>
          <a:p>
            <a:pPr lvl="1"/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7171" name="Picture 3" descr="C:\Users\Tereza\AppData\Local\Microsoft\Windows\Temporary Internet Files\Content.IE5\70QMP9HU\MP90040661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628800"/>
            <a:ext cx="3201132" cy="4799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7082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Nepřežvýkaví - lamy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Výskyt</a:t>
            </a:r>
          </a:p>
          <a:p>
            <a:pPr lvl="1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Hory Jižní Ameriky</a:t>
            </a:r>
          </a:p>
          <a:p>
            <a:r>
              <a:rPr lang="cs-CZ" sz="2800" dirty="0" smtClean="0"/>
              <a:t>Využití</a:t>
            </a:r>
          </a:p>
          <a:p>
            <a:pPr lvl="1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Vlna (vikuňa)</a:t>
            </a:r>
          </a:p>
          <a:p>
            <a:pPr lvl="1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Maso</a:t>
            </a:r>
          </a:p>
          <a:p>
            <a:pPr lvl="1"/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T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ransport</a:t>
            </a:r>
          </a:p>
          <a:p>
            <a:endParaRPr lang="cs-CZ" sz="28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5159554" y="188640"/>
            <a:ext cx="2998831" cy="3010983"/>
            <a:chOff x="4692248" y="692696"/>
            <a:chExt cx="3803887" cy="3807372"/>
          </a:xfrm>
        </p:grpSpPr>
        <p:pic>
          <p:nvPicPr>
            <p:cNvPr id="4" name="Obrázek 3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16016" y="692696"/>
              <a:ext cx="3780119" cy="3733203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5" name="TextovéPole 4"/>
            <p:cNvSpPr txBox="1"/>
            <p:nvPr/>
          </p:nvSpPr>
          <p:spPr>
            <a:xfrm>
              <a:off x="4692248" y="4033050"/>
              <a:ext cx="2191147" cy="467018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dirty="0" smtClean="0"/>
                <a:t>Lama </a:t>
              </a:r>
              <a:r>
                <a:rPr lang="cs-CZ" dirty="0" err="1" smtClean="0"/>
                <a:t>guanako</a:t>
              </a:r>
              <a:endParaRPr lang="cs-CZ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3835255" y="3444399"/>
            <a:ext cx="4376010" cy="3393140"/>
            <a:chOff x="4355976" y="332656"/>
            <a:chExt cx="4376010" cy="3393140"/>
          </a:xfrm>
        </p:grpSpPr>
        <p:pic>
          <p:nvPicPr>
            <p:cNvPr id="7" name="Obrázek 6" descr="Výřez obrazovky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413"/>
            <a:stretch/>
          </p:blipFill>
          <p:spPr>
            <a:xfrm>
              <a:off x="4355976" y="332656"/>
              <a:ext cx="4376010" cy="3393140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8" name="TextovéPole 7"/>
            <p:cNvSpPr txBox="1"/>
            <p:nvPr/>
          </p:nvSpPr>
          <p:spPr>
            <a:xfrm>
              <a:off x="4359925" y="332656"/>
              <a:ext cx="1492716" cy="369332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Lama vikuňa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412007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sudokopytníci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Končetina</a:t>
            </a:r>
          </a:p>
          <a:p>
            <a:pPr lvl="1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Váhu nese 3. a 4. prst</a:t>
            </a:r>
          </a:p>
          <a:p>
            <a:pPr lvl="1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Kopýtka kryjí prsty</a:t>
            </a:r>
          </a:p>
          <a:p>
            <a:r>
              <a:rPr lang="cs-CZ" dirty="0" smtClean="0"/>
              <a:t>Dělení</a:t>
            </a:r>
          </a:p>
          <a:p>
            <a:pPr lvl="1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Přežvýkaví</a:t>
            </a:r>
          </a:p>
          <a:p>
            <a:pPr lvl="1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Nepřežvýkaví</a:t>
            </a:r>
          </a:p>
          <a:p>
            <a:r>
              <a:rPr lang="cs-CZ" dirty="0" smtClean="0"/>
              <a:t>Potrava</a:t>
            </a:r>
          </a:p>
          <a:p>
            <a:pPr lvl="1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Většinou býložravci</a:t>
            </a:r>
          </a:p>
          <a:p>
            <a:pPr lvl="1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Prase - všežravec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Nepřežvýkaví</a:t>
            </a:r>
          </a:p>
          <a:p>
            <a:pPr lvl="1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Jednoduchý žaludek</a:t>
            </a:r>
          </a:p>
          <a:p>
            <a:pPr lvl="1"/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lvl="1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Prase divoké</a:t>
            </a:r>
          </a:p>
          <a:p>
            <a:pPr lvl="1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Prase domácí</a:t>
            </a:r>
          </a:p>
          <a:p>
            <a:pPr lvl="1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Hroch obojživelný</a:t>
            </a:r>
          </a:p>
          <a:p>
            <a:pPr lvl="1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Velbloud dvouhrbý</a:t>
            </a:r>
          </a:p>
          <a:p>
            <a:pPr lvl="1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Velbloud jednohrbý </a:t>
            </a:r>
          </a:p>
          <a:p>
            <a:pPr lvl="1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Lamy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8863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>
                <a:hlinkClick r:id="rId2"/>
              </a:rPr>
              <a:t>www.microsoft.office.com</a:t>
            </a:r>
            <a:endParaRPr lang="cs-CZ" dirty="0" smtClean="0"/>
          </a:p>
          <a:p>
            <a:r>
              <a:rPr lang="cs-CZ" dirty="0"/>
              <a:t>File:PSM V52 D352 </a:t>
            </a:r>
            <a:r>
              <a:rPr lang="cs-CZ" dirty="0" err="1"/>
              <a:t>Various</a:t>
            </a:r>
            <a:r>
              <a:rPr lang="cs-CZ" dirty="0"/>
              <a:t> </a:t>
            </a:r>
            <a:r>
              <a:rPr lang="cs-CZ" dirty="0" err="1"/>
              <a:t>nail</a:t>
            </a:r>
            <a:r>
              <a:rPr lang="cs-CZ" dirty="0"/>
              <a:t> </a:t>
            </a:r>
            <a:r>
              <a:rPr lang="cs-CZ" dirty="0" err="1"/>
              <a:t>walkers</a:t>
            </a:r>
            <a:r>
              <a:rPr lang="cs-CZ" dirty="0"/>
              <a:t> toes.png.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2011-05-04 [cit. </a:t>
            </a:r>
            <a:r>
              <a:rPr lang="cs-CZ" dirty="0" smtClean="0"/>
              <a:t>2012-10-02</a:t>
            </a:r>
            <a:r>
              <a:rPr lang="cs-CZ" dirty="0"/>
              <a:t>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commons.wikimedia.org/wiki/File:PSM_V52_D352_Various_nail_walkers_toes.png?uselang=cs</a:t>
            </a:r>
            <a:endParaRPr lang="cs-CZ" dirty="0" smtClean="0"/>
          </a:p>
          <a:p>
            <a:r>
              <a:rPr lang="cs-CZ" dirty="0"/>
              <a:t>File:Sus </a:t>
            </a:r>
            <a:r>
              <a:rPr lang="cs-CZ" dirty="0" err="1"/>
              <a:t>Scrofa</a:t>
            </a:r>
            <a:r>
              <a:rPr lang="cs-CZ" dirty="0"/>
              <a:t> Vorderlauf.jpg.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2006-06-04 [cit. 2012-10-02].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commons.wikimedia.org/wiki/File:Sus_Scrofa_Vorderlauf.jpg?uselang=cs</a:t>
            </a:r>
            <a:endParaRPr lang="cs-CZ" dirty="0" smtClean="0"/>
          </a:p>
          <a:p>
            <a:r>
              <a:rPr lang="cs-CZ" dirty="0"/>
              <a:t> File:Keiler </a:t>
            </a:r>
            <a:r>
              <a:rPr lang="cs-CZ" dirty="0" err="1"/>
              <a:t>Schnauze</a:t>
            </a:r>
            <a:r>
              <a:rPr lang="cs-CZ" dirty="0"/>
              <a:t> </a:t>
            </a:r>
            <a:r>
              <a:rPr lang="cs-CZ" dirty="0" err="1"/>
              <a:t>und</a:t>
            </a:r>
            <a:r>
              <a:rPr lang="cs-CZ" dirty="0"/>
              <a:t> </a:t>
            </a:r>
            <a:r>
              <a:rPr lang="cs-CZ" dirty="0" err="1"/>
              <a:t>unterer</a:t>
            </a:r>
            <a:r>
              <a:rPr lang="cs-CZ" dirty="0"/>
              <a:t> Eckzahn.JPG.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2011-02-06 [cit. 2012-10-02].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commons.wikimedia.org/wiki/File:Keiler_Schnauze_und_unterer_Eckzahn.JPG?uselang=cs</a:t>
            </a:r>
            <a:endParaRPr lang="cs-CZ" dirty="0" smtClean="0"/>
          </a:p>
          <a:p>
            <a:r>
              <a:rPr lang="cs-CZ" dirty="0"/>
              <a:t> File:Stado </a:t>
            </a:r>
            <a:r>
              <a:rPr lang="cs-CZ" dirty="0" err="1"/>
              <a:t>dzików</a:t>
            </a:r>
            <a:r>
              <a:rPr lang="cs-CZ" dirty="0"/>
              <a:t> BPN.jpg.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2009-09-06 [cit. 2012-10-02]. 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commons.wikimedia.org/wiki/File:Stado_dzik%C3%B3w_BPN.jpg?uselang=cs</a:t>
            </a:r>
            <a:endParaRPr lang="cs-CZ" dirty="0" smtClean="0"/>
          </a:p>
          <a:p>
            <a:r>
              <a:rPr lang="cs-CZ" dirty="0"/>
              <a:t> File:Hippopotamus </a:t>
            </a:r>
            <a:r>
              <a:rPr lang="cs-CZ" dirty="0" err="1"/>
              <a:t>amphibius</a:t>
            </a:r>
            <a:r>
              <a:rPr lang="cs-CZ" dirty="0"/>
              <a:t> map french.png.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2012-03-03 [cit. 2012-10-02]. Dostupné z: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commons.wikimedia.org/wiki/File:Hippopotamus_amphibius_map_french.png?uselang=cs</a:t>
            </a:r>
            <a:endParaRPr lang="cs-CZ" dirty="0" smtClean="0"/>
          </a:p>
          <a:p>
            <a:r>
              <a:rPr lang="cs-CZ" dirty="0"/>
              <a:t>Soubor:07. </a:t>
            </a:r>
            <a:r>
              <a:rPr lang="cs-CZ" dirty="0" err="1"/>
              <a:t>Camel</a:t>
            </a:r>
            <a:r>
              <a:rPr lang="cs-CZ" dirty="0"/>
              <a:t> Profile, </a:t>
            </a:r>
            <a:r>
              <a:rPr lang="cs-CZ" dirty="0" err="1"/>
              <a:t>near</a:t>
            </a:r>
            <a:r>
              <a:rPr lang="cs-CZ" dirty="0"/>
              <a:t> </a:t>
            </a:r>
            <a:r>
              <a:rPr lang="cs-CZ" dirty="0" err="1"/>
              <a:t>Silverton</a:t>
            </a:r>
            <a:r>
              <a:rPr lang="cs-CZ" dirty="0"/>
              <a:t>, NSW, 07.07.2007.jpg.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2007-90-29 [cit. 2012-10-02]. Dostupné z: </a:t>
            </a:r>
            <a:r>
              <a:rPr lang="cs-CZ" dirty="0">
                <a:hlinkClick r:id="rId8"/>
              </a:rPr>
              <a:t>http://cs.wikipedia.org/wiki/Soubor:07._Camel_Profile,_near_Silverton,_NSW,_</a:t>
            </a:r>
            <a:r>
              <a:rPr lang="cs-CZ" dirty="0" smtClean="0">
                <a:hlinkClick r:id="rId8"/>
              </a:rPr>
              <a:t>07.07.2007.jpg</a:t>
            </a:r>
            <a:endParaRPr lang="cs-CZ" dirty="0" smtClean="0"/>
          </a:p>
          <a:p>
            <a:r>
              <a:rPr lang="cs-CZ" dirty="0"/>
              <a:t>File:Camel </a:t>
            </a:r>
            <a:r>
              <a:rPr lang="cs-CZ" dirty="0" err="1"/>
              <a:t>seitlich</a:t>
            </a:r>
            <a:r>
              <a:rPr lang="cs-CZ" dirty="0"/>
              <a:t> trabend.jpg.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2005-03-12 [cit. 2012-10-02]. Dostupné z: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commons.wikimedia.org/wiki/File:Camel_seitlich_trabend.jpg?uselang=cs</a:t>
            </a:r>
            <a:endParaRPr lang="cs-CZ" dirty="0" smtClean="0"/>
          </a:p>
          <a:p>
            <a:r>
              <a:rPr lang="cs-CZ" dirty="0" err="1"/>
              <a:t>Soubor:Lama</a:t>
            </a:r>
            <a:r>
              <a:rPr lang="cs-CZ" dirty="0"/>
              <a:t> </a:t>
            </a:r>
            <a:r>
              <a:rPr lang="cs-CZ" dirty="0" err="1"/>
              <a:t>guanicoe</a:t>
            </a:r>
            <a:r>
              <a:rPr lang="cs-CZ" dirty="0"/>
              <a:t> 2005-02-13.jpeg.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2005-08-24 [cit. 2012-10-02]. Dostupné z: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cs.wikipedia.org/wiki/Soubor:Lama_guanicoe_2005-02-13.jpeg</a:t>
            </a:r>
            <a:endParaRPr lang="cs-CZ" dirty="0" smtClean="0"/>
          </a:p>
          <a:p>
            <a:r>
              <a:rPr lang="cs-CZ" dirty="0"/>
              <a:t> File:NSRW </a:t>
            </a:r>
            <a:r>
              <a:rPr lang="cs-CZ" dirty="0" err="1"/>
              <a:t>Stomach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sheep.png.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2006-12-20 [cit. 2012-10-02]. Dostupné z: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commons.wikimedia.org/wiki/File:NSRW_Stomach_of_sheep.png?uselang=cs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7990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115</TotalTime>
  <Words>667</Words>
  <Application>Microsoft Office PowerPoint</Application>
  <PresentationFormat>Předvádění na obrazovce (4:3)</PresentationFormat>
  <Paragraphs>127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Arkýř</vt:lpstr>
      <vt:lpstr>Prezentace aplikace PowerPoint</vt:lpstr>
      <vt:lpstr>Sudokopytníci</vt:lpstr>
      <vt:lpstr>Co mají společného?</vt:lpstr>
      <vt:lpstr>Sudokopytníci – rozmanitá skupina</vt:lpstr>
      <vt:lpstr>Vysvětlíš rozdíl?</vt:lpstr>
      <vt:lpstr>Stavba končetiny sudokopytníků</vt:lpstr>
      <vt:lpstr>Dělení sudokopytníků</vt:lpstr>
      <vt:lpstr>Nepřežvýkaví sudokopytníci</vt:lpstr>
      <vt:lpstr>Nepřežvýkaví - Prase divoké</vt:lpstr>
      <vt:lpstr>Nepřežvýkaví- Prase domácí</vt:lpstr>
      <vt:lpstr>Čím se liší prase divoké a domácí?</vt:lpstr>
      <vt:lpstr>Nepřežvýkaví – hroch obojživelný</vt:lpstr>
      <vt:lpstr>Hroch obojživelný</vt:lpstr>
      <vt:lpstr>Nepřežvýkaví-velbloudi</vt:lpstr>
      <vt:lpstr>Nepřežvýkaví-velbloudi</vt:lpstr>
      <vt:lpstr>1. Nepřežvýkaví - lamy</vt:lpstr>
      <vt:lpstr>sudokopytníci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16</cp:revision>
  <dcterms:created xsi:type="dcterms:W3CDTF">2012-10-02T18:15:57Z</dcterms:created>
  <dcterms:modified xsi:type="dcterms:W3CDTF">2012-11-17T17:54:53Z</dcterms:modified>
</cp:coreProperties>
</file>