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58C78C-B8F7-4090-96CC-3A40B768BF1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6B17CD5-1097-4497-80C9-9BB68ECC3D9C}">
      <dgm:prSet phldrT="[Text]"/>
      <dgm:spPr/>
      <dgm:t>
        <a:bodyPr/>
        <a:lstStyle/>
        <a:p>
          <a:r>
            <a:rPr lang="cs-CZ" dirty="0" smtClean="0"/>
            <a:t>1. nepřežvýkaví</a:t>
          </a:r>
          <a:endParaRPr lang="cs-CZ" dirty="0"/>
        </a:p>
      </dgm:t>
    </dgm:pt>
    <dgm:pt modelId="{309131DE-004A-4999-BAD0-790ACAA76611}" type="parTrans" cxnId="{D9136860-EE3C-4837-A1AA-4833384758D3}">
      <dgm:prSet/>
      <dgm:spPr/>
      <dgm:t>
        <a:bodyPr/>
        <a:lstStyle/>
        <a:p>
          <a:endParaRPr lang="cs-CZ"/>
        </a:p>
      </dgm:t>
    </dgm:pt>
    <dgm:pt modelId="{A9C11D3D-6659-4E60-9FE3-D4F21B9DCE8A}" type="sibTrans" cxnId="{D9136860-EE3C-4837-A1AA-4833384758D3}">
      <dgm:prSet/>
      <dgm:spPr/>
      <dgm:t>
        <a:bodyPr/>
        <a:lstStyle/>
        <a:p>
          <a:endParaRPr lang="cs-CZ"/>
        </a:p>
      </dgm:t>
    </dgm:pt>
    <dgm:pt modelId="{D7CB65EF-0A02-48BF-B975-CB4D9A6D52A0}">
      <dgm:prSet phldrT="[Text]" custT="1"/>
      <dgm:spPr/>
      <dgm:t>
        <a:bodyPr/>
        <a:lstStyle/>
        <a:p>
          <a:r>
            <a:rPr lang="cs-CZ" sz="4000" dirty="0" smtClean="0"/>
            <a:t>Jednoduchý žaludek</a:t>
          </a:r>
          <a:endParaRPr lang="cs-CZ" sz="4000" dirty="0"/>
        </a:p>
      </dgm:t>
    </dgm:pt>
    <dgm:pt modelId="{CD24883F-3804-43D0-AE80-B7F0EB2E82B0}" type="parTrans" cxnId="{CFDE75D3-5B2A-446A-9ABA-DDC5CBB46BA3}">
      <dgm:prSet/>
      <dgm:spPr/>
      <dgm:t>
        <a:bodyPr/>
        <a:lstStyle/>
        <a:p>
          <a:endParaRPr lang="cs-CZ"/>
        </a:p>
      </dgm:t>
    </dgm:pt>
    <dgm:pt modelId="{402E8C11-93BD-45B8-BF83-0FB5D9635844}" type="sibTrans" cxnId="{CFDE75D3-5B2A-446A-9ABA-DDC5CBB46BA3}">
      <dgm:prSet/>
      <dgm:spPr/>
      <dgm:t>
        <a:bodyPr/>
        <a:lstStyle/>
        <a:p>
          <a:endParaRPr lang="cs-CZ"/>
        </a:p>
      </dgm:t>
    </dgm:pt>
    <dgm:pt modelId="{19684D7F-8CD4-4BC3-AD8F-349CAF6E1C0E}">
      <dgm:prSet phldrT="[Text]"/>
      <dgm:spPr/>
      <dgm:t>
        <a:bodyPr/>
        <a:lstStyle/>
        <a:p>
          <a:r>
            <a:rPr lang="cs-CZ" dirty="0" smtClean="0"/>
            <a:t>2. přežvýkaví</a:t>
          </a:r>
          <a:endParaRPr lang="cs-CZ" dirty="0"/>
        </a:p>
      </dgm:t>
    </dgm:pt>
    <dgm:pt modelId="{653027E8-ECA2-4733-907F-5C418E23D4BA}" type="parTrans" cxnId="{1039889E-5BE9-47BB-9AEE-967D70D7F1EE}">
      <dgm:prSet/>
      <dgm:spPr/>
      <dgm:t>
        <a:bodyPr/>
        <a:lstStyle/>
        <a:p>
          <a:endParaRPr lang="cs-CZ"/>
        </a:p>
      </dgm:t>
    </dgm:pt>
    <dgm:pt modelId="{87722769-6D51-457B-B915-3E3A12054EC6}" type="sibTrans" cxnId="{1039889E-5BE9-47BB-9AEE-967D70D7F1EE}">
      <dgm:prSet/>
      <dgm:spPr/>
      <dgm:t>
        <a:bodyPr/>
        <a:lstStyle/>
        <a:p>
          <a:endParaRPr lang="cs-CZ"/>
        </a:p>
      </dgm:t>
    </dgm:pt>
    <dgm:pt modelId="{263AA4C8-5C4A-4301-B2A3-108C25FDFBC9}">
      <dgm:prSet phldrT="[Text]" custT="1"/>
      <dgm:spPr/>
      <dgm:t>
        <a:bodyPr/>
        <a:lstStyle/>
        <a:p>
          <a:r>
            <a:rPr lang="cs-CZ" sz="4000" dirty="0" smtClean="0"/>
            <a:t>Složený žaludek</a:t>
          </a:r>
          <a:endParaRPr lang="cs-CZ" sz="4000" dirty="0"/>
        </a:p>
      </dgm:t>
    </dgm:pt>
    <dgm:pt modelId="{29A50D25-2F70-433A-98DC-FEC79872D846}" type="parTrans" cxnId="{C2AC80E2-8F47-4E8B-92A6-9A11599A82EC}">
      <dgm:prSet/>
      <dgm:spPr/>
      <dgm:t>
        <a:bodyPr/>
        <a:lstStyle/>
        <a:p>
          <a:endParaRPr lang="cs-CZ"/>
        </a:p>
      </dgm:t>
    </dgm:pt>
    <dgm:pt modelId="{86DF9174-1EEF-45EA-AB64-29B8584D2BE0}" type="sibTrans" cxnId="{C2AC80E2-8F47-4E8B-92A6-9A11599A82EC}">
      <dgm:prSet/>
      <dgm:spPr/>
      <dgm:t>
        <a:bodyPr/>
        <a:lstStyle/>
        <a:p>
          <a:endParaRPr lang="cs-CZ"/>
        </a:p>
      </dgm:t>
    </dgm:pt>
    <dgm:pt modelId="{35D132F9-133A-4F84-B5B6-5A797C62726F}" type="pres">
      <dgm:prSet presAssocID="{6858C78C-B8F7-4090-96CC-3A40B768BF1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3DAF9C4-C786-4BA3-8F7E-8D459660E157}" type="pres">
      <dgm:prSet presAssocID="{26B17CD5-1097-4497-80C9-9BB68ECC3D9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69D508-A018-47D1-A24E-7E7A27E4CA75}" type="pres">
      <dgm:prSet presAssocID="{26B17CD5-1097-4497-80C9-9BB68ECC3D9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B2CBEF-1044-4D58-B788-47D4063B4295}" type="pres">
      <dgm:prSet presAssocID="{19684D7F-8CD4-4BC3-AD8F-349CAF6E1C0E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D255D3-515B-4C3A-BED4-281A3D9DC4DB}" type="pres">
      <dgm:prSet presAssocID="{19684D7F-8CD4-4BC3-AD8F-349CAF6E1C0E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F9C67D-383E-44D4-A9E7-3A08B28A067C}" type="presOf" srcId="{19684D7F-8CD4-4BC3-AD8F-349CAF6E1C0E}" destId="{DEB2CBEF-1044-4D58-B788-47D4063B4295}" srcOrd="0" destOrd="0" presId="urn:microsoft.com/office/officeart/2005/8/layout/vList2"/>
    <dgm:cxn modelId="{1039889E-5BE9-47BB-9AEE-967D70D7F1EE}" srcId="{6858C78C-B8F7-4090-96CC-3A40B768BF1B}" destId="{19684D7F-8CD4-4BC3-AD8F-349CAF6E1C0E}" srcOrd="1" destOrd="0" parTransId="{653027E8-ECA2-4733-907F-5C418E23D4BA}" sibTransId="{87722769-6D51-457B-B915-3E3A12054EC6}"/>
    <dgm:cxn modelId="{CFDE75D3-5B2A-446A-9ABA-DDC5CBB46BA3}" srcId="{26B17CD5-1097-4497-80C9-9BB68ECC3D9C}" destId="{D7CB65EF-0A02-48BF-B975-CB4D9A6D52A0}" srcOrd="0" destOrd="0" parTransId="{CD24883F-3804-43D0-AE80-B7F0EB2E82B0}" sibTransId="{402E8C11-93BD-45B8-BF83-0FB5D9635844}"/>
    <dgm:cxn modelId="{00FDAA81-6DCB-442C-9DCC-C2AC9955E236}" type="presOf" srcId="{6858C78C-B8F7-4090-96CC-3A40B768BF1B}" destId="{35D132F9-133A-4F84-B5B6-5A797C62726F}" srcOrd="0" destOrd="0" presId="urn:microsoft.com/office/officeart/2005/8/layout/vList2"/>
    <dgm:cxn modelId="{455ED377-9916-467E-BD18-027841334DBF}" type="presOf" srcId="{D7CB65EF-0A02-48BF-B975-CB4D9A6D52A0}" destId="{2D69D508-A018-47D1-A24E-7E7A27E4CA75}" srcOrd="0" destOrd="0" presId="urn:microsoft.com/office/officeart/2005/8/layout/vList2"/>
    <dgm:cxn modelId="{D9136860-EE3C-4837-A1AA-4833384758D3}" srcId="{6858C78C-B8F7-4090-96CC-3A40B768BF1B}" destId="{26B17CD5-1097-4497-80C9-9BB68ECC3D9C}" srcOrd="0" destOrd="0" parTransId="{309131DE-004A-4999-BAD0-790ACAA76611}" sibTransId="{A9C11D3D-6659-4E60-9FE3-D4F21B9DCE8A}"/>
    <dgm:cxn modelId="{F5955B1A-ECFA-4A59-8589-182A14C97BBA}" type="presOf" srcId="{263AA4C8-5C4A-4301-B2A3-108C25FDFBC9}" destId="{FED255D3-515B-4C3A-BED4-281A3D9DC4DB}" srcOrd="0" destOrd="0" presId="urn:microsoft.com/office/officeart/2005/8/layout/vList2"/>
    <dgm:cxn modelId="{C2AC80E2-8F47-4E8B-92A6-9A11599A82EC}" srcId="{19684D7F-8CD4-4BC3-AD8F-349CAF6E1C0E}" destId="{263AA4C8-5C4A-4301-B2A3-108C25FDFBC9}" srcOrd="0" destOrd="0" parTransId="{29A50D25-2F70-433A-98DC-FEC79872D846}" sibTransId="{86DF9174-1EEF-45EA-AB64-29B8584D2BE0}"/>
    <dgm:cxn modelId="{25D9022F-01AB-455D-B5B8-E943567DEF8A}" type="presOf" srcId="{26B17CD5-1097-4497-80C9-9BB68ECC3D9C}" destId="{F3DAF9C4-C786-4BA3-8F7E-8D459660E157}" srcOrd="0" destOrd="0" presId="urn:microsoft.com/office/officeart/2005/8/layout/vList2"/>
    <dgm:cxn modelId="{960D505E-A2BB-4762-AA9C-1F6952ED2093}" type="presParOf" srcId="{35D132F9-133A-4F84-B5B6-5A797C62726F}" destId="{F3DAF9C4-C786-4BA3-8F7E-8D459660E157}" srcOrd="0" destOrd="0" presId="urn:microsoft.com/office/officeart/2005/8/layout/vList2"/>
    <dgm:cxn modelId="{13BE5615-7F90-4F65-8084-2D3C7560E37E}" type="presParOf" srcId="{35D132F9-133A-4F84-B5B6-5A797C62726F}" destId="{2D69D508-A018-47D1-A24E-7E7A27E4CA75}" srcOrd="1" destOrd="0" presId="urn:microsoft.com/office/officeart/2005/8/layout/vList2"/>
    <dgm:cxn modelId="{315D2389-4BB4-46B3-887B-E71E65006C85}" type="presParOf" srcId="{35D132F9-133A-4F84-B5B6-5A797C62726F}" destId="{DEB2CBEF-1044-4D58-B788-47D4063B4295}" srcOrd="2" destOrd="0" presId="urn:microsoft.com/office/officeart/2005/8/layout/vList2"/>
    <dgm:cxn modelId="{1F518752-2385-43B9-BCD3-AFFBE50BC72B}" type="presParOf" srcId="{35D132F9-133A-4F84-B5B6-5A797C62726F}" destId="{FED255D3-515B-4C3A-BED4-281A3D9DC4D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AF9C4-C786-4BA3-8F7E-8D459660E157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1. nepřežvýkaví</a:t>
          </a:r>
          <a:endParaRPr lang="cs-CZ" sz="6000" kern="1200" dirty="0"/>
        </a:p>
      </dsp:txBody>
      <dsp:txXfrm>
        <a:off x="68538" y="107750"/>
        <a:ext cx="7330524" cy="1266924"/>
      </dsp:txXfrm>
    </dsp:sp>
    <dsp:sp modelId="{2D69D508-A018-47D1-A24E-7E7A27E4CA75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0800" rIns="284480" bIns="5080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000" kern="1200" dirty="0" smtClean="0"/>
            <a:t>Jednoduchý žaludek</a:t>
          </a:r>
          <a:endParaRPr lang="cs-CZ" sz="4000" kern="1200" dirty="0"/>
        </a:p>
      </dsp:txBody>
      <dsp:txXfrm>
        <a:off x="0" y="1443212"/>
        <a:ext cx="7467600" cy="993600"/>
      </dsp:txXfrm>
    </dsp:sp>
    <dsp:sp modelId="{DEB2CBEF-1044-4D58-B788-47D4063B4295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2. přežvýkaví</a:t>
          </a:r>
          <a:endParaRPr lang="cs-CZ" sz="6000" kern="1200" dirty="0"/>
        </a:p>
      </dsp:txBody>
      <dsp:txXfrm>
        <a:off x="68538" y="2505350"/>
        <a:ext cx="7330524" cy="1266924"/>
      </dsp:txXfrm>
    </dsp:sp>
    <dsp:sp modelId="{FED255D3-515B-4C3A-BED4-281A3D9DC4DB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50800" rIns="284480" bIns="50800" numCol="1" spcCol="1270" anchor="t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000" kern="1200" dirty="0" smtClean="0"/>
            <a:t>Složený žaludek</a:t>
          </a:r>
          <a:endParaRPr lang="cs-CZ" sz="4000" kern="1200" dirty="0"/>
        </a:p>
      </dsp:txBody>
      <dsp:txXfrm>
        <a:off x="0" y="3840812"/>
        <a:ext cx="7467600" cy="99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FE1907-FF08-4C80-AF93-DE9979D28127}" type="datetimeFigureOut">
              <a:rPr lang="cs-CZ" smtClean="0"/>
              <a:t>17.11.2012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EBE31B2-E34B-4990-B8BF-E1CD50CEB5B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tm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Dan%C4%9Bk_1.jpg?uselang=cs" TargetMode="External"/><Relationship Id="rId3" Type="http://schemas.openxmlformats.org/officeDocument/2006/relationships/hyperlink" Target="http://commons.wikimedia.org/wiki/File:NSRW_Stomach_of_sheep.png?uselang=cs" TargetMode="External"/><Relationship Id="rId7" Type="http://schemas.openxmlformats.org/officeDocument/2006/relationships/hyperlink" Target="http://commons.wikimedia.org/wiki/File:Mufflon-01.jpg?uselang=cs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ronhjortshornets_utveckling,_Nordisk_familjebok.svg" TargetMode="External"/><Relationship Id="rId5" Type="http://schemas.openxmlformats.org/officeDocument/2006/relationships/hyperlink" Target="http://commons.wikimedia.org/wiki/File:Kottenforst-Rothirsch.jpg?uselang=cs" TargetMode="External"/><Relationship Id="rId10" Type="http://schemas.openxmlformats.org/officeDocument/2006/relationships/hyperlink" Target="http://cs.wikipedia.org/wiki/Soubor:Wisent.jpg" TargetMode="External"/><Relationship Id="rId4" Type="http://schemas.openxmlformats.org/officeDocument/2006/relationships/hyperlink" Target="http://commons.wikimedia.org/wiki/File:Capreolus_capreolus_male_p.jpg?uselang=cs" TargetMode="External"/><Relationship Id="rId9" Type="http://schemas.openxmlformats.org/officeDocument/2006/relationships/hyperlink" Target="http://commons.wikimedia.org/wiki/File:Bigbullmoos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50759" y="1844824"/>
            <a:ext cx="6873875" cy="277653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VY_32_INOVACE_13_sudokopytníci(přežvýkavci)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</a:t>
            </a:r>
            <a:r>
              <a:rPr lang="cs-CZ" sz="1200" dirty="0" smtClean="0"/>
              <a:t>Sudokopytníci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</a:t>
            </a:r>
            <a:r>
              <a:rPr lang="cs-CZ" sz="1200" dirty="0" smtClean="0"/>
              <a:t>		Bachor, čepec, kniha, slez, rohy, parohy, zástupci, užitek 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10/2012 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 zaměřenými na znaky lichokopytníků. Důraz je kladen na znaky sudokopytníků a stavbu jejich končetiny. Žák pozná a krátce charakterizuje významné druhy a chápe význam domestikace některých druhů. Popíše způsob trávení přežvýkavých sudokopytníků. Prezentace navazuje </a:t>
            </a:r>
            <a:r>
              <a:rPr lang="cs-CZ" sz="1200" dirty="0"/>
              <a:t>na: </a:t>
            </a:r>
            <a:r>
              <a:rPr lang="cs-CZ" sz="1200" dirty="0" smtClean="0"/>
              <a:t>VY_32_INOVACE_12_sudokopytníci(</a:t>
            </a:r>
            <a:r>
              <a:rPr lang="cs-CZ" sz="1200" dirty="0" err="1" smtClean="0"/>
              <a:t>nepřežvýkavci</a:t>
            </a:r>
            <a:r>
              <a:rPr lang="cs-CZ" sz="1200" dirty="0"/>
              <a:t>)</a:t>
            </a: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val="47480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Sudokopytníci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přežvýkavci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16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sudokopytníků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3085330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96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62630" y="1239587"/>
            <a:ext cx="7467600" cy="4873752"/>
          </a:xfrm>
        </p:spPr>
        <p:txBody>
          <a:bodyPr/>
          <a:lstStyle/>
          <a:p>
            <a:pPr marL="365760" lvl="1" indent="0">
              <a:buNone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1. Bachor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Rozklad pomocí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bakterií a prvoků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2. Čepec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Hromadění natrávené potravy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Vrácena do ústní dutiny a znovu rozžvýkána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Opětovné mechanické zpracování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3. Kniha</a:t>
            </a:r>
          </a:p>
          <a:p>
            <a:pPr marL="365760" lvl="1" indent="0">
              <a:buNone/>
            </a:pPr>
            <a:r>
              <a:rPr lang="cs-CZ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4. Slez</a:t>
            </a:r>
          </a:p>
          <a:p>
            <a:pPr lvl="1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Chemické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trávení</a:t>
            </a:r>
          </a:p>
          <a:p>
            <a:endParaRPr lang="cs-CZ" dirty="0" smtClean="0"/>
          </a:p>
          <a:p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3563888" y="4331941"/>
            <a:ext cx="5177284" cy="2307506"/>
            <a:chOff x="3635896" y="4365104"/>
            <a:chExt cx="5177284" cy="2307506"/>
          </a:xfrm>
        </p:grpSpPr>
        <p:pic>
          <p:nvPicPr>
            <p:cNvPr id="4" name="Obrázek 3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35896" y="4365104"/>
              <a:ext cx="5177284" cy="2307506"/>
            </a:xfrm>
            <a:prstGeom prst="rect">
              <a:avLst/>
            </a:prstGeom>
          </p:spPr>
        </p:pic>
        <p:sp>
          <p:nvSpPr>
            <p:cNvPr id="5" name="TextovéPole 4"/>
            <p:cNvSpPr txBox="1"/>
            <p:nvPr/>
          </p:nvSpPr>
          <p:spPr>
            <a:xfrm>
              <a:off x="7596336" y="5733256"/>
              <a:ext cx="377026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1.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652120" y="5722660"/>
              <a:ext cx="377026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2.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275094" y="4941168"/>
              <a:ext cx="377026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3.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355976" y="5694051"/>
              <a:ext cx="377026" cy="36933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4.</a:t>
              </a:r>
              <a:endParaRPr lang="cs-CZ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5802167" y="235387"/>
            <a:ext cx="2930610" cy="33855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1600" i="1" dirty="0" smtClean="0"/>
              <a:t>Je zde popisována symbióza?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val="20449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Rohy nebo parohy?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Tvořené rohovinou</a:t>
            </a:r>
          </a:p>
          <a:p>
            <a:r>
              <a:rPr lang="cs-CZ" dirty="0" smtClean="0"/>
              <a:t>Nevětvené</a:t>
            </a:r>
          </a:p>
          <a:p>
            <a:r>
              <a:rPr lang="cs-CZ" dirty="0" smtClean="0"/>
              <a:t>Duté</a:t>
            </a:r>
          </a:p>
          <a:p>
            <a:r>
              <a:rPr lang="cs-CZ" dirty="0" smtClean="0"/>
              <a:t>Trvalé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Kostěné</a:t>
            </a:r>
          </a:p>
          <a:p>
            <a:r>
              <a:rPr lang="cs-CZ" dirty="0" smtClean="0"/>
              <a:t>Větvené</a:t>
            </a:r>
          </a:p>
          <a:p>
            <a:r>
              <a:rPr lang="cs-CZ" dirty="0" smtClean="0"/>
              <a:t>Plné</a:t>
            </a:r>
          </a:p>
          <a:p>
            <a:r>
              <a:rPr lang="cs-CZ" dirty="0" smtClean="0"/>
              <a:t>Pravidelná obměna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rohy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parohy</a:t>
            </a:r>
            <a:endParaRPr lang="cs-CZ" dirty="0"/>
          </a:p>
        </p:txBody>
      </p:sp>
      <p:pic>
        <p:nvPicPr>
          <p:cNvPr id="9218" name="Picture 2" descr="C:\Users\Tereza\AppData\Local\Microsoft\Windows\Temporary Internet Files\Content.IE5\Y78AKF17\MP90040709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3" t="31538" r="31402"/>
          <a:stretch/>
        </p:blipFill>
        <p:spPr bwMode="auto">
          <a:xfrm>
            <a:off x="755576" y="4293096"/>
            <a:ext cx="2736304" cy="219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Tereza\AppData\Local\Microsoft\Windows\Temporary Internet Files\Content.IE5\K43E3B6T\MP90040709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599" b="15784"/>
          <a:stretch/>
        </p:blipFill>
        <p:spPr bwMode="auto">
          <a:xfrm>
            <a:off x="4860032" y="4329288"/>
            <a:ext cx="3175838" cy="218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3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Domestikované druhy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Tur domácí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Ovce domácí</a:t>
            </a:r>
            <a:endParaRPr lang="cs-CZ" dirty="0"/>
          </a:p>
        </p:txBody>
      </p:sp>
      <p:pic>
        <p:nvPicPr>
          <p:cNvPr id="1028" name="Picture 4" descr="C:\Users\Tereza\AppData\Local\Microsoft\Windows\Temporary Internet Files\Content.IE5\K43E3B6T\MP900438661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2794864" cy="4174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Tereza\AppData\Local\Microsoft\Windows\Temporary Internet Files\Content.IE5\SHRZAFRV\MP900178904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852936"/>
            <a:ext cx="4204576" cy="2782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35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Domestikované druhy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Maso</a:t>
            </a:r>
          </a:p>
          <a:p>
            <a:r>
              <a:rPr lang="cs-CZ" dirty="0" smtClean="0"/>
              <a:t>Mléko</a:t>
            </a:r>
          </a:p>
          <a:p>
            <a:r>
              <a:rPr lang="cs-CZ" dirty="0" smtClean="0"/>
              <a:t>Vlna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Koza domácí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chov</a:t>
            </a:r>
            <a:endParaRPr lang="cs-CZ" dirty="0"/>
          </a:p>
        </p:txBody>
      </p:sp>
      <p:pic>
        <p:nvPicPr>
          <p:cNvPr id="2050" name="Picture 2" descr="C:\Users\Tereza\AppData\Local\Microsoft\Windows\Temporary Internet Files\Content.IE5\K43E3B6T\MP900407117[1].jpg"/>
          <p:cNvPicPr>
            <a:picLocks noGrp="1" noChangeAspect="1" noChangeArrowheads="1"/>
          </p:cNvPicPr>
          <p:nvPr>
            <p:ph sz="quarter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30"/>
          <a:stretch/>
        </p:blipFill>
        <p:spPr bwMode="auto">
          <a:xfrm>
            <a:off x="755576" y="2636912"/>
            <a:ext cx="296001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92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Původní druhy v ČR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937" y="2362200"/>
            <a:ext cx="2930126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556792"/>
            <a:ext cx="4324437" cy="259228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572000" y="764704"/>
            <a:ext cx="3657600" cy="658368"/>
          </a:xfrm>
        </p:spPr>
        <p:txBody>
          <a:bodyPr/>
          <a:lstStyle/>
          <a:p>
            <a:r>
              <a:rPr lang="cs-CZ" dirty="0" smtClean="0"/>
              <a:t>Jelen lesní</a:t>
            </a:r>
            <a:endParaRPr lang="cs-CZ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437112"/>
            <a:ext cx="4536504" cy="227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14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Uměle vysazené druhy v ČR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909352"/>
            <a:ext cx="3657600" cy="2791896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5" y="2546838"/>
            <a:ext cx="3657600" cy="351692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muflon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Daněk skvrnitý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9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Nový druh </a:t>
            </a:r>
            <a:r>
              <a:rPr lang="cs-CZ" dirty="0"/>
              <a:t>v ČR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Los evropský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348880"/>
            <a:ext cx="5256584" cy="4169015"/>
          </a:xfrm>
        </p:spPr>
      </p:pic>
    </p:spTree>
    <p:extLst>
      <p:ext uri="{BB962C8B-B14F-4D97-AF65-F5344CB8AC3E}">
        <p14:creationId xmlns:p14="http://schemas.microsoft.com/office/powerpoint/2010/main" val="219217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ČR vyhynulý druh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348880"/>
            <a:ext cx="6291512" cy="3816424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Zubr evropský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02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543800" cy="1143000"/>
          </a:xfrm>
        </p:spPr>
        <p:txBody>
          <a:bodyPr/>
          <a:lstStyle/>
          <a:p>
            <a:r>
              <a:rPr lang="cs-CZ" dirty="0" smtClean="0"/>
              <a:t>Africké savany  a  Asie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Žirafy	(</a:t>
            </a:r>
            <a:r>
              <a:rPr lang="cs-CZ" dirty="0"/>
              <a:t>A</a:t>
            </a:r>
            <a:r>
              <a:rPr lang="cs-CZ" dirty="0" smtClean="0"/>
              <a:t>frika)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Antilopy (Afrika a Asie)</a:t>
            </a:r>
            <a:endParaRPr lang="cs-CZ" dirty="0"/>
          </a:p>
        </p:txBody>
      </p:sp>
      <p:pic>
        <p:nvPicPr>
          <p:cNvPr id="5122" name="Picture 2" descr="C:\Users\Tereza\AppData\Local\Microsoft\Windows\Temporary Internet Files\Content.IE5\K43E3B6T\MP900403838[1].jp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278566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Tereza\AppData\Local\Microsoft\Windows\Temporary Internet Files\Content.IE5\70QMP9HU\MP900313829[1]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48880"/>
            <a:ext cx="2749633" cy="415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698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živočicha?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Los evropský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Zubr evropský</a:t>
            </a:r>
            <a:endParaRPr lang="cs-CZ" dirty="0"/>
          </a:p>
        </p:txBody>
      </p:sp>
      <p:pic>
        <p:nvPicPr>
          <p:cNvPr id="7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854872"/>
            <a:ext cx="3657600" cy="2900855"/>
          </a:xfrm>
        </p:spPr>
      </p:pic>
      <p:pic>
        <p:nvPicPr>
          <p:cNvPr id="8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068960"/>
            <a:ext cx="4273480" cy="2592288"/>
          </a:xfrm>
        </p:spPr>
      </p:pic>
    </p:spTree>
    <p:extLst>
      <p:ext uri="{BB962C8B-B14F-4D97-AF65-F5344CB8AC3E}">
        <p14:creationId xmlns:p14="http://schemas.microsoft.com/office/powerpoint/2010/main" val="230794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živočicha?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Daněk skvrnitý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0937" y="2362200"/>
            <a:ext cx="2930126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5" y="2546838"/>
            <a:ext cx="3657600" cy="3516923"/>
          </a:xfrm>
        </p:spPr>
      </p:pic>
    </p:spTree>
    <p:extLst>
      <p:ext uri="{BB962C8B-B14F-4D97-AF65-F5344CB8AC3E}">
        <p14:creationId xmlns:p14="http://schemas.microsoft.com/office/powerpoint/2010/main" val="130574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živočicha?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Jelen evropský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283968" y="1556792"/>
            <a:ext cx="3657600" cy="658368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uflon</a:t>
            </a:r>
            <a:endParaRPr lang="cs-CZ" dirty="0"/>
          </a:p>
        </p:txBody>
      </p:sp>
      <p:pic>
        <p:nvPicPr>
          <p:cNvPr id="7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209024"/>
            <a:ext cx="3657600" cy="2192552"/>
          </a:xfrm>
        </p:spPr>
      </p:pic>
      <p:pic>
        <p:nvPicPr>
          <p:cNvPr id="9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5" y="2909352"/>
            <a:ext cx="3657600" cy="2791896"/>
          </a:xfrm>
        </p:spPr>
      </p:pic>
    </p:spTree>
    <p:extLst>
      <p:ext uri="{BB962C8B-B14F-4D97-AF65-F5344CB8AC3E}">
        <p14:creationId xmlns:p14="http://schemas.microsoft.com/office/powerpoint/2010/main" val="1207172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Rohy nebo parohy?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Tvořené rohovinou</a:t>
            </a:r>
          </a:p>
          <a:p>
            <a:r>
              <a:rPr lang="cs-CZ" dirty="0" smtClean="0"/>
              <a:t>Nevětvené</a:t>
            </a:r>
          </a:p>
          <a:p>
            <a:r>
              <a:rPr lang="cs-CZ" dirty="0" smtClean="0"/>
              <a:t>Duté</a:t>
            </a:r>
          </a:p>
          <a:p>
            <a:r>
              <a:rPr lang="cs-CZ" dirty="0" smtClean="0"/>
              <a:t>Trvalé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Kostěné</a:t>
            </a:r>
          </a:p>
          <a:p>
            <a:r>
              <a:rPr lang="cs-CZ" dirty="0" smtClean="0"/>
              <a:t>Větvené</a:t>
            </a:r>
          </a:p>
          <a:p>
            <a:r>
              <a:rPr lang="cs-CZ" dirty="0" smtClean="0"/>
              <a:t>Plné</a:t>
            </a:r>
          </a:p>
          <a:p>
            <a:r>
              <a:rPr lang="cs-CZ" dirty="0" smtClean="0"/>
              <a:t>Pravidelná obměna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rohy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parohy</a:t>
            </a:r>
            <a:endParaRPr lang="cs-CZ" dirty="0"/>
          </a:p>
        </p:txBody>
      </p:sp>
      <p:pic>
        <p:nvPicPr>
          <p:cNvPr id="9218" name="Picture 2" descr="C:\Users\Tereza\AppData\Local\Microsoft\Windows\Temporary Internet Files\Content.IE5\Y78AKF17\MP90040709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3" t="31538" r="31402"/>
          <a:stretch/>
        </p:blipFill>
        <p:spPr bwMode="auto">
          <a:xfrm>
            <a:off x="755576" y="4293096"/>
            <a:ext cx="2736304" cy="2193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Tereza\AppData\Local\Microsoft\Windows\Temporary Internet Files\Content.IE5\K43E3B6T\MP90040709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599" b="15784"/>
          <a:stretch/>
        </p:blipFill>
        <p:spPr bwMode="auto">
          <a:xfrm>
            <a:off x="4860032" y="4329288"/>
            <a:ext cx="3175838" cy="218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717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Dokážeš popsat obrázek?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Složený žaludek přežvýkavých sudokopytníků</a:t>
            </a:r>
            <a:endParaRPr lang="cs-CZ" dirty="0"/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728" y="2790220"/>
            <a:ext cx="5760640" cy="323106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365341" y="4710485"/>
            <a:ext cx="889987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bachor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05826" y="4709684"/>
            <a:ext cx="86433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epec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47992" y="3607119"/>
            <a:ext cx="73609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kniha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04864" y="4651068"/>
            <a:ext cx="595035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slez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801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File:NSRW </a:t>
            </a:r>
            <a:r>
              <a:rPr lang="cs-CZ" dirty="0" err="1"/>
              <a:t>Stomach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sheep.png.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2006-12-20 [cit. 2012-10-02].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commons.wikimedia.org/wiki/File:NSRW_Stomach_of_sheep.png?uselang=cs</a:t>
            </a:r>
            <a:endParaRPr lang="cs-CZ" dirty="0" smtClean="0"/>
          </a:p>
          <a:p>
            <a:r>
              <a:rPr lang="cs-CZ" dirty="0"/>
              <a:t>File:Capreolus </a:t>
            </a:r>
            <a:r>
              <a:rPr lang="cs-CZ" dirty="0" err="1"/>
              <a:t>capreolus</a:t>
            </a:r>
            <a:r>
              <a:rPr lang="cs-CZ" dirty="0"/>
              <a:t> male p.jpg.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2007-06-17 [cit. 2012-10-02].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commons.wikimedia.org/wiki/File:Capreolus_capreolus_male_p.jpg?uselang=cs</a:t>
            </a:r>
            <a:endParaRPr lang="cs-CZ" dirty="0" smtClean="0"/>
          </a:p>
          <a:p>
            <a:r>
              <a:rPr lang="cs-CZ" dirty="0"/>
              <a:t> File:Kottenforst-Rothirsch.jpg.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2006-10-03 [cit. 2012-10-02].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commons.wikimedia.org/wiki/File:Kottenforst-Rothirsch.jpg?uselang=cs</a:t>
            </a:r>
            <a:endParaRPr lang="cs-CZ" dirty="0" smtClean="0"/>
          </a:p>
          <a:p>
            <a:r>
              <a:rPr lang="cs-CZ" dirty="0" err="1"/>
              <a:t>Soubor:Kronhjortshornets</a:t>
            </a:r>
            <a:r>
              <a:rPr lang="cs-CZ" dirty="0"/>
              <a:t> </a:t>
            </a:r>
            <a:r>
              <a:rPr lang="cs-CZ" dirty="0" err="1"/>
              <a:t>utveckling</a:t>
            </a:r>
            <a:r>
              <a:rPr lang="cs-CZ" dirty="0"/>
              <a:t>, </a:t>
            </a:r>
            <a:r>
              <a:rPr lang="cs-CZ" dirty="0" err="1"/>
              <a:t>Nordisk</a:t>
            </a:r>
            <a:r>
              <a:rPr lang="cs-CZ" dirty="0"/>
              <a:t> </a:t>
            </a:r>
            <a:r>
              <a:rPr lang="cs-CZ" dirty="0" err="1"/>
              <a:t>familjebok.svg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2006-09-17 [cit. 2012-10-02]. Dostupné z: </a:t>
            </a:r>
            <a:r>
              <a:rPr lang="cs-CZ" dirty="0">
                <a:hlinkClick r:id="rId6"/>
              </a:rPr>
              <a:t>http://cs.wikipedia.org/wiki/Soubor:Kronhjortshornets_utveckling,_</a:t>
            </a:r>
            <a:r>
              <a:rPr lang="cs-CZ" dirty="0" smtClean="0">
                <a:hlinkClick r:id="rId6"/>
              </a:rPr>
              <a:t>Nordisk_familjebok.svg</a:t>
            </a:r>
            <a:endParaRPr lang="cs-CZ" dirty="0" smtClean="0"/>
          </a:p>
          <a:p>
            <a:r>
              <a:rPr lang="cs-CZ" dirty="0"/>
              <a:t> File:Mufflon-01.jpg.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2010-05-28 [cit. 2012-10-02].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commons.wikimedia.org/wiki/File:Mufflon-01.jpg?uselang=cs</a:t>
            </a:r>
            <a:endParaRPr lang="cs-CZ" dirty="0" smtClean="0"/>
          </a:p>
          <a:p>
            <a:r>
              <a:rPr lang="cs-CZ" dirty="0"/>
              <a:t>File:Daněk 1.jpg.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2008-01-07 [cit. 2012-10-02].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commons.wikimedia.org/wiki/File:Dan%C4%9Bk_1.jpg?uselang=cs</a:t>
            </a:r>
            <a:endParaRPr lang="cs-CZ" dirty="0" smtClean="0"/>
          </a:p>
          <a:p>
            <a:r>
              <a:rPr lang="cs-CZ" dirty="0"/>
              <a:t> File:Bigbullmoose.jpg.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2007-08-18 [cit. 2012-10-02].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commons.wikimedia.org/wiki/File:Bigbullmoose.jpg?uselang=cs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Soubor:Wisent.jpg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2010-02-05 [cit. 2012-10-02].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cs.wikipedia.org/wiki/Soubor:Wisent.jpg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457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65</TotalTime>
  <Words>528</Words>
  <Application>Microsoft Office PowerPoint</Application>
  <PresentationFormat>Předvádění na obrazovce (4:3)</PresentationFormat>
  <Paragraphs>113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Arkýř</vt:lpstr>
      <vt:lpstr>Prezentace aplikace PowerPoint</vt:lpstr>
      <vt:lpstr>Sudokopytníci </vt:lpstr>
      <vt:lpstr>Dělení sudokopytníků</vt:lpstr>
      <vt:lpstr>žaludek</vt:lpstr>
      <vt:lpstr>Rohy nebo parohy?</vt:lpstr>
      <vt:lpstr>Domestikované druhy</vt:lpstr>
      <vt:lpstr>Domestikované druhy</vt:lpstr>
      <vt:lpstr>Původní druhy v ČR</vt:lpstr>
      <vt:lpstr>Uměle vysazené druhy v ČR</vt:lpstr>
      <vt:lpstr>Nový druh v ČR</vt:lpstr>
      <vt:lpstr>V ČR vyhynulý druh</vt:lpstr>
      <vt:lpstr>Africké savany  a  Asie</vt:lpstr>
      <vt:lpstr>Poznáš živočicha?</vt:lpstr>
      <vt:lpstr>Poznáš živočicha?</vt:lpstr>
      <vt:lpstr>Poznáš živočicha?</vt:lpstr>
      <vt:lpstr>Rohy nebo parohy?</vt:lpstr>
      <vt:lpstr>Dokážeš popsat obrázek?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8</cp:revision>
  <dcterms:created xsi:type="dcterms:W3CDTF">2012-10-02T19:45:26Z</dcterms:created>
  <dcterms:modified xsi:type="dcterms:W3CDTF">2012-11-17T17:56:30Z</dcterms:modified>
</cp:coreProperties>
</file>