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2" r:id="rId7"/>
    <p:sldId id="263" r:id="rId8"/>
    <p:sldId id="264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42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26BE1C9-7C5E-400B-A46A-A80DDC25F005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E838F07-F8D6-4C83-84C8-4AADD558A6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26BE1C9-7C5E-400B-A46A-A80DDC25F005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E838F07-F8D6-4C83-84C8-4AADD558A64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26BE1C9-7C5E-400B-A46A-A80DDC25F005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E838F07-F8D6-4C83-84C8-4AADD558A6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BE1C9-7C5E-400B-A46A-A80DDC25F005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38F07-F8D6-4C83-84C8-4AADD558A64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BE1C9-7C5E-400B-A46A-A80DDC25F005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38F07-F8D6-4C83-84C8-4AADD558A64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26BE1C9-7C5E-400B-A46A-A80DDC25F005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E838F07-F8D6-4C83-84C8-4AADD558A64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BE1C9-7C5E-400B-A46A-A80DDC25F005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38F07-F8D6-4C83-84C8-4AADD558A6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26BE1C9-7C5E-400B-A46A-A80DDC25F005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E838F07-F8D6-4C83-84C8-4AADD558A64A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26BE1C9-7C5E-400B-A46A-A80DDC25F005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E838F07-F8D6-4C83-84C8-4AADD558A64A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BE1C9-7C5E-400B-A46A-A80DDC25F005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38F07-F8D6-4C83-84C8-4AADD558A6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BE1C9-7C5E-400B-A46A-A80DDC25F005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38F07-F8D6-4C83-84C8-4AADD558A6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26BE1C9-7C5E-400B-A46A-A80DDC25F005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E838F07-F8D6-4C83-84C8-4AADD558A64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259632" y="1844824"/>
            <a:ext cx="6873875" cy="2776538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	</a:t>
            </a:r>
            <a:r>
              <a:rPr lang="cs-CZ" sz="1200" dirty="0" smtClean="0"/>
              <a:t>VY_32_INOVACE_15_Člověk v živočišném systému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</a:t>
            </a:r>
            <a:r>
              <a:rPr lang="cs-CZ" sz="1200" cap="all" dirty="0" smtClean="0"/>
              <a:t>	9</a:t>
            </a:r>
            <a:r>
              <a:rPr lang="cs-CZ" sz="1200" dirty="0" smtClean="0"/>
              <a:t>. ročník ZŠ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	</a:t>
            </a:r>
            <a:r>
              <a:rPr lang="cs-CZ" sz="1200" cap="all" dirty="0" smtClean="0"/>
              <a:t>	</a:t>
            </a:r>
            <a:r>
              <a:rPr lang="cs-CZ" sz="1200" dirty="0" smtClean="0"/>
              <a:t>Člověk </a:t>
            </a:r>
            <a:r>
              <a:rPr lang="cs-CZ" sz="1200" dirty="0" smtClean="0"/>
              <a:t>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	</a:t>
            </a:r>
            <a:r>
              <a:rPr lang="cs-CZ" sz="1200" dirty="0" smtClean="0"/>
              <a:t>Přírodopis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	</a:t>
            </a:r>
            <a:r>
              <a:rPr lang="cs-CZ" sz="1200" dirty="0" smtClean="0"/>
              <a:t>Biologie živočichů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</a:t>
            </a:r>
            <a:r>
              <a:rPr lang="cs-CZ" sz="1200" dirty="0" smtClean="0"/>
              <a:t>Člověk v živočišném systému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Klíčová slova:		</a:t>
            </a:r>
            <a:r>
              <a:rPr lang="cs-CZ" sz="1200" dirty="0" smtClean="0"/>
              <a:t>systém živ., obratlovci, savci, primáti, atavismus, rudiment</a:t>
            </a:r>
            <a:endParaRPr lang="cs-CZ" sz="1200" dirty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VYTVOŘENO</a:t>
            </a:r>
            <a:r>
              <a:rPr lang="cs-CZ" sz="1200" dirty="0"/>
              <a:t>: 		</a:t>
            </a:r>
            <a:r>
              <a:rPr lang="cs-CZ" sz="1200" dirty="0" smtClean="0"/>
              <a:t>11/2012 </a:t>
            </a:r>
            <a:endParaRPr lang="cs-CZ" sz="1200" dirty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 algn="just">
              <a:lnSpc>
                <a:spcPct val="12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ANOTACE: Prezentace pro interaktivní tabuli, výklad s krátkými motivačními úkoly pro žáky zaměřenými na </a:t>
            </a:r>
            <a:r>
              <a:rPr lang="cs-CZ" sz="1200" dirty="0" smtClean="0"/>
              <a:t>postavení člověka v systému živočichů. Žák pracuje se učebnicí, řadí člověka do systému, porovnává znaky na kostře člověka a primátů, jmenuje shodné a rozdílné znaky člověka a savců.</a:t>
            </a:r>
            <a:endParaRPr lang="cs-CZ" sz="1200" dirty="0" smtClean="0"/>
          </a:p>
        </p:txBody>
      </p:sp>
      <p:pic>
        <p:nvPicPr>
          <p:cNvPr id="3075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0" y="476250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>
                <a:solidFill>
                  <a:prstClr val="white"/>
                </a:solidFill>
              </a:rPr>
              <a:t>                                     </a:t>
            </a:r>
            <a:r>
              <a:rPr lang="cs-CZ" sz="1600" b="1">
                <a:solidFill>
                  <a:prstClr val="white"/>
                </a:solidFill>
              </a:rPr>
              <a:t>Základní  škola a mateřská škola J.A.Komenského</a:t>
            </a:r>
            <a:endParaRPr lang="cs-CZ" sz="1600">
              <a:solidFill>
                <a:prstClr val="white"/>
              </a:solidFill>
            </a:endParaRPr>
          </a:p>
          <a:p>
            <a:pPr algn="ctr"/>
            <a:r>
              <a:rPr lang="cs-CZ" sz="1600" b="1">
                <a:solidFill>
                  <a:prstClr val="white"/>
                </a:solidFill>
              </a:rPr>
              <a:t>                                                          v Novém  Strašecí</a:t>
            </a:r>
            <a:r>
              <a:rPr lang="cs-CZ" sz="1600">
                <a:solidFill>
                  <a:prstClr val="white"/>
                </a:solidFill>
              </a:rPr>
              <a:t>                     </a:t>
            </a:r>
          </a:p>
          <a:p>
            <a:pPr algn="ctr"/>
            <a:r>
              <a:rPr lang="cs-CZ" sz="1600">
                <a:solidFill>
                  <a:prstClr val="white"/>
                </a:solidFill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600">
                <a:solidFill>
                  <a:prstClr val="white"/>
                </a:solidFill>
              </a:rPr>
              <a:t>                                                 tel. 311 240 401, 311 240 400, email: zsnovstra@iol.cz</a:t>
            </a:r>
          </a:p>
        </p:txBody>
      </p:sp>
      <p:sp>
        <p:nvSpPr>
          <p:cNvPr id="3078" name="Rectangle 5"/>
          <p:cNvSpPr>
            <a:spLocks noChangeArrowheads="1"/>
          </p:cNvSpPr>
          <p:nvPr/>
        </p:nvSpPr>
        <p:spPr bwMode="auto">
          <a:xfrm>
            <a:off x="9525" y="476250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Strašecí</a:t>
            </a:r>
          </a:p>
          <a:p>
            <a:pPr algn="ctr"/>
            <a:r>
              <a:rPr lang="cs-CZ" sz="1600" dirty="0"/>
              <a:t>                                                 tel. 311 240 401, 311 240 400, email: zsnovstra@iol.cz</a:t>
            </a:r>
          </a:p>
        </p:txBody>
      </p:sp>
    </p:spTree>
    <p:extLst>
      <p:ext uri="{BB962C8B-B14F-4D97-AF65-F5344CB8AC3E}">
        <p14:creationId xmlns:p14="http://schemas.microsoft.com/office/powerpoint/2010/main" val="3640405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Člověk v živočišném systému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My a drazí </a:t>
            </a:r>
            <a:r>
              <a:rPr lang="cs-CZ" dirty="0"/>
              <a:t>p</a:t>
            </a:r>
            <a:r>
              <a:rPr lang="cs-CZ" dirty="0" smtClean="0"/>
              <a:t>říbuzní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406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/>
          <a:lstStyle/>
          <a:p>
            <a:r>
              <a:rPr lang="cs-CZ" dirty="0" smtClean="0"/>
              <a:t>Zopakujme si rozdělení savců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268760"/>
            <a:ext cx="6980512" cy="4873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90972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Zařaď člověk do živočišného systému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 numCol="2"/>
          <a:lstStyle/>
          <a:p>
            <a:r>
              <a:rPr lang="cs-CZ" dirty="0" smtClean="0"/>
              <a:t>Říše</a:t>
            </a:r>
          </a:p>
          <a:p>
            <a:pPr lvl="1"/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Ž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ivočichové</a:t>
            </a:r>
          </a:p>
          <a:p>
            <a:r>
              <a:rPr lang="cs-CZ" dirty="0" smtClean="0"/>
              <a:t>Kmen</a:t>
            </a:r>
          </a:p>
          <a:p>
            <a:pPr lvl="1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Strunatci</a:t>
            </a:r>
          </a:p>
          <a:p>
            <a:r>
              <a:rPr lang="cs-CZ" dirty="0" smtClean="0"/>
              <a:t>Podkmen</a:t>
            </a:r>
          </a:p>
          <a:p>
            <a:pPr lvl="1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Obratlovci</a:t>
            </a:r>
          </a:p>
          <a:p>
            <a:r>
              <a:rPr lang="cs-CZ" dirty="0" smtClean="0"/>
              <a:t>Třída</a:t>
            </a:r>
          </a:p>
          <a:p>
            <a:pPr lvl="1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Savci</a:t>
            </a:r>
          </a:p>
          <a:p>
            <a:r>
              <a:rPr lang="cs-CZ" dirty="0" smtClean="0"/>
              <a:t>Podtřída</a:t>
            </a:r>
          </a:p>
          <a:p>
            <a:pPr lvl="1"/>
            <a:r>
              <a:rPr lang="cs-CZ" dirty="0" err="1">
                <a:solidFill>
                  <a:schemeClr val="accent3">
                    <a:lumMod val="50000"/>
                  </a:schemeClr>
                </a:solidFill>
              </a:rPr>
              <a:t>P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</a:rPr>
              <a:t>lacentálové</a:t>
            </a: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dirty="0" smtClean="0"/>
          </a:p>
          <a:p>
            <a:r>
              <a:rPr lang="cs-CZ" dirty="0" smtClean="0"/>
              <a:t>Řád</a:t>
            </a:r>
          </a:p>
          <a:p>
            <a:pPr lvl="1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Primáti</a:t>
            </a:r>
          </a:p>
          <a:p>
            <a:r>
              <a:rPr lang="cs-CZ" dirty="0" smtClean="0"/>
              <a:t>Čeleď </a:t>
            </a:r>
          </a:p>
          <a:p>
            <a:pPr lvl="1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Lidé</a:t>
            </a:r>
          </a:p>
          <a:p>
            <a:r>
              <a:rPr lang="cs-CZ" dirty="0" smtClean="0"/>
              <a:t>Rod a druh:</a:t>
            </a:r>
          </a:p>
          <a:p>
            <a:pPr lvl="1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Člověk rozumný vyspělý</a:t>
            </a:r>
          </a:p>
          <a:p>
            <a:pPr lvl="1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(Homo sapiens sapiens)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050" name="Picture 2" descr="C:\Users\Tereza\AppData\Local\Microsoft\Windows\Temporary Internet Files\Content.IE5\70QMP9HU\MC9003230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301208"/>
            <a:ext cx="1076608" cy="1160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7794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Vývojová větev savců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i="1" dirty="0" smtClean="0"/>
              <a:t>Podle obrázku v uč. na str. 46 odpověz na následující otázky.</a:t>
            </a:r>
          </a:p>
          <a:p>
            <a:pPr marL="0" indent="0">
              <a:buNone/>
            </a:pPr>
            <a:endParaRPr lang="cs-CZ" i="1" dirty="0" smtClean="0"/>
          </a:p>
          <a:p>
            <a:r>
              <a:rPr lang="cs-CZ" dirty="0" smtClean="0"/>
              <a:t>V jaké éře se poprvé savci objevili?</a:t>
            </a:r>
          </a:p>
          <a:p>
            <a:pPr lvl="1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V druhohorách</a:t>
            </a:r>
          </a:p>
          <a:p>
            <a:r>
              <a:rPr lang="cs-CZ" dirty="0" smtClean="0"/>
              <a:t>Kdy savci zaznamenali bouřlivý vývoj? </a:t>
            </a:r>
          </a:p>
          <a:p>
            <a:pPr lvl="1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V třetihorách, vývoj pokračuje ve čtvrtohorách</a:t>
            </a:r>
          </a:p>
          <a:p>
            <a:r>
              <a:rPr lang="cs-CZ" dirty="0"/>
              <a:t>Které skupiny savců patří mezi nejstarší?</a:t>
            </a:r>
          </a:p>
          <a:p>
            <a:pPr lvl="1"/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Vejcorodí a vačnatci.</a:t>
            </a:r>
          </a:p>
          <a:p>
            <a:endParaRPr lang="cs-CZ" dirty="0" smtClean="0"/>
          </a:p>
        </p:txBody>
      </p:sp>
      <p:pic>
        <p:nvPicPr>
          <p:cNvPr id="3074" name="Picture 2" descr="C:\Users\Tereza\AppData\Local\Microsoft\Windows\Temporary Internet Files\Content.IE5\SHRZAFRV\MC900111376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648680"/>
            <a:ext cx="1579185" cy="858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Tereza\AppData\Local\Microsoft\Windows\Temporary Internet Files\Content.IE5\Y78AKF17\MC9001113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5255951"/>
            <a:ext cx="1800200" cy="1324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8676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Srovnej stavbu těla lidoopů, opů a člověka</a:t>
            </a:r>
            <a:endParaRPr lang="cs-CZ" dirty="0"/>
          </a:p>
        </p:txBody>
      </p:sp>
      <p:pic>
        <p:nvPicPr>
          <p:cNvPr id="6" name="Zástupný symbol pro obsah 5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018741"/>
            <a:ext cx="7467600" cy="3994461"/>
          </a:xfrm>
        </p:spPr>
      </p:pic>
      <p:sp>
        <p:nvSpPr>
          <p:cNvPr id="7" name="TextovéPole 6"/>
          <p:cNvSpPr txBox="1"/>
          <p:nvPr/>
        </p:nvSpPr>
        <p:spPr>
          <a:xfrm>
            <a:off x="2051720" y="5643870"/>
            <a:ext cx="838691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člověk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91880" y="5623787"/>
            <a:ext cx="1152128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šimpanz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5641542"/>
            <a:ext cx="792088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gorila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76256" y="5648092"/>
            <a:ext cx="1224136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orangutan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27584" y="5648092"/>
            <a:ext cx="748923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err="1" smtClean="0"/>
              <a:t>gibon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3811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Shodné a odlišné znaky se savci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sz="2800" dirty="0" smtClean="0"/>
              <a:t>Stálá tělesná teplota</a:t>
            </a:r>
          </a:p>
          <a:p>
            <a:r>
              <a:rPr lang="cs-CZ" sz="2800" dirty="0" smtClean="0"/>
              <a:t>Páteř tvořená obratli</a:t>
            </a:r>
          </a:p>
          <a:p>
            <a:r>
              <a:rPr lang="cs-CZ" sz="2800" dirty="0" smtClean="0"/>
              <a:t>Rodí živá mláďata</a:t>
            </a:r>
          </a:p>
          <a:p>
            <a:r>
              <a:rPr lang="cs-CZ" sz="2800" dirty="0" smtClean="0"/>
              <a:t>Mláďata sají mateřské mléko</a:t>
            </a:r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sz="2800" dirty="0" smtClean="0"/>
              <a:t>Vzpřímená postava</a:t>
            </a:r>
          </a:p>
          <a:p>
            <a:r>
              <a:rPr lang="cs-CZ" sz="2800" dirty="0" smtClean="0"/>
              <a:t>Chůze po dvou</a:t>
            </a:r>
          </a:p>
          <a:p>
            <a:r>
              <a:rPr lang="cs-CZ" sz="2800" dirty="0" smtClean="0"/>
              <a:t>Vyvinutý mozek</a:t>
            </a:r>
          </a:p>
          <a:p>
            <a:r>
              <a:rPr lang="cs-CZ" sz="2800" dirty="0" smtClean="0"/>
              <a:t>Intelekt, řeč, představivost</a:t>
            </a:r>
          </a:p>
          <a:p>
            <a:r>
              <a:rPr lang="cs-CZ" sz="2800" dirty="0" smtClean="0"/>
              <a:t>Složité sociální vazby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Shodné znaky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Odlišné znaky</a:t>
            </a:r>
            <a:endParaRPr lang="cs-CZ" dirty="0"/>
          </a:p>
        </p:txBody>
      </p:sp>
      <p:pic>
        <p:nvPicPr>
          <p:cNvPr id="5122" name="Picture 2" descr="C:\Users\Tereza\AppData\Local\Microsoft\Windows\Temporary Internet Files\Content.IE5\70QMP9HU\MC9004387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1923" y="0"/>
            <a:ext cx="1285875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Tereza\AppData\Local\Microsoft\Windows\Temporary Internet Files\Content.IE5\SHRZAFRV\MC90043879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5061181"/>
            <a:ext cx="1347614" cy="1796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7136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Důkaz společného vývoje savců a člověka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u="sng" dirty="0" smtClean="0"/>
              <a:t>Zakrnělé útvary </a:t>
            </a:r>
            <a:r>
              <a:rPr lang="cs-CZ" dirty="0" smtClean="0"/>
              <a:t>na lidském těle</a:t>
            </a:r>
          </a:p>
          <a:p>
            <a:r>
              <a:rPr lang="cs-CZ" u="sng" dirty="0" smtClean="0"/>
              <a:t>Nemají</a:t>
            </a:r>
            <a:r>
              <a:rPr lang="cs-CZ" dirty="0" smtClean="0"/>
              <a:t> původní </a:t>
            </a:r>
            <a:r>
              <a:rPr lang="cs-CZ" u="sng" dirty="0" smtClean="0"/>
              <a:t>funkci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Znáš je?</a:t>
            </a:r>
          </a:p>
          <a:p>
            <a:pPr lvl="1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Kostrč</a:t>
            </a:r>
          </a:p>
          <a:p>
            <a:pPr lvl="1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Třetí stolička (zub moudrosti)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u="sng" dirty="0" smtClean="0"/>
              <a:t>Znaky</a:t>
            </a:r>
            <a:r>
              <a:rPr lang="cs-CZ" dirty="0" smtClean="0"/>
              <a:t>, které člověk </a:t>
            </a:r>
            <a:r>
              <a:rPr lang="cs-CZ" u="sng" dirty="0" smtClean="0"/>
              <a:t>ztratil</a:t>
            </a:r>
            <a:r>
              <a:rPr lang="cs-CZ" dirty="0" smtClean="0"/>
              <a:t> </a:t>
            </a:r>
          </a:p>
          <a:p>
            <a:r>
              <a:rPr lang="cs-CZ" dirty="0" smtClean="0"/>
              <a:t>Mohou se </a:t>
            </a:r>
            <a:r>
              <a:rPr lang="cs-CZ" u="sng" dirty="0" smtClean="0"/>
              <a:t>výjimečně objevit</a:t>
            </a:r>
          </a:p>
          <a:p>
            <a:endParaRPr lang="cs-CZ" dirty="0" smtClean="0"/>
          </a:p>
          <a:p>
            <a:r>
              <a:rPr lang="cs-CZ" dirty="0" smtClean="0"/>
              <a:t>Napadnou tě nějaké?</a:t>
            </a:r>
          </a:p>
          <a:p>
            <a:pPr lvl="1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Nadměrné ochlupení</a:t>
            </a:r>
          </a:p>
          <a:p>
            <a:pPr lvl="1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Větší počet prsních bradavek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rudimenty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atavismy</a:t>
            </a:r>
            <a:endParaRPr lang="cs-CZ" dirty="0"/>
          </a:p>
        </p:txBody>
      </p:sp>
      <p:pic>
        <p:nvPicPr>
          <p:cNvPr id="6146" name="Picture 2" descr="C:\Users\Tereza\AppData\Local\Microsoft\Windows\Temporary Internet Files\Content.IE5\K43E3B6T\MC900442072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861048"/>
            <a:ext cx="1080120" cy="771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Tereza\AppData\Local\Microsoft\Windows\Temporary Internet Files\Content.IE5\K43E3B6T\MC900442072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3798969"/>
            <a:ext cx="1080120" cy="771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2001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www.microsoft.office.com</a:t>
            </a:r>
            <a:endParaRPr lang="cs-CZ" dirty="0" smtClean="0"/>
          </a:p>
          <a:p>
            <a:r>
              <a:rPr lang="cs-CZ" dirty="0" smtClean="0"/>
              <a:t>File:Ape </a:t>
            </a:r>
            <a:r>
              <a:rPr lang="cs-CZ" dirty="0" err="1"/>
              <a:t>skeletons</a:t>
            </a:r>
            <a:r>
              <a:rPr lang="cs-CZ" dirty="0"/>
              <a:t> hr.PNG.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2008-12-23 [cit. 2012-11-04]. Dostupné z: http://commons.wikimedia.org/wiki/File:Ape_skeletons_hr.PNG?uselang=cs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4981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60</TotalTime>
  <Words>301</Words>
  <Application>Microsoft Office PowerPoint</Application>
  <PresentationFormat>Předvádění na obrazovce (4:3)</PresentationFormat>
  <Paragraphs>86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Prezentace aplikace PowerPoint</vt:lpstr>
      <vt:lpstr>Člověk v živočišném systému</vt:lpstr>
      <vt:lpstr>Zopakujme si rozdělení savců</vt:lpstr>
      <vt:lpstr>Zařaď člověk do živočišného systému</vt:lpstr>
      <vt:lpstr>Vývojová větev savců</vt:lpstr>
      <vt:lpstr>Srovnej stavbu těla lidoopů, opů a člověka</vt:lpstr>
      <vt:lpstr>Shodné a odlišné znaky se savci</vt:lpstr>
      <vt:lpstr>Důkaz společného vývoje savců a člověka</vt:lpstr>
      <vt:lpstr>Zdroj obrázků a fotografií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Tereza Kovalská</cp:lastModifiedBy>
  <cp:revision>9</cp:revision>
  <dcterms:created xsi:type="dcterms:W3CDTF">2012-11-04T07:35:25Z</dcterms:created>
  <dcterms:modified xsi:type="dcterms:W3CDTF">2012-11-04T08:35:33Z</dcterms:modified>
</cp:coreProperties>
</file>