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72" r:id="rId2"/>
    <p:sldId id="256" r:id="rId3"/>
    <p:sldId id="274" r:id="rId4"/>
    <p:sldId id="257" r:id="rId5"/>
    <p:sldId id="258" r:id="rId6"/>
    <p:sldId id="259" r:id="rId7"/>
    <p:sldId id="261" r:id="rId8"/>
    <p:sldId id="262" r:id="rId9"/>
    <p:sldId id="273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18.1.2013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620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1E18D3-6BB5-4063-9A73-D7DF83F4B611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49582D-9070-4740-B27B-82BF571AC8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nformatika" TargetMode="External"/><Relationship Id="rId2" Type="http://schemas.openxmlformats.org/officeDocument/2006/relationships/hyperlink" Target="http://cs.wikipedia.org/wiki/Inform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Unico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547357862"/>
              </p:ext>
            </p:extLst>
          </p:nvPr>
        </p:nvGraphicFramePr>
        <p:xfrm>
          <a:off x="323850" y="1268413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VY_32_INOVACE_IVT_1_KOT_01_INFORMATIKA_A_INFORMACE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8.9.2012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Teoretický úvod do světa informatiky. Seznámení se základními pojmy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jednotkami (bit, byte)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1653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 a Informace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Informace</a:t>
            </a:r>
          </a:p>
          <a:p>
            <a:r>
              <a:rPr lang="cs-CZ" dirty="0" smtClean="0"/>
              <a:t>Informatika</a:t>
            </a:r>
          </a:p>
          <a:p>
            <a:r>
              <a:rPr lang="cs-CZ" dirty="0" smtClean="0"/>
              <a:t>Bit, byte</a:t>
            </a:r>
          </a:p>
          <a:p>
            <a:r>
              <a:rPr lang="cs-CZ" dirty="0" smtClean="0"/>
              <a:t>Větší skupiny bitů a bajtů</a:t>
            </a:r>
          </a:p>
          <a:p>
            <a:r>
              <a:rPr lang="cs-CZ" dirty="0" smtClean="0"/>
              <a:t>ASCII tabulka</a:t>
            </a:r>
          </a:p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70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každá zpráva, která ovlivňuje rozhodování a chování příjemce informace</a:t>
            </a:r>
          </a:p>
          <a:p>
            <a:r>
              <a:rPr lang="cs-CZ" dirty="0" smtClean="0"/>
              <a:t>Jednotka velikosti informace – bit</a:t>
            </a:r>
          </a:p>
          <a:p>
            <a:r>
              <a:rPr lang="cs-CZ" dirty="0" smtClean="0"/>
              <a:t>Informace o velikosti 1 bit = nastal či nenastal jeden ze dvou stejně pravděpodobných jevů</a:t>
            </a:r>
          </a:p>
          <a:p>
            <a:r>
              <a:rPr lang="cs-CZ" dirty="0" smtClean="0"/>
              <a:t>Hodnota informace a tedy její důležitost nijak nesouvisí s její velikostí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Vědní obor o získávání, přenosu </a:t>
            </a:r>
            <a:r>
              <a:rPr lang="cs-CZ" dirty="0" smtClean="0"/>
              <a:t>                          a </a:t>
            </a:r>
            <a:r>
              <a:rPr lang="cs-CZ" dirty="0" smtClean="0"/>
              <a:t>zpracování informací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Bit, byte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Bit (b) = anglicky kousek, (</a:t>
            </a:r>
            <a:r>
              <a:rPr lang="cs-CZ" b="1" dirty="0" err="1" smtClean="0"/>
              <a:t>bi</a:t>
            </a:r>
            <a:r>
              <a:rPr lang="cs-CZ" dirty="0" err="1" smtClean="0"/>
              <a:t>nary</a:t>
            </a:r>
            <a:r>
              <a:rPr lang="cs-CZ" dirty="0" smtClean="0"/>
              <a:t> </a:t>
            </a:r>
            <a:r>
              <a:rPr lang="cs-CZ" dirty="0" err="1" smtClean="0"/>
              <a:t>digi</a:t>
            </a:r>
            <a:r>
              <a:rPr lang="cs-CZ" b="1" dirty="0" err="1" smtClean="0"/>
              <a:t>t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2 stavy - 1, 0 (pro jednoduchost)</a:t>
            </a:r>
          </a:p>
          <a:p>
            <a:pPr lvl="1"/>
            <a:r>
              <a:rPr lang="cs-CZ" dirty="0" smtClean="0"/>
              <a:t>Je napětí není napětí, prochází proud neprochází proud</a:t>
            </a:r>
          </a:p>
          <a:p>
            <a:r>
              <a:rPr lang="cs-CZ" dirty="0" smtClean="0"/>
              <a:t>Kolik bitů je potřeba pro vyjádření, jaký je den </a:t>
            </a:r>
            <a:r>
              <a:rPr lang="cs-CZ" dirty="0" smtClean="0"/>
              <a:t>             v </a:t>
            </a:r>
            <a:r>
              <a:rPr lang="cs-CZ" dirty="0" smtClean="0"/>
              <a:t>týdnu?</a:t>
            </a:r>
          </a:p>
          <a:p>
            <a:r>
              <a:rPr lang="cs-CZ" dirty="0" smtClean="0"/>
              <a:t>Byte (B)</a:t>
            </a:r>
          </a:p>
          <a:p>
            <a:pPr lvl="1"/>
            <a:r>
              <a:rPr lang="cs-CZ" dirty="0" smtClean="0"/>
              <a:t>1 B = 8 b</a:t>
            </a:r>
          </a:p>
          <a:p>
            <a:pPr lvl="1"/>
            <a:r>
              <a:rPr lang="cs-CZ" dirty="0" smtClean="0"/>
              <a:t>Jednotka velikosti operační i vnější paměti</a:t>
            </a:r>
          </a:p>
          <a:p>
            <a:pPr lvl="1"/>
            <a:r>
              <a:rPr lang="cs-CZ" dirty="0" smtClean="0"/>
              <a:t>1 písmeno zabírá v paměti velikost 1 Byte </a:t>
            </a:r>
            <a:r>
              <a:rPr lang="cs-CZ" i="1" dirty="0" smtClean="0"/>
              <a:t>(při některých kódováních i více)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Větší skupiny bitů a bajtů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bit (b)</a:t>
            </a:r>
          </a:p>
          <a:p>
            <a:r>
              <a:rPr lang="cs-CZ" dirty="0" smtClean="0"/>
              <a:t>1 byte (B) = 8 bitů</a:t>
            </a:r>
          </a:p>
          <a:p>
            <a:r>
              <a:rPr lang="cs-CZ" dirty="0" smtClean="0"/>
              <a:t>1 Kilobyte (KB) = 2</a:t>
            </a:r>
            <a:r>
              <a:rPr lang="cs-CZ" baseline="30000" dirty="0" smtClean="0"/>
              <a:t>10</a:t>
            </a:r>
            <a:r>
              <a:rPr lang="cs-CZ" dirty="0" smtClean="0"/>
              <a:t> B = 1024 B</a:t>
            </a:r>
          </a:p>
          <a:p>
            <a:r>
              <a:rPr lang="cs-CZ" dirty="0" smtClean="0"/>
              <a:t>1 Megabyte (MB) = 2</a:t>
            </a:r>
            <a:r>
              <a:rPr lang="cs-CZ" baseline="30000" dirty="0" smtClean="0"/>
              <a:t>10</a:t>
            </a:r>
            <a:r>
              <a:rPr lang="cs-CZ" dirty="0" smtClean="0"/>
              <a:t> KB = 1024 KB</a:t>
            </a:r>
          </a:p>
          <a:p>
            <a:r>
              <a:rPr lang="cs-CZ" dirty="0" smtClean="0"/>
              <a:t>1 Gigabyte (GB) = 2</a:t>
            </a:r>
            <a:r>
              <a:rPr lang="cs-CZ" baseline="30000" dirty="0" smtClean="0"/>
              <a:t>10</a:t>
            </a:r>
            <a:r>
              <a:rPr lang="cs-CZ" dirty="0" smtClean="0"/>
              <a:t> MB = 1024 MB = 2</a:t>
            </a:r>
            <a:r>
              <a:rPr lang="cs-CZ" baseline="30000" dirty="0" smtClean="0"/>
              <a:t>20</a:t>
            </a:r>
            <a:r>
              <a:rPr lang="cs-CZ" dirty="0" smtClean="0"/>
              <a:t> KB = 2</a:t>
            </a:r>
            <a:r>
              <a:rPr lang="cs-CZ" baseline="30000" dirty="0" smtClean="0"/>
              <a:t>30</a:t>
            </a:r>
            <a:r>
              <a:rPr lang="cs-CZ" dirty="0" smtClean="0"/>
              <a:t> B</a:t>
            </a:r>
          </a:p>
          <a:p>
            <a:r>
              <a:rPr lang="cs-CZ" dirty="0" smtClean="0"/>
              <a:t>1 </a:t>
            </a:r>
            <a:r>
              <a:rPr lang="cs-CZ" dirty="0" err="1" smtClean="0"/>
              <a:t>Terabyte</a:t>
            </a:r>
            <a:r>
              <a:rPr lang="cs-CZ" dirty="0" smtClean="0"/>
              <a:t> (TB) = 2</a:t>
            </a:r>
            <a:r>
              <a:rPr lang="cs-CZ" baseline="30000" dirty="0" smtClean="0"/>
              <a:t>10</a:t>
            </a:r>
            <a:r>
              <a:rPr lang="cs-CZ" dirty="0" smtClean="0"/>
              <a:t> GB = 1024 GB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ASCII tabulka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Kolik bytů je třeba k zobrazení jednoho abecedně číslicového znaku?</a:t>
            </a:r>
          </a:p>
          <a:p>
            <a:pPr lvl="1"/>
            <a:r>
              <a:rPr lang="cs-CZ" dirty="0" smtClean="0"/>
              <a:t>10 číslic + 26 písmen</a:t>
            </a:r>
          </a:p>
          <a:p>
            <a:r>
              <a:rPr lang="cs-CZ" dirty="0" smtClean="0"/>
              <a:t>Základním kódem ASCII</a:t>
            </a:r>
          </a:p>
          <a:p>
            <a:pPr lvl="1"/>
            <a:r>
              <a:rPr lang="cs-CZ" dirty="0" err="1" smtClean="0"/>
              <a:t>American</a:t>
            </a:r>
            <a:r>
              <a:rPr lang="cs-CZ" dirty="0" smtClean="0"/>
              <a:t> Standard </a:t>
            </a:r>
            <a:r>
              <a:rPr lang="cs-CZ" dirty="0" err="1" smtClean="0"/>
              <a:t>Code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  <a:r>
              <a:rPr lang="cs-CZ" dirty="0" err="1" smtClean="0"/>
              <a:t>Interchange</a:t>
            </a:r>
            <a:r>
              <a:rPr lang="cs-CZ" dirty="0" smtClean="0"/>
              <a:t> – původně 7b, dnes 8b</a:t>
            </a:r>
          </a:p>
          <a:p>
            <a:r>
              <a:rPr lang="cs-CZ" dirty="0" smtClean="0"/>
              <a:t>Národní mutace ASCII</a:t>
            </a:r>
          </a:p>
          <a:p>
            <a:pPr lvl="1"/>
            <a:r>
              <a:rPr lang="cs-CZ" dirty="0" smtClean="0"/>
              <a:t>ISO-8859-2</a:t>
            </a:r>
          </a:p>
          <a:p>
            <a:pPr lvl="1"/>
            <a:r>
              <a:rPr lang="cs-CZ" dirty="0" smtClean="0"/>
              <a:t>WINDOWS-1250 (CP1250)</a:t>
            </a:r>
          </a:p>
          <a:p>
            <a:pPr lvl="1"/>
            <a:r>
              <a:rPr lang="cs-CZ" dirty="0" smtClean="0"/>
              <a:t>UTF-8</a:t>
            </a:r>
          </a:p>
          <a:p>
            <a:r>
              <a:rPr lang="cs-CZ" dirty="0" smtClean="0"/>
              <a:t>UNICODE – 16b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1545780857"/>
              </p:ext>
            </p:extLst>
          </p:nvPr>
        </p:nvGraphicFramePr>
        <p:xfrm>
          <a:off x="251515" y="332663"/>
          <a:ext cx="8640970" cy="6318233"/>
        </p:xfrm>
        <a:graphic>
          <a:graphicData uri="http://schemas.openxmlformats.org/drawingml/2006/table">
            <a:tbl>
              <a:tblPr firstRow="1">
                <a:tableStyleId>{0660B408-B3CF-4A94-85FC-2B1E0A45F4A2}</a:tableStyleId>
              </a:tblPr>
              <a:tblGrid>
                <a:gridCol w="864097"/>
                <a:gridCol w="864097"/>
                <a:gridCol w="864097"/>
                <a:gridCol w="864097"/>
                <a:gridCol w="864097"/>
                <a:gridCol w="864097"/>
                <a:gridCol w="864097"/>
                <a:gridCol w="864097"/>
                <a:gridCol w="864097"/>
                <a:gridCol w="864097"/>
              </a:tblGrid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znak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HTML entita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dec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/>
                        <a:t>hex</a:t>
                      </a:r>
                      <a:endParaRPr lang="cs-CZ" sz="1400" dirty="0"/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UTF-8 v URL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znak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HTML entita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dec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/>
                        <a:t>hex</a:t>
                      </a:r>
                      <a:endParaRPr lang="cs-CZ" sz="1400" dirty="0"/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UTF-8 v URL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193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U+00C1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%C3%81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225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U+00E1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%C3%A1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Č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&amp;Ccaron;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268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U+010C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%C4%8C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č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&amp;ccaron;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269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U+010D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%C4%8D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Ď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&amp;Dcaron;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270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U+010E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%C4%8E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ď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&amp;dcaron;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271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U+010F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%C4%8F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É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É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201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U+00C9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%C3%89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é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é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233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U+00E9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%C3%A9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Ě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&amp;Ecaron;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282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U+011A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%C4%9A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ě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&amp;ecaron;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283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U+011B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%C4%9B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Í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Í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205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U+00CD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%C3%8D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í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í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237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U+00ED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%C3%AD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Ň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&amp;Ncaron;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327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U+0147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%C5%87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ň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&amp;ncaron;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328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U+0148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%C5%88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Ó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Ó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211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U+00D3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%C3%93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ó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ó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243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U+00F3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%C3%B3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Ř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&amp;Rcaron;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344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U+0158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%C5%98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ř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&amp;rcaron;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345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U+0159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%C5%99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352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U+0160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%C5%A0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š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353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U+0161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%C5%A1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Ť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&amp;Tcaron;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356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U+0164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%C5%A4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ť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&amp;tcaron;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357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U+0165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%C5%A5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Ú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Ú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218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U+00DA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%C3%9A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ú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ú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250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U+00FA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%C3%BA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Ů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&amp;Uring;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366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U+016E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%C5%AE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ů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&amp;uring;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367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U+016F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%C5%AF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Ý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Ý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221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U+00DD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%C3%9D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ý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ý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253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U+00FD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%C3%BD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543"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Ž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&amp;Zcaron;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381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U+017D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%C5%BD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ž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&amp;zcaron;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382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/>
                        <a:t>U+017E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/>
                        <a:t>%C5%BE</a:t>
                      </a:r>
                    </a:p>
                  </a:txBody>
                  <a:tcPr marL="9184" marR="9184" marT="9184" marB="9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6631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274638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Informace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2001-2012 [cit. 2012-09-08].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cs.wikipedia.org/wiki/Informace</a:t>
            </a:r>
            <a:endParaRPr lang="cs-CZ" dirty="0" smtClean="0"/>
          </a:p>
          <a:p>
            <a:r>
              <a:rPr lang="cs-CZ" dirty="0"/>
              <a:t>Informatika.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2012-09-08].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cs.wikipedia.org/wiki/Informatika</a:t>
            </a:r>
            <a:endParaRPr lang="cs-CZ" dirty="0" smtClean="0"/>
          </a:p>
          <a:p>
            <a:r>
              <a:rPr lang="cs-CZ" dirty="0" err="1"/>
              <a:t>Unicode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2012-09-08].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cs.wikipedia.org/wiki/Unicode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01470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234</TotalTime>
  <Words>672</Words>
  <Application>Microsoft Office PowerPoint</Application>
  <PresentationFormat>Předvádění na obrazovce (4:3)</PresentationFormat>
  <Paragraphs>226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Informatika a Informace</vt:lpstr>
      <vt:lpstr>Obsah</vt:lpstr>
      <vt:lpstr>Informace</vt:lpstr>
      <vt:lpstr>Informatika</vt:lpstr>
      <vt:lpstr>Bit, byte</vt:lpstr>
      <vt:lpstr>Větší skupiny bitů a bajtů</vt:lpstr>
      <vt:lpstr>ASCII tabulka</vt:lpstr>
      <vt:lpstr>Snímek 9</vt:lpstr>
      <vt:lpstr>ZDROJE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a Informace</dc:title>
  <dc:creator>Mirda Kotli</dc:creator>
  <cp:lastModifiedBy>Dum</cp:lastModifiedBy>
  <cp:revision>29</cp:revision>
  <dcterms:created xsi:type="dcterms:W3CDTF">2012-08-11T11:50:41Z</dcterms:created>
  <dcterms:modified xsi:type="dcterms:W3CDTF">2013-01-18T21:18:02Z</dcterms:modified>
</cp:coreProperties>
</file>