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72" r:id="rId2"/>
    <p:sldId id="277" r:id="rId3"/>
    <p:sldId id="273" r:id="rId4"/>
    <p:sldId id="263" r:id="rId5"/>
    <p:sldId id="274" r:id="rId6"/>
    <p:sldId id="264" r:id="rId7"/>
    <p:sldId id="275" r:id="rId8"/>
    <p:sldId id="266" r:id="rId9"/>
    <p:sldId id="276" r:id="rId10"/>
    <p:sldId id="267" r:id="rId11"/>
    <p:sldId id="268" r:id="rId12"/>
    <p:sldId id="27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749582D-9070-4740-B27B-82BF571AC8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749582D-9070-4740-B27B-82BF571AC8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749582D-9070-4740-B27B-82BF571AC8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E18D3-6BB5-4063-9A73-D7DF83F4B611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9582D-9070-4740-B27B-82BF571AC8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1"/>
            <a:ext cx="8229600" cy="5410200"/>
          </a:xfrm>
        </p:spPr>
        <p:txBody>
          <a:bodyPr lIns="82945" tIns="41473" rIns="82945" bIns="41473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 lIns="82945" tIns="41473" rIns="82945" bIns="41473"/>
          <a:lstStyle>
            <a:lvl1pPr>
              <a:defRPr/>
            </a:lvl1pPr>
          </a:lstStyle>
          <a:p>
            <a:pPr>
              <a:defRPr/>
            </a:pPr>
            <a:fld id="{DE366AE9-A18F-4B64-885F-6C362C22C818}" type="datetimeFigureOut">
              <a:rPr lang="cs-CZ"/>
              <a:pPr>
                <a:defRPr/>
              </a:pPr>
              <a:t>13.1.2013</a:t>
            </a:fld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 lIns="82945" tIns="41473" rIns="82945" bIns="41473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 lIns="82945" tIns="41473" rIns="82945" bIns="41473"/>
          <a:lstStyle>
            <a:lvl1pPr>
              <a:defRPr/>
            </a:lvl1pPr>
          </a:lstStyle>
          <a:p>
            <a:pPr>
              <a:defRPr/>
            </a:pPr>
            <a:fld id="{197E3E5F-E3FF-4FE1-9CE0-A113DE4AF7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6620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31E18D3-6BB5-4063-9A73-D7DF83F4B611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749582D-9070-4740-B27B-82BF571AC8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%C5%A0estn%C3%A1ctkov%C3%A1_soustava" TargetMode="External"/><Relationship Id="rId2" Type="http://schemas.openxmlformats.org/officeDocument/2006/relationships/hyperlink" Target="http://cs.wikipedia.org/wiki/HTML_entit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Uniform_Resource_Locator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Unicode" TargetMode="External"/><Relationship Id="rId2" Type="http://schemas.openxmlformats.org/officeDocument/2006/relationships/hyperlink" Target="http://cs.wikipedia.org/wiki/Digitalizace_sign%C3%A1lu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08" name="Group 40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480529914"/>
              </p:ext>
            </p:extLst>
          </p:nvPr>
        </p:nvGraphicFramePr>
        <p:xfrm>
          <a:off x="323850" y="1268413"/>
          <a:ext cx="8516938" cy="4140569"/>
        </p:xfrm>
        <a:graphic>
          <a:graphicData uri="http://schemas.openxmlformats.org/drawingml/2006/table">
            <a:tbl>
              <a:tblPr/>
              <a:tblGrid>
                <a:gridCol w="2086518"/>
                <a:gridCol w="6430420"/>
              </a:tblGrid>
              <a:tr h="3680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projektu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CZ.1.07/1.5.00/34.0969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181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VY_32_INOVACE_IVT_1_KOT_03_DIGITALIZACE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 Miroslav Kotlas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Tematický okruh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Informatika 1. ročník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Ročník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 ročník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Datum tvorby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8.9.2012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5063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Vysvětlení principu digitalizace textu, grafiky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 zvuku.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pokyn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Možnosti využití: promítání, samostudium  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72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Pokud není uvedeno jinak, použitý materiál je z vlastních zdrojů autora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4612" name="Picture 46" descr="logo_pruh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60351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4"/>
            <a:ext cx="5040312" cy="369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246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6534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Digitalizace</a:t>
            </a:r>
            <a:endParaRPr lang="cs-CZ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48948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Digitalizace</a:t>
            </a:r>
          </a:p>
          <a:p>
            <a:r>
              <a:rPr lang="cs-CZ" dirty="0" smtClean="0"/>
              <a:t>Co digitalizujeme?</a:t>
            </a:r>
          </a:p>
          <a:p>
            <a:r>
              <a:rPr lang="cs-CZ" dirty="0" smtClean="0"/>
              <a:t>Digitalizace textu</a:t>
            </a:r>
          </a:p>
          <a:p>
            <a:r>
              <a:rPr lang="cs-CZ" dirty="0" smtClean="0"/>
              <a:t>Digitalizace grafiky</a:t>
            </a:r>
          </a:p>
          <a:p>
            <a:r>
              <a:rPr lang="cs-CZ" dirty="0" smtClean="0"/>
              <a:t>Digitalizace zvuku</a:t>
            </a:r>
          </a:p>
          <a:p>
            <a:r>
              <a:rPr lang="cs-CZ" dirty="0" smtClean="0"/>
              <a:t>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54635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Digitalizace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 latinského </a:t>
            </a:r>
            <a:r>
              <a:rPr lang="cs-CZ" dirty="0" err="1" smtClean="0"/>
              <a:t>digitus</a:t>
            </a:r>
            <a:r>
              <a:rPr lang="cs-CZ" dirty="0" smtClean="0"/>
              <a:t> = prst</a:t>
            </a:r>
          </a:p>
          <a:p>
            <a:r>
              <a:rPr lang="cs-CZ" dirty="0" smtClean="0"/>
              <a:t>Převod signálů z mikrofonu, fotoaparátu, skeneru, kamery atd. do číslicové podoby</a:t>
            </a:r>
          </a:p>
          <a:p>
            <a:r>
              <a:rPr lang="cs-CZ" dirty="0" smtClean="0"/>
              <a:t>Ze spojitého signálu na spočitatelný (vyjádřitelný prsty)</a:t>
            </a:r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Co digitalizujeme?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Text</a:t>
            </a:r>
          </a:p>
          <a:p>
            <a:r>
              <a:rPr lang="cs-CZ" dirty="0" smtClean="0"/>
              <a:t>Grafiku</a:t>
            </a:r>
          </a:p>
          <a:p>
            <a:r>
              <a:rPr lang="cs-CZ" dirty="0" smtClean="0"/>
              <a:t>Zvuk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05081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Digitalizace textu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Text z klávesnice</a:t>
            </a:r>
          </a:p>
          <a:p>
            <a:r>
              <a:rPr lang="cs-CZ" dirty="0" smtClean="0"/>
              <a:t>Kódové tabulky </a:t>
            </a:r>
          </a:p>
          <a:p>
            <a:pPr lvl="1"/>
            <a:r>
              <a:rPr lang="cs-CZ" dirty="0" smtClean="0"/>
              <a:t>ASCII</a:t>
            </a:r>
          </a:p>
          <a:p>
            <a:pPr lvl="2"/>
            <a:r>
              <a:rPr lang="cs-CZ" dirty="0" smtClean="0"/>
              <a:t>k vyjádření jednoho znaku se používá 8b</a:t>
            </a:r>
          </a:p>
          <a:p>
            <a:pPr lvl="1"/>
            <a:r>
              <a:rPr lang="cs-CZ" dirty="0" smtClean="0"/>
              <a:t>UNICODE</a:t>
            </a:r>
          </a:p>
          <a:p>
            <a:pPr lvl="2"/>
            <a:r>
              <a:rPr lang="cs-CZ" dirty="0" smtClean="0"/>
              <a:t>Tabulka znaků všech existujících abeced</a:t>
            </a:r>
            <a:endParaRPr lang="cs-CZ" dirty="0"/>
          </a:p>
          <a:p>
            <a:pPr lvl="2"/>
            <a:r>
              <a:rPr lang="cs-CZ" dirty="0" smtClean="0"/>
              <a:t>k vyjádření jednoho znaku se používá 16b</a:t>
            </a:r>
          </a:p>
          <a:p>
            <a:pPr lvl="2"/>
            <a:r>
              <a:rPr lang="cs-CZ" dirty="0" smtClean="0"/>
              <a:t>Použita ve většině dnešních operačních systémů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Digitalizace textu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340768"/>
            <a:ext cx="8686800" cy="4739357"/>
          </a:xfrm>
        </p:spPr>
        <p:txBody>
          <a:bodyPr/>
          <a:lstStyle/>
          <a:p>
            <a:r>
              <a:rPr lang="cs-CZ" dirty="0" smtClean="0"/>
              <a:t>Každému znaku přiřazen jeho kód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1257748"/>
              </p:ext>
            </p:extLst>
          </p:nvPr>
        </p:nvGraphicFramePr>
        <p:xfrm>
          <a:off x="395540" y="1988841"/>
          <a:ext cx="8424930" cy="4768639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842493"/>
                <a:gridCol w="842493"/>
                <a:gridCol w="842493"/>
                <a:gridCol w="842493"/>
                <a:gridCol w="842493"/>
                <a:gridCol w="842493"/>
                <a:gridCol w="842493"/>
                <a:gridCol w="842493"/>
                <a:gridCol w="842493"/>
                <a:gridCol w="842493"/>
              </a:tblGrid>
              <a:tr h="427519">
                <a:tc>
                  <a:txBody>
                    <a:bodyPr/>
                    <a:lstStyle/>
                    <a:p>
                      <a:pPr algn="ctr"/>
                      <a:r>
                        <a:rPr lang="cs-CZ" sz="1300" dirty="0"/>
                        <a:t>znak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>
                          <a:hlinkClick r:id="rId2" tooltip="HTML entita"/>
                        </a:rPr>
                        <a:t>HTML entita</a:t>
                      </a:r>
                      <a:endParaRPr lang="cs-CZ" sz="1300"/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dec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>
                          <a:hlinkClick r:id="rId3" tooltip="Šestnáctková soustava"/>
                        </a:rPr>
                        <a:t>hex</a:t>
                      </a:r>
                      <a:endParaRPr lang="cs-CZ" sz="1300"/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UTF-8 v </a:t>
                      </a:r>
                      <a:r>
                        <a:rPr lang="cs-CZ" sz="1300">
                          <a:hlinkClick r:id="rId4" tooltip="Uniform Resource Locator"/>
                        </a:rPr>
                        <a:t>URL</a:t>
                      </a:r>
                      <a:endParaRPr lang="cs-CZ" sz="1300"/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znak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>
                          <a:hlinkClick r:id="rId2" tooltip="HTML entita"/>
                        </a:rPr>
                        <a:t>HTML entita</a:t>
                      </a:r>
                      <a:endParaRPr lang="cs-CZ" sz="1300"/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dec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>
                          <a:hlinkClick r:id="rId3" tooltip="Šestnáctková soustava"/>
                        </a:rPr>
                        <a:t>hex</a:t>
                      </a:r>
                      <a:endParaRPr lang="cs-CZ" sz="1300"/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UTF-8 v </a:t>
                      </a:r>
                      <a:r>
                        <a:rPr lang="cs-CZ" sz="1300">
                          <a:hlinkClick r:id="rId4" tooltip="Uniform Resource Locator"/>
                        </a:rPr>
                        <a:t>URL</a:t>
                      </a:r>
                      <a:endParaRPr lang="cs-CZ" sz="1300"/>
                    </a:p>
                  </a:txBody>
                  <a:tcPr marL="9184" marR="9184" marT="9184" marB="9184" anchor="ctr"/>
                </a:tc>
              </a:tr>
              <a:tr h="289408"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Á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Á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193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U+00C1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%C3%81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á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á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225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U+00E1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%C3%A1</a:t>
                      </a:r>
                    </a:p>
                  </a:txBody>
                  <a:tcPr marL="9184" marR="9184" marT="9184" marB="9184" anchor="ctr"/>
                </a:tc>
              </a:tr>
              <a:tr h="289408"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Č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&amp;Ccaron;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268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U+010C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%C4%8C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č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&amp;ccaron;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269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U+010D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%C4%8D</a:t>
                      </a:r>
                    </a:p>
                  </a:txBody>
                  <a:tcPr marL="9184" marR="9184" marT="9184" marB="9184" anchor="ctr"/>
                </a:tc>
              </a:tr>
              <a:tr h="289408"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Ď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&amp;Dcaron;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270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U+010E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%C4%8E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ď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&amp;dcaron;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271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U+010F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%C4%8F</a:t>
                      </a:r>
                    </a:p>
                  </a:txBody>
                  <a:tcPr marL="9184" marR="9184" marT="9184" marB="9184" anchor="ctr"/>
                </a:tc>
              </a:tr>
              <a:tr h="289408"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É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É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201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U+00C9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%C3%89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é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 dirty="0"/>
                        <a:t>é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233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U+00E9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%C3%A9</a:t>
                      </a:r>
                    </a:p>
                  </a:txBody>
                  <a:tcPr marL="9184" marR="9184" marT="9184" marB="9184" anchor="ctr"/>
                </a:tc>
              </a:tr>
              <a:tr h="289408"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Ě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&amp;Ecaron;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282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U+011A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%C4%9A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ě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&amp;ecaron;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283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U+011B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%C4%9B</a:t>
                      </a:r>
                    </a:p>
                  </a:txBody>
                  <a:tcPr marL="9184" marR="9184" marT="9184" marB="9184" anchor="ctr"/>
                </a:tc>
              </a:tr>
              <a:tr h="289408"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Í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Í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205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U+00CD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%C3%8D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í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í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237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U+00ED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%C3%AD</a:t>
                      </a:r>
                    </a:p>
                  </a:txBody>
                  <a:tcPr marL="9184" marR="9184" marT="9184" marB="9184" anchor="ctr"/>
                </a:tc>
              </a:tr>
              <a:tr h="289408"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Ň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&amp;Ncaron;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327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U+0147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%C5%87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ň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&amp;ncaron;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328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U+0148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%C5%88</a:t>
                      </a:r>
                    </a:p>
                  </a:txBody>
                  <a:tcPr marL="9184" marR="9184" marT="9184" marB="9184" anchor="ctr"/>
                </a:tc>
              </a:tr>
              <a:tr h="289408"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Ó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Ó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211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U+00D3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%C3%93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ó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ó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243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U+00F3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%C3%B3</a:t>
                      </a:r>
                    </a:p>
                  </a:txBody>
                  <a:tcPr marL="9184" marR="9184" marT="9184" marB="9184" anchor="ctr"/>
                </a:tc>
              </a:tr>
              <a:tr h="289408"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Ř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&amp;Rcaron;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344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U+0158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%C5%98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ř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&amp;rcaron;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345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U+0159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%C5%99</a:t>
                      </a:r>
                    </a:p>
                  </a:txBody>
                  <a:tcPr marL="9184" marR="9184" marT="9184" marB="9184" anchor="ctr"/>
                </a:tc>
              </a:tr>
              <a:tr h="289408"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Š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Š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352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U+0160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%C5%A0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š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š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353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U+0161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%C5%A1</a:t>
                      </a:r>
                    </a:p>
                  </a:txBody>
                  <a:tcPr marL="9184" marR="9184" marT="9184" marB="9184" anchor="ctr"/>
                </a:tc>
              </a:tr>
              <a:tr h="289408"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Ť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&amp;Tcaron;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356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U+0164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%C5%A4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ť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&amp;tcaron;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357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U+0165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%C5%A5</a:t>
                      </a:r>
                    </a:p>
                  </a:txBody>
                  <a:tcPr marL="9184" marR="9184" marT="9184" marB="9184" anchor="ctr"/>
                </a:tc>
              </a:tr>
              <a:tr h="289408"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Ú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Ú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218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U+00DA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%C3%9A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ú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ú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250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U+00FA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%C3%BA</a:t>
                      </a:r>
                    </a:p>
                  </a:txBody>
                  <a:tcPr marL="9184" marR="9184" marT="9184" marB="9184" anchor="ctr"/>
                </a:tc>
              </a:tr>
              <a:tr h="289408"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Ů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&amp;Uring;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366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U+016E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%C5%AE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ů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&amp;uring;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367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U+016F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%C5%AF</a:t>
                      </a:r>
                    </a:p>
                  </a:txBody>
                  <a:tcPr marL="9184" marR="9184" marT="9184" marB="9184" anchor="ctr"/>
                </a:tc>
              </a:tr>
              <a:tr h="289408"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Ý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Ý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221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U+00DD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%C3%9D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ý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ý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253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U+00FD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%C3%BD</a:t>
                      </a:r>
                    </a:p>
                  </a:txBody>
                  <a:tcPr marL="9184" marR="9184" marT="9184" marB="9184" anchor="ctr"/>
                </a:tc>
              </a:tr>
              <a:tr h="289408"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Ž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&amp;Zcaron;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381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U+017D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%C5%BD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ž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&amp;zcaron;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382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/>
                        <a:t>U+017E</a:t>
                      </a:r>
                    </a:p>
                  </a:txBody>
                  <a:tcPr marL="9184" marR="9184" marT="9184" marB="918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300" dirty="0"/>
                        <a:t>%C5%BE</a:t>
                      </a:r>
                    </a:p>
                  </a:txBody>
                  <a:tcPr marL="9184" marR="9184" marT="9184" marB="9184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77949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Digitalizace grafiky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Pomocí skeneru</a:t>
            </a:r>
          </a:p>
          <a:p>
            <a:r>
              <a:rPr lang="cs-CZ" dirty="0" smtClean="0"/>
              <a:t>Představu si uděláme tzv. hrou na skener</a:t>
            </a:r>
          </a:p>
          <a:p>
            <a:r>
              <a:rPr lang="cs-CZ" dirty="0" smtClean="0"/>
              <a:t>Potřeby čtverečkovaný papír, barevná pastelka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Digitalizace grafiky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4319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Vybereme si libovolný obrázek (nejlépe méně složitý – písmeno, srdce aj.)</a:t>
            </a:r>
          </a:p>
          <a:p>
            <a:r>
              <a:rPr lang="cs-CZ" dirty="0" smtClean="0"/>
              <a:t>Obrázek překryjeme rastrem – každý čtvereček představuje 1 pixel na obrazovce</a:t>
            </a:r>
          </a:p>
          <a:p>
            <a:r>
              <a:rPr lang="cs-CZ" dirty="0" smtClean="0"/>
              <a:t>Pokud obrazec zabírá více jak polovinu čtverečku, čtvereček celý vybarvíme. V opačném případě ponecháme čtvereček nevybarvený</a:t>
            </a:r>
          </a:p>
          <a:p>
            <a:r>
              <a:rPr lang="cs-CZ" dirty="0" smtClean="0"/>
              <a:t>Nevybarvenému pixelu přiřadíme číslo 0, vybarvenému číslo 1</a:t>
            </a:r>
          </a:p>
          <a:p>
            <a:r>
              <a:rPr lang="cs-CZ" dirty="0" smtClean="0"/>
              <a:t>Obrázek jsme tak převedli na posloupnost čísel (zdigitalizovali jsme ho)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28603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Digitalizace zvuku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Zvuk je spojité chvění – lze zaznamenat jako stopu ve tvaru křivky</a:t>
            </a:r>
          </a:p>
          <a:p>
            <a:r>
              <a:rPr lang="cs-CZ" dirty="0" smtClean="0"/>
              <a:t>Získáváme mikrofonem</a:t>
            </a:r>
          </a:p>
          <a:p>
            <a:r>
              <a:rPr lang="cs-CZ" dirty="0" smtClean="0"/>
              <a:t>Překryjeme rastrem a zaznamenáme hodnoty</a:t>
            </a:r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Digitální úpravy zvuku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Zesílení</a:t>
            </a:r>
          </a:p>
          <a:p>
            <a:pPr lvl="1"/>
            <a:r>
              <a:rPr lang="cs-CZ" dirty="0" smtClean="0"/>
              <a:t>Vynásobíme všechna čísla 10, zvuk bude desetkrát silnější (+10 dB)</a:t>
            </a:r>
          </a:p>
          <a:p>
            <a:r>
              <a:rPr lang="cs-CZ" dirty="0" smtClean="0"/>
              <a:t>Změna výšky tónu</a:t>
            </a:r>
          </a:p>
          <a:p>
            <a:pPr lvl="1"/>
            <a:r>
              <a:rPr lang="cs-CZ" dirty="0" smtClean="0"/>
              <a:t>Vypustíme každé druhé číslo -&gt; dvakrát rychlejší = zvýšení o 1 oktávu</a:t>
            </a:r>
          </a:p>
          <a:p>
            <a:r>
              <a:rPr lang="cs-CZ" dirty="0" smtClean="0"/>
              <a:t>Mixáž</a:t>
            </a:r>
          </a:p>
          <a:p>
            <a:pPr lvl="1"/>
            <a:r>
              <a:rPr lang="cs-CZ" dirty="0" smtClean="0"/>
              <a:t>Kombinace dvou zvukových </a:t>
            </a:r>
            <a:r>
              <a:rPr lang="cs-CZ" dirty="0" smtClean="0"/>
              <a:t>záznamů = </a:t>
            </a:r>
            <a:r>
              <a:rPr lang="cs-CZ" smtClean="0"/>
              <a:t>součet čísel</a:t>
            </a:r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2960" y="274638"/>
            <a:ext cx="7498080" cy="1143000"/>
          </a:xfrm>
        </p:spPr>
        <p:txBody>
          <a:bodyPr/>
          <a:lstStyle/>
          <a:p>
            <a:pPr algn="ctr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Digitalizace signálu.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2001-2012 [cit. 2012-09-08]. Dostupné z: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cs.wikipedia.org/wiki/Digitalizace_sign%C3%A1lu</a:t>
            </a:r>
            <a:endParaRPr lang="cs-CZ" dirty="0" smtClean="0"/>
          </a:p>
          <a:p>
            <a:r>
              <a:rPr lang="cs-CZ" dirty="0" err="1"/>
              <a:t>Unicode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2001-2012 [cit. 2012-09-08]. Dostupné z: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cs.wikipedia.org/wiki/Unicode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4" name="Picture 46" descr="logo_pruh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60351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14702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262</TotalTime>
  <Words>608</Words>
  <Application>Microsoft Office PowerPoint</Application>
  <PresentationFormat>Předvádění na obrazovce (4:3)</PresentationFormat>
  <Paragraphs>232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Prezentace aplikace PowerPoint</vt:lpstr>
      <vt:lpstr>Digitalizace</vt:lpstr>
      <vt:lpstr>Obsah</vt:lpstr>
      <vt:lpstr>Digitalizace</vt:lpstr>
      <vt:lpstr>Co digitalizujeme?</vt:lpstr>
      <vt:lpstr>Digitalizace textu</vt:lpstr>
      <vt:lpstr>Digitalizace textu</vt:lpstr>
      <vt:lpstr>Digitalizace grafiky</vt:lpstr>
      <vt:lpstr>Digitalizace grafiky</vt:lpstr>
      <vt:lpstr>Digitalizace zvuku</vt:lpstr>
      <vt:lpstr>Digitální úpravy zvuku</vt:lpstr>
      <vt:lpstr>ZDROJE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Informatika a Informace</dc:title>
  <dc:creator>Mirda Kotli</dc:creator>
  <cp:lastModifiedBy>Mirda Kotli</cp:lastModifiedBy>
  <cp:revision>31</cp:revision>
  <dcterms:created xsi:type="dcterms:W3CDTF">2012-08-11T11:50:41Z</dcterms:created>
  <dcterms:modified xsi:type="dcterms:W3CDTF">2013-01-13T19:36:38Z</dcterms:modified>
</cp:coreProperties>
</file>