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6" r:id="rId10"/>
    <p:sldId id="262" r:id="rId11"/>
    <p:sldId id="264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07E30-6EB0-40B8-A9D6-2656337D622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F0BB2-5F24-4EA6-A4E4-A7B714EB5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4F0BB2-5F24-4EA6-A4E4-A7B714EB502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971600" y="2996952"/>
            <a:ext cx="72154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5144507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1124744"/>
          <a:ext cx="6048672" cy="365760"/>
        </p:xfrm>
        <a:graphic>
          <a:graphicData uri="http://schemas.openxmlformats.org/drawingml/2006/table">
            <a:tbl>
              <a:tblPr/>
              <a:tblGrid>
                <a:gridCol w="964687"/>
                <a:gridCol w="1414136"/>
                <a:gridCol w="1385475"/>
                <a:gridCol w="2284374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VY_32_INOVACE_281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700808"/>
          <a:ext cx="6048672" cy="1097280"/>
        </p:xfrm>
        <a:graphic>
          <a:graphicData uri="http://schemas.openxmlformats.org/drawingml/2006/table">
            <a:tbl>
              <a:tblPr/>
              <a:tblGrid>
                <a:gridCol w="3064070"/>
                <a:gridCol w="2984602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II.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1.1.2013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2996952"/>
          <a:ext cx="6048672" cy="2926080"/>
        </p:xfrm>
        <a:graphic>
          <a:graphicData uri="http://schemas.openxmlformats.org/drawingml/2006/table">
            <a:tbl>
              <a:tblPr/>
              <a:tblGrid>
                <a:gridCol w="2597126"/>
                <a:gridCol w="3451546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Exponenciální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Definice a graf exponenciální funkce, vlastnosti,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příklady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Exponenciála,  asymptota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07504" y="1466200"/>
            <a:ext cx="8784976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FUNKCE EXPONENCIÁLNÍ</a:t>
            </a:r>
            <a:endParaRPr kumimoji="0" lang="cs-CZ" sz="8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116632"/>
            <a:ext cx="860444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Definice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Exponenciální funkce o základu </a:t>
            </a: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je každá funkce, kterou lze vyjádřit ve tvaru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0" y="5517232"/>
            <a:ext cx="9144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kde </a:t>
            </a: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je kladné číslo různé od jedné.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3284984"/>
            <a:ext cx="3024336" cy="13641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1556792"/>
            <a:ext cx="2724150" cy="12287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139952" y="188640"/>
            <a:ext cx="314105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/>
              <a:t>exponent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4427984" y="2780928"/>
            <a:ext cx="238725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6000" dirty="0" smtClean="0"/>
              <a:t>základ</a:t>
            </a:r>
            <a:r>
              <a:rPr lang="cs-CZ" sz="6600" dirty="0" smtClean="0"/>
              <a:t> </a:t>
            </a:r>
            <a:endParaRPr lang="cs-CZ" sz="6600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3995936" y="1052736"/>
            <a:ext cx="108012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275856" y="2420888"/>
            <a:ext cx="129614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869160"/>
            <a:ext cx="8300103" cy="7642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117212"/>
            <a:ext cx="6804248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graf funkce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908720"/>
            <a:ext cx="1579709" cy="720079"/>
          </a:xfrm>
          <a:prstGeom prst="rect">
            <a:avLst/>
          </a:prstGeom>
          <a:noFill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2204864"/>
            <a:ext cx="7632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 sestrojení použijeme tabulku: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6" y="3218688"/>
          <a:ext cx="6912768" cy="2802600"/>
        </p:xfrm>
        <a:graphic>
          <a:graphicData uri="http://schemas.openxmlformats.org/drawingml/2006/table">
            <a:tbl>
              <a:tblPr/>
              <a:tblGrid>
                <a:gridCol w="863721"/>
                <a:gridCol w="863721"/>
                <a:gridCol w="863721"/>
                <a:gridCol w="863721"/>
                <a:gridCol w="864471"/>
                <a:gridCol w="864471"/>
                <a:gridCol w="864471"/>
                <a:gridCol w="864471"/>
              </a:tblGrid>
              <a:tr h="14013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x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2800" dirty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2800" dirty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2800" dirty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1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5013176"/>
            <a:ext cx="601510" cy="648072"/>
          </a:xfrm>
          <a:prstGeom prst="rect">
            <a:avLst/>
          </a:prstGeom>
          <a:noFill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797152"/>
            <a:ext cx="216024" cy="936106"/>
          </a:xfrm>
          <a:prstGeom prst="rect">
            <a:avLst/>
          </a:prstGeom>
          <a:noFill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4797152"/>
            <a:ext cx="229741" cy="995544"/>
          </a:xfrm>
          <a:prstGeom prst="rect">
            <a:avLst/>
          </a:prstGeom>
          <a:noFill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4797152"/>
            <a:ext cx="229741" cy="9955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404664"/>
            <a:ext cx="2016224" cy="909416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548680"/>
            <a:ext cx="7236296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Vlastnosti exponenciální funkce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Calibri" pitchFamily="34" charset="0"/>
                <a:cs typeface="Times New Roman" pitchFamily="18" charset="0"/>
              </a:rPr>
            </a:b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1484784"/>
            <a:ext cx="9144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kde a&gt;1: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definiční obor je množina R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obor funkčních hodnot je množina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3645024"/>
            <a:ext cx="91440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graf prochází body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R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v žádném bodě maximum ani minimum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5229200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36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lang="cs-CZ" sz="3600" dirty="0" smtClean="0">
              <a:latin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osa x je asymptota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3212976"/>
            <a:ext cx="504056" cy="564063"/>
          </a:xfrm>
          <a:prstGeom prst="rect">
            <a:avLst/>
          </a:prstGeom>
          <a:noFill/>
        </p:spPr>
      </p:pic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3717032"/>
            <a:ext cx="1614334" cy="5196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45204"/>
            <a:ext cx="313720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graf funkce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60648"/>
            <a:ext cx="2404893" cy="1584176"/>
          </a:xfrm>
          <a:prstGeom prst="rect">
            <a:avLst/>
          </a:prstGeom>
          <a:noFill/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0" y="2315870"/>
            <a:ext cx="47473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 sestrojení použijeme tabulku: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646" y="3218688"/>
          <a:ext cx="6093164" cy="2154528"/>
        </p:xfrm>
        <a:graphic>
          <a:graphicData uri="http://schemas.openxmlformats.org/drawingml/2006/table">
            <a:tbl>
              <a:tblPr/>
              <a:tblGrid>
                <a:gridCol w="761315"/>
                <a:gridCol w="761315"/>
                <a:gridCol w="761315"/>
                <a:gridCol w="761315"/>
                <a:gridCol w="761976"/>
                <a:gridCol w="761976"/>
                <a:gridCol w="761976"/>
                <a:gridCol w="761976"/>
              </a:tblGrid>
              <a:tr h="10772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1200" b="1" dirty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1200" b="1" dirty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1200" b="1" dirty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772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36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4653136"/>
            <a:ext cx="552450" cy="361950"/>
          </a:xfrm>
          <a:prstGeom prst="rect">
            <a:avLst/>
          </a:prstGeom>
          <a:noFill/>
        </p:spPr>
      </p:pic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4509120"/>
            <a:ext cx="85725" cy="371475"/>
          </a:xfrm>
          <a:prstGeom prst="rect">
            <a:avLst/>
          </a:prstGeom>
          <a:noFill/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509120"/>
            <a:ext cx="85725" cy="371475"/>
          </a:xfrm>
          <a:prstGeom prst="rect">
            <a:avLst/>
          </a:prstGeom>
          <a:noFill/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4509120"/>
            <a:ext cx="85725" cy="3714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76672"/>
            <a:ext cx="1915748" cy="864096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3645024"/>
            <a:ext cx="528745" cy="591691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5805264"/>
            <a:ext cx="1390650" cy="447675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548680"/>
            <a:ext cx="618374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Vlastnosti exponenciální funkce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Calibri" pitchFamily="34" charset="0"/>
                <a:cs typeface="Times New Roman" pitchFamily="18" charset="0"/>
              </a:rPr>
            </a:b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988840"/>
            <a:ext cx="9144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kde 0&lt;a&lt;1: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definiční obor je množina R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obor funkčních hodnot je množina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4221088"/>
            <a:ext cx="914400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v žádném bodě maximum ani minimum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klesající v R</a:t>
            </a:r>
            <a:endParaRPr kumimoji="0" lang="cs-CZ" sz="32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graf prochází body 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6155433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osa x je asymptota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2132856"/>
            <a:ext cx="2160240" cy="1191857"/>
          </a:xfrm>
          <a:prstGeom prst="rect">
            <a:avLst/>
          </a:prstGeom>
          <a:noFill/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2160" y="4725144"/>
            <a:ext cx="792088" cy="695753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6632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Určete, pro která kladná čísla 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platí 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4077072"/>
            <a:ext cx="903649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jestliže platí tato nerovnost, znamená to, že je funkce klesající, neboť           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5877853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Nerovnost platí pro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0&lt;a&lt;1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260648"/>
            <a:ext cx="854458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Určete, které z čísel 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u, v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 je větší, platí-li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2636912"/>
            <a:ext cx="2592288" cy="1028462"/>
          </a:xfrm>
          <a:prstGeom prst="rect">
            <a:avLst/>
          </a:prstGeom>
          <a:noFill/>
        </p:spPr>
      </p:pic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4940097"/>
            <a:ext cx="882047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Protože exponenciální funkce je rostoucí 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 R, z nerovnosti vyplývá, že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u&lt;v.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179512" y="1063769"/>
            <a:ext cx="896448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</a:t>
            </a:r>
            <a:r>
              <a:rPr kumimoji="0" lang="cs-CZ" sz="3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257</Words>
  <Application>Microsoft Office PowerPoint</Application>
  <PresentationFormat>Předvádění na obrazovce (4:3)</PresentationFormat>
  <Paragraphs>121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21</cp:revision>
  <dcterms:modified xsi:type="dcterms:W3CDTF">2013-01-10T07:36:12Z</dcterms:modified>
</cp:coreProperties>
</file>