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4" r:id="rId19"/>
    <p:sldId id="275" r:id="rId20"/>
    <p:sldId id="276" r:id="rId21"/>
    <p:sldId id="273" r:id="rId2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7" d="100"/>
          <a:sy n="107" d="100"/>
        </p:scale>
        <p:origin x="-84" y="-26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10.1.2013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10.1.2013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10.1.2013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10.1.2013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10.1.2013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10.1.2013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10.1.2013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6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0.png"/><Relationship Id="rId4" Type="http://schemas.openxmlformats.org/officeDocument/2006/relationships/image" Target="../media/image9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7" Type="http://schemas.openxmlformats.org/officeDocument/2006/relationships/image" Target="../media/image20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9.png"/><Relationship Id="rId5" Type="http://schemas.openxmlformats.org/officeDocument/2006/relationships/image" Target="../media/image18.png"/><Relationship Id="rId4" Type="http://schemas.openxmlformats.org/officeDocument/2006/relationships/image" Target="../media/image17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7" Type="http://schemas.openxmlformats.org/officeDocument/2006/relationships/image" Target="../media/image26.png"/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5.png"/><Relationship Id="rId5" Type="http://schemas.openxmlformats.org/officeDocument/2006/relationships/image" Target="../media/image24.png"/><Relationship Id="rId4" Type="http://schemas.openxmlformats.org/officeDocument/2006/relationships/image" Target="../media/image23.png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emf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2.png"/><Relationship Id="rId5" Type="http://schemas.openxmlformats.org/officeDocument/2006/relationships/image" Target="../media/image31.png"/><Relationship Id="rId4" Type="http://schemas.openxmlformats.org/officeDocument/2006/relationships/image" Target="../media/image30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emf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png"/><Relationship Id="rId2" Type="http://schemas.openxmlformats.org/officeDocument/2006/relationships/image" Target="../media/image36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8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png"/><Relationship Id="rId2" Type="http://schemas.openxmlformats.org/officeDocument/2006/relationships/image" Target="../media/image39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1.png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2.pn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3.emf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63688" y="404664"/>
            <a:ext cx="6083300" cy="1487487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1027" name="Rectangle 3"/>
          <p:cNvSpPr>
            <a:spLocks noChangeArrowheads="1"/>
          </p:cNvSpPr>
          <p:nvPr/>
        </p:nvSpPr>
        <p:spPr bwMode="auto">
          <a:xfrm>
            <a:off x="1972570" y="2547863"/>
            <a:ext cx="5198859" cy="92333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800" b="1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Výukový materiál zpracován v rámci projektu </a:t>
            </a:r>
            <a:endParaRPr kumimoji="0" lang="cs-CZ" sz="9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800" b="1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EU peníze školám</a:t>
            </a:r>
            <a:endParaRPr kumimoji="0" lang="cs-CZ" sz="9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1028" name="Rectangle 4"/>
          <p:cNvSpPr>
            <a:spLocks noChangeArrowheads="1"/>
          </p:cNvSpPr>
          <p:nvPr/>
        </p:nvSpPr>
        <p:spPr bwMode="auto">
          <a:xfrm>
            <a:off x="2192182" y="4640451"/>
            <a:ext cx="4759637" cy="33855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Registrační číslo projektu: </a:t>
            </a:r>
            <a:r>
              <a:rPr kumimoji="0" lang="cs-CZ" sz="1600" b="0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CZ.1.07/1.5.00/34.0233</a:t>
            </a: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1475656" y="764704"/>
          <a:ext cx="5896610" cy="365760"/>
        </p:xfrm>
        <a:graphic>
          <a:graphicData uri="http://schemas.openxmlformats.org/drawingml/2006/table">
            <a:tbl>
              <a:tblPr/>
              <a:tblGrid>
                <a:gridCol w="940435"/>
                <a:gridCol w="1378585"/>
                <a:gridCol w="1350645"/>
                <a:gridCol w="2226945"/>
              </a:tblGrid>
              <a:tr h="175895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>
                          <a:latin typeface="Arial"/>
                          <a:ea typeface="Times New Roman"/>
                          <a:cs typeface="Times New Roman"/>
                        </a:rPr>
                        <a:t>Šablona:         </a:t>
                      </a:r>
                      <a:endParaRPr lang="cs-CZ" sz="12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latin typeface="Arial"/>
                          <a:ea typeface="Times New Roman"/>
                          <a:cs typeface="Times New Roman"/>
                        </a:rPr>
                        <a:t>III/2</a:t>
                      </a:r>
                      <a:endParaRPr lang="cs-CZ" sz="12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latin typeface="Arial"/>
                          <a:ea typeface="Times New Roman"/>
                          <a:cs typeface="Times New Roman"/>
                        </a:rPr>
                        <a:t>č. materiálu:</a:t>
                      </a:r>
                      <a:endParaRPr lang="cs-CZ" sz="12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600" dirty="0" smtClean="0">
                          <a:solidFill>
                            <a:srgbClr val="000000"/>
                          </a:solidFill>
                          <a:latin typeface="Arial"/>
                          <a:ea typeface="Times New Roman"/>
                          <a:cs typeface="Times New Roman"/>
                        </a:rPr>
                        <a:t>VY_32_INOVACE_287 </a:t>
                      </a:r>
                      <a:endParaRPr lang="cs-CZ" sz="12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1475656" y="1772816"/>
          <a:ext cx="5896610" cy="1097280"/>
        </p:xfrm>
        <a:graphic>
          <a:graphicData uri="http://schemas.openxmlformats.org/drawingml/2006/table">
            <a:tbl>
              <a:tblPr/>
              <a:tblGrid>
                <a:gridCol w="2987040"/>
                <a:gridCol w="2909570"/>
              </a:tblGrid>
              <a:tr h="0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>
                          <a:latin typeface="Arial"/>
                          <a:ea typeface="Times New Roman"/>
                          <a:cs typeface="Times New Roman"/>
                        </a:rPr>
                        <a:t>Jméno autora:</a:t>
                      </a:r>
                      <a:endParaRPr lang="cs-CZ" sz="12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>
                          <a:latin typeface="Arial"/>
                          <a:ea typeface="Times New Roman"/>
                          <a:cs typeface="Times New Roman"/>
                        </a:rPr>
                        <a:t>Mgr. Drozdová Barbora</a:t>
                      </a:r>
                      <a:endParaRPr lang="cs-CZ" sz="12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latin typeface="Arial"/>
                          <a:ea typeface="Times New Roman"/>
                          <a:cs typeface="Times New Roman"/>
                        </a:rPr>
                        <a:t>Třída/ročník:</a:t>
                      </a:r>
                      <a:endParaRPr lang="cs-CZ" sz="12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 smtClean="0"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II.</a:t>
                      </a:r>
                      <a:endParaRPr lang="cs-CZ" sz="1600" dirty="0"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latin typeface="Arial"/>
                          <a:ea typeface="Times New Roman"/>
                          <a:cs typeface="Times New Roman"/>
                        </a:rPr>
                        <a:t>Datum vytvoření:</a:t>
                      </a:r>
                      <a:endParaRPr lang="cs-CZ" sz="12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 smtClean="0"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1.1.2013</a:t>
                      </a:r>
                      <a:endParaRPr lang="cs-CZ" sz="1600" dirty="0"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1475656" y="3212976"/>
          <a:ext cx="5897880" cy="2926080"/>
        </p:xfrm>
        <a:graphic>
          <a:graphicData uri="http://schemas.openxmlformats.org/drawingml/2006/table">
            <a:tbl>
              <a:tblPr/>
              <a:tblGrid>
                <a:gridCol w="2532380"/>
                <a:gridCol w="3365500"/>
              </a:tblGrid>
              <a:tr h="175895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>
                          <a:latin typeface="Arial"/>
                          <a:ea typeface="Times New Roman"/>
                          <a:cs typeface="Times New Roman"/>
                        </a:rPr>
                        <a:t>Vzdělávací oblast:</a:t>
                      </a:r>
                      <a:endParaRPr lang="cs-CZ" sz="12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latin typeface="Arial"/>
                          <a:ea typeface="Times New Roman"/>
                          <a:cs typeface="Times New Roman"/>
                        </a:rPr>
                        <a:t>Matematické vzdělávání</a:t>
                      </a:r>
                      <a:endParaRPr lang="cs-CZ" sz="12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75895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latin typeface="Arial"/>
                          <a:ea typeface="Times New Roman"/>
                          <a:cs typeface="Times New Roman"/>
                        </a:rPr>
                        <a:t>Tematická oblast:</a:t>
                      </a:r>
                      <a:endParaRPr lang="cs-CZ" sz="12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 smtClean="0">
                          <a:latin typeface="Arial"/>
                          <a:ea typeface="Times New Roman"/>
                          <a:cs typeface="Times New Roman"/>
                        </a:rPr>
                        <a:t>Logaritmická funkce</a:t>
                      </a:r>
                      <a:endParaRPr lang="cs-CZ" sz="1600" dirty="0">
                        <a:latin typeface="Arial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75895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latin typeface="Arial"/>
                          <a:ea typeface="Times New Roman"/>
                          <a:cs typeface="Times New Roman"/>
                        </a:rPr>
                        <a:t>Předmět:</a:t>
                      </a:r>
                      <a:endParaRPr lang="cs-CZ" sz="12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latin typeface="Arial"/>
                          <a:ea typeface="Times New Roman"/>
                          <a:cs typeface="Times New Roman"/>
                        </a:rPr>
                        <a:t>Matematika</a:t>
                      </a:r>
                      <a:endParaRPr lang="cs-CZ" sz="12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75895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latin typeface="Arial"/>
                          <a:ea typeface="Times New Roman"/>
                          <a:cs typeface="Times New Roman"/>
                        </a:rPr>
                        <a:t>Výstižný popis způsobu využití, případně metodické pokyny:</a:t>
                      </a:r>
                      <a:endParaRPr lang="cs-CZ" sz="12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 smtClean="0">
                          <a:latin typeface="Arial"/>
                          <a:ea typeface="Times New Roman"/>
                          <a:cs typeface="Times New Roman"/>
                        </a:rPr>
                        <a:t>Typové příklady</a:t>
                      </a:r>
                      <a:r>
                        <a:rPr lang="cs-CZ" sz="1600" baseline="0" dirty="0" smtClean="0">
                          <a:latin typeface="Arial"/>
                          <a:ea typeface="Times New Roman"/>
                          <a:cs typeface="Times New Roman"/>
                        </a:rPr>
                        <a:t> na počítání s logaritmickými funkcemi</a:t>
                      </a:r>
                      <a:endParaRPr lang="cs-CZ" sz="1600" dirty="0">
                        <a:latin typeface="Arial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75895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latin typeface="Arial"/>
                          <a:ea typeface="Times New Roman"/>
                          <a:cs typeface="Times New Roman"/>
                        </a:rPr>
                        <a:t>Klíčová slova:</a:t>
                      </a:r>
                      <a:endParaRPr lang="cs-CZ" sz="12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 smtClean="0">
                          <a:latin typeface="Arial"/>
                          <a:ea typeface="Times New Roman"/>
                          <a:cs typeface="Times New Roman"/>
                        </a:rPr>
                        <a:t>Definiční obor</a:t>
                      </a:r>
                      <a:endParaRPr lang="cs-CZ" sz="1600" dirty="0">
                        <a:latin typeface="Arial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75895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latin typeface="Arial"/>
                          <a:ea typeface="Times New Roman"/>
                          <a:cs typeface="Times New Roman"/>
                        </a:rPr>
                        <a:t>Druh učebního materiálu:</a:t>
                      </a:r>
                      <a:endParaRPr lang="cs-CZ" sz="12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 smtClean="0">
                          <a:latin typeface="Arial"/>
                          <a:ea typeface="Times New Roman"/>
                          <a:cs typeface="Times New Roman"/>
                        </a:rPr>
                        <a:t>Výukový </a:t>
                      </a:r>
                      <a:r>
                        <a:rPr lang="cs-CZ" sz="1600" dirty="0">
                          <a:latin typeface="Arial"/>
                          <a:ea typeface="Times New Roman"/>
                          <a:cs typeface="Times New Roman"/>
                        </a:rPr>
                        <a:t>list</a:t>
                      </a:r>
                      <a:endParaRPr lang="cs-CZ" sz="12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1" name="Rectangle 1"/>
          <p:cNvSpPr>
            <a:spLocks noChangeArrowheads="1"/>
          </p:cNvSpPr>
          <p:nvPr/>
        </p:nvSpPr>
        <p:spPr bwMode="auto">
          <a:xfrm>
            <a:off x="107504" y="2132856"/>
            <a:ext cx="8910837" cy="132343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 </a:t>
            </a:r>
            <a:r>
              <a:rPr kumimoji="0" lang="cs-CZ" sz="8000" b="0" i="0" u="sng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Počítáme s logaritmy</a:t>
            </a:r>
            <a:endParaRPr kumimoji="0" lang="cs-CZ" sz="8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1907704" y="3501008"/>
            <a:ext cx="5340792" cy="908298"/>
          </a:xfrm>
          <a:prstGeom prst="rect">
            <a:avLst/>
          </a:prstGeom>
          <a:noFill/>
        </p:spPr>
      </p:pic>
      <p:pic>
        <p:nvPicPr>
          <p:cNvPr id="4097" name="Picture 1"/>
          <p:cNvPicPr>
            <a:picLocks noChangeAspect="1" noChangeArrowheads="1"/>
          </p:cNvPicPr>
          <p:nvPr/>
        </p:nvPicPr>
        <p:blipFill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1907704" y="4797152"/>
            <a:ext cx="5315500" cy="1008112"/>
          </a:xfrm>
          <a:prstGeom prst="rect">
            <a:avLst/>
          </a:prstGeom>
          <a:noFill/>
        </p:spPr>
      </p:pic>
      <p:sp>
        <p:nvSpPr>
          <p:cNvPr id="4099" name="Rectangle 3"/>
          <p:cNvSpPr>
            <a:spLocks noChangeArrowheads="1"/>
          </p:cNvSpPr>
          <p:nvPr/>
        </p:nvSpPr>
        <p:spPr bwMode="auto">
          <a:xfrm>
            <a:off x="395536" y="548680"/>
            <a:ext cx="6177525" cy="212365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4400" b="0" i="1" u="sng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Příklad 1: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4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4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Urči definiční obor funkcí  </a:t>
            </a:r>
            <a:endParaRPr kumimoji="0" lang="cs-CZ" sz="4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4100" name="Rectangle 4"/>
          <p:cNvSpPr>
            <a:spLocks noChangeArrowheads="1"/>
          </p:cNvSpPr>
          <p:nvPr/>
        </p:nvSpPr>
        <p:spPr bwMode="auto">
          <a:xfrm>
            <a:off x="0" y="93345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8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					    </a:t>
            </a: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4101" name="Rectangle 5"/>
          <p:cNvSpPr>
            <a:spLocks noChangeArrowheads="1"/>
          </p:cNvSpPr>
          <p:nvPr/>
        </p:nvSpPr>
        <p:spPr bwMode="auto">
          <a:xfrm>
            <a:off x="0" y="1457325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8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 </a:t>
            </a: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3" name="Rectangle 1"/>
          <p:cNvSpPr>
            <a:spLocks noChangeArrowheads="1"/>
          </p:cNvSpPr>
          <p:nvPr/>
        </p:nvSpPr>
        <p:spPr bwMode="auto">
          <a:xfrm>
            <a:off x="179512" y="332656"/>
            <a:ext cx="1809791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4400" b="0" i="1" u="sng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Řešení:</a:t>
            </a:r>
            <a:endParaRPr kumimoji="0" lang="cs-CZ" sz="4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1475656" y="1820626"/>
            <a:ext cx="3168352" cy="831914"/>
          </a:xfrm>
          <a:prstGeom prst="rect">
            <a:avLst/>
          </a:prstGeom>
          <a:noFill/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3131840" y="3068960"/>
            <a:ext cx="1584176" cy="886384"/>
          </a:xfrm>
          <a:prstGeom prst="rect">
            <a:avLst/>
          </a:prstGeom>
          <a:noFill/>
        </p:spPr>
      </p:pic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1187624" y="5157192"/>
            <a:ext cx="2662764" cy="792088"/>
          </a:xfrm>
          <a:prstGeom prst="rect">
            <a:avLst/>
          </a:prstGeom>
          <a:noFill/>
        </p:spPr>
      </p:pic>
      <p:sp>
        <p:nvSpPr>
          <p:cNvPr id="3078" name="Rectangle 6"/>
          <p:cNvSpPr>
            <a:spLocks noChangeArrowheads="1"/>
          </p:cNvSpPr>
          <p:nvPr/>
        </p:nvSpPr>
        <p:spPr bwMode="auto">
          <a:xfrm>
            <a:off x="0" y="904875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3079" name="Rectangle 7"/>
          <p:cNvSpPr>
            <a:spLocks noChangeArrowheads="1"/>
          </p:cNvSpPr>
          <p:nvPr/>
        </p:nvSpPr>
        <p:spPr bwMode="auto">
          <a:xfrm>
            <a:off x="0" y="135255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3080" name="Rectangle 8"/>
          <p:cNvSpPr>
            <a:spLocks noChangeArrowheads="1"/>
          </p:cNvSpPr>
          <p:nvPr/>
        </p:nvSpPr>
        <p:spPr bwMode="auto">
          <a:xfrm>
            <a:off x="0" y="1800225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6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	</a:t>
            </a: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1331640" y="1065390"/>
            <a:ext cx="3312368" cy="852211"/>
          </a:xfrm>
          <a:prstGeom prst="rect">
            <a:avLst/>
          </a:prstGeom>
          <a:noFill/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2195736" y="2420888"/>
            <a:ext cx="2474701" cy="807715"/>
          </a:xfrm>
          <a:prstGeom prst="rect">
            <a:avLst/>
          </a:prstGeom>
          <a:noFill/>
        </p:spPr>
      </p:pic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3203848" y="3573016"/>
            <a:ext cx="2016224" cy="861478"/>
          </a:xfrm>
          <a:prstGeom prst="rect">
            <a:avLst/>
          </a:prstGeom>
          <a:noFill/>
        </p:spPr>
      </p:pic>
      <p:pic>
        <p:nvPicPr>
          <p:cNvPr id="2049" name="Picture 1"/>
          <p:cNvPicPr>
            <a:picLocks noChangeAspect="1" noChangeArrowheads="1"/>
          </p:cNvPicPr>
          <p:nvPr/>
        </p:nvPicPr>
        <p:blipFill>
          <a:blip r:embed="rId5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755576" y="5075182"/>
            <a:ext cx="2808312" cy="745710"/>
          </a:xfrm>
          <a:prstGeom prst="rect">
            <a:avLst/>
          </a:prstGeom>
          <a:noFill/>
        </p:spPr>
      </p:pic>
      <p:sp>
        <p:nvSpPr>
          <p:cNvPr id="2053" name="Rectangle 5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2054" name="Rectangle 6"/>
          <p:cNvSpPr>
            <a:spLocks noChangeArrowheads="1"/>
          </p:cNvSpPr>
          <p:nvPr/>
        </p:nvSpPr>
        <p:spPr bwMode="auto">
          <a:xfrm>
            <a:off x="0" y="962025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2055" name="Rectangle 7"/>
          <p:cNvSpPr>
            <a:spLocks noChangeArrowheads="1"/>
          </p:cNvSpPr>
          <p:nvPr/>
        </p:nvSpPr>
        <p:spPr bwMode="auto">
          <a:xfrm>
            <a:off x="0" y="140970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2056" name="Rectangle 8"/>
          <p:cNvSpPr>
            <a:spLocks noChangeArrowheads="1"/>
          </p:cNvSpPr>
          <p:nvPr/>
        </p:nvSpPr>
        <p:spPr bwMode="auto">
          <a:xfrm>
            <a:off x="0" y="1857375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2057" name="Rectangle 9"/>
          <p:cNvSpPr>
            <a:spLocks noChangeArrowheads="1"/>
          </p:cNvSpPr>
          <p:nvPr/>
        </p:nvSpPr>
        <p:spPr bwMode="auto">
          <a:xfrm>
            <a:off x="0" y="230505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ChangeArrowheads="1"/>
          </p:cNvSpPr>
          <p:nvPr/>
        </p:nvSpPr>
        <p:spPr bwMode="auto">
          <a:xfrm>
            <a:off x="107504" y="764704"/>
            <a:ext cx="4886274" cy="415498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4400" b="0" i="1" u="sng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Př</a:t>
            </a:r>
            <a:r>
              <a:rPr kumimoji="0" lang="cs-CZ" sz="4400" b="0" i="1" u="sng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4400" b="0" i="1" u="sng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klad2: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4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4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Pro kter</a:t>
            </a:r>
            <a:r>
              <a:rPr kumimoji="0" lang="cs-CZ" sz="4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4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</a:t>
            </a:r>
            <a:r>
              <a:rPr kumimoji="0" lang="cs-CZ" sz="4400" b="1" i="1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a</a:t>
            </a:r>
            <a:r>
              <a:rPr kumimoji="0" lang="cs-CZ" sz="4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plat</a:t>
            </a:r>
            <a:r>
              <a:rPr kumimoji="0" lang="cs-CZ" sz="4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4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: a)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4400" dirty="0" smtClean="0">
              <a:latin typeface="Times New Roman" pitchFamily="18" charset="0"/>
              <a:ea typeface="Calibri" pitchFamily="34" charset="0"/>
              <a:cs typeface="Times New Roman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4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imes New Roman" pitchFamily="18" charset="0"/>
              <a:ea typeface="Calibri" pitchFamily="34" charset="0"/>
              <a:cs typeface="Times New Roman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4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                          </a:t>
            </a:r>
            <a:r>
              <a:rPr kumimoji="0" lang="cs-CZ" sz="4400" b="0" i="0" u="none" strike="noStrike" cap="none" normalizeH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</a:t>
            </a:r>
            <a:r>
              <a:rPr kumimoji="0" lang="cs-CZ" sz="4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b)  </a:t>
            </a:r>
            <a:endParaRPr kumimoji="0" lang="cs-CZ" sz="4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pic>
        <p:nvPicPr>
          <p:cNvPr id="1025" name="Picture 1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4788024" y="1628800"/>
            <a:ext cx="2736304" cy="1515144"/>
          </a:xfrm>
          <a:prstGeom prst="rect">
            <a:avLst/>
          </a:prstGeom>
          <a:noFill/>
        </p:spPr>
      </p:pic>
      <p:sp>
        <p:nvSpPr>
          <p:cNvPr id="1027" name="Rectangle 3"/>
          <p:cNvSpPr>
            <a:spLocks noChangeArrowheads="1"/>
          </p:cNvSpPr>
          <p:nvPr/>
        </p:nvSpPr>
        <p:spPr bwMode="auto">
          <a:xfrm>
            <a:off x="0" y="1095375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1029" name="Rectangle 5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4860032" y="3480049"/>
            <a:ext cx="2304256" cy="1479797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506" name="Picture 2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1475656" y="1556792"/>
            <a:ext cx="5730966" cy="1577330"/>
          </a:xfrm>
          <a:prstGeom prst="rect">
            <a:avLst/>
          </a:prstGeom>
          <a:noFill/>
        </p:spPr>
      </p:pic>
      <p:sp>
        <p:nvSpPr>
          <p:cNvPr id="21507" name="Rectangle 3"/>
          <p:cNvSpPr>
            <a:spLocks noChangeArrowheads="1"/>
          </p:cNvSpPr>
          <p:nvPr/>
        </p:nvSpPr>
        <p:spPr bwMode="auto">
          <a:xfrm>
            <a:off x="179512" y="260648"/>
            <a:ext cx="1809791" cy="510909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4400" b="0" i="1" u="sng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Řešení: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4400" i="1" u="sng" dirty="0" smtClean="0">
              <a:latin typeface="Calibri" pitchFamily="34" charset="0"/>
              <a:cs typeface="Times New Roman" pitchFamily="18" charset="0"/>
            </a:endParaRP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4400" b="0" i="1" u="sng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cs typeface="Times New Roman" pitchFamily="18" charset="0"/>
              </a:rPr>
              <a:t>a)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4400" i="1" u="sng" dirty="0" smtClean="0">
              <a:latin typeface="Calibri" pitchFamily="34" charset="0"/>
              <a:cs typeface="Times New Roman" pitchFamily="18" charset="0"/>
            </a:endParaRP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4400" b="0" i="1" u="sng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Calibri" pitchFamily="34" charset="0"/>
              <a:cs typeface="Times New Roman" pitchFamily="18" charset="0"/>
            </a:endParaRP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4400" i="1" u="sng" dirty="0" smtClean="0">
              <a:latin typeface="Calibri" pitchFamily="34" charset="0"/>
              <a:cs typeface="Times New Roman" pitchFamily="18" charset="0"/>
            </a:endParaRP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cs-CZ" sz="4400" i="1" u="sng" dirty="0" smtClean="0">
                <a:latin typeface="Calibri" pitchFamily="34" charset="0"/>
                <a:cs typeface="Times New Roman" pitchFamily="18" charset="0"/>
              </a:rPr>
              <a:t>b)</a:t>
            </a:r>
            <a:endParaRPr kumimoji="0" lang="cs-CZ" sz="4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21509" name="Rectangle 5"/>
          <p:cNvSpPr>
            <a:spLocks noChangeArrowheads="1"/>
          </p:cNvSpPr>
          <p:nvPr/>
        </p:nvSpPr>
        <p:spPr bwMode="auto">
          <a:xfrm>
            <a:off x="0" y="1952625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21511" name="Rectangle 7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21510" name="Picture 6"/>
          <p:cNvPicPr>
            <a:picLocks noChangeAspect="1" noChangeArrowheads="1"/>
          </p:cNvPicPr>
          <p:nvPr/>
        </p:nvPicPr>
        <p:blipFill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1475656" y="3645024"/>
            <a:ext cx="5347371" cy="1865362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483" name="Picture 3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1835696" y="2420888"/>
            <a:ext cx="6965776" cy="592832"/>
          </a:xfrm>
          <a:prstGeom prst="rect">
            <a:avLst/>
          </a:prstGeom>
          <a:noFill/>
        </p:spPr>
      </p:pic>
      <p:pic>
        <p:nvPicPr>
          <p:cNvPr id="20482" name="Picture 2"/>
          <p:cNvPicPr>
            <a:picLocks noChangeAspect="1" noChangeArrowheads="1"/>
          </p:cNvPicPr>
          <p:nvPr/>
        </p:nvPicPr>
        <p:blipFill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1835696" y="4077072"/>
            <a:ext cx="6284335" cy="576064"/>
          </a:xfrm>
          <a:prstGeom prst="rect">
            <a:avLst/>
          </a:prstGeom>
          <a:noFill/>
        </p:spPr>
      </p:pic>
      <p:pic>
        <p:nvPicPr>
          <p:cNvPr id="20481" name="Picture 1"/>
          <p:cNvPicPr>
            <a:picLocks noChangeAspect="1" noChangeArrowheads="1"/>
          </p:cNvPicPr>
          <p:nvPr/>
        </p:nvPicPr>
        <p:blipFill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1835696" y="6165304"/>
            <a:ext cx="6844966" cy="602357"/>
          </a:xfrm>
          <a:prstGeom prst="rect">
            <a:avLst/>
          </a:prstGeom>
          <a:noFill/>
        </p:spPr>
      </p:pic>
      <p:sp>
        <p:nvSpPr>
          <p:cNvPr id="20484" name="Rectangle 4"/>
          <p:cNvSpPr>
            <a:spLocks noChangeArrowheads="1"/>
          </p:cNvSpPr>
          <p:nvPr/>
        </p:nvSpPr>
        <p:spPr bwMode="auto">
          <a:xfrm>
            <a:off x="0" y="-41522"/>
            <a:ext cx="2319866" cy="307776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4400" b="0" i="1" u="sng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Př</a:t>
            </a:r>
            <a:r>
              <a:rPr kumimoji="0" lang="cs-CZ" sz="4400" b="0" i="1" u="sng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4400" b="0" i="1" u="sng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klad3: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4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4400" b="0" i="1" u="none" strike="noStrike" cap="none" normalizeH="0" baseline="0" dirty="0" smtClean="0">
                <a:ln>
                  <a:noFill/>
                </a:ln>
                <a:solidFill>
                  <a:srgbClr val="FF0000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Urči y:</a:t>
            </a:r>
            <a:r>
              <a:rPr kumimoji="0" lang="cs-CZ" sz="4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 </a:t>
            </a:r>
            <a:endParaRPr kumimoji="0" lang="cs-CZ" sz="4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4400" b="0" i="1" u="sng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Řešení:</a:t>
            </a:r>
            <a:endParaRPr kumimoji="0" lang="cs-CZ" sz="4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 </a:t>
            </a: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20485" name="Rectangle 5"/>
          <p:cNvSpPr>
            <a:spLocks noChangeArrowheads="1"/>
          </p:cNvSpPr>
          <p:nvPr/>
        </p:nvSpPr>
        <p:spPr bwMode="auto">
          <a:xfrm>
            <a:off x="0" y="3212976"/>
            <a:ext cx="9144000" cy="172354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4400" b="0" i="1" u="none" strike="noStrike" cap="none" normalizeH="0" baseline="0" dirty="0" smtClean="0">
                <a:ln>
                  <a:noFill/>
                </a:ln>
                <a:solidFill>
                  <a:srgbClr val="FF0000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Urči x:</a:t>
            </a:r>
            <a:endParaRPr kumimoji="0" lang="cs-CZ" sz="4400" b="0" i="1" u="none" strike="noStrike" cap="none" normalizeH="0" baseline="0" dirty="0" smtClean="0">
              <a:ln>
                <a:noFill/>
              </a:ln>
              <a:solidFill>
                <a:srgbClr val="FF0000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4400" b="0" i="1" u="sng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Řešení:</a:t>
            </a:r>
            <a:endParaRPr kumimoji="0" lang="cs-CZ" sz="4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  </a:t>
            </a: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20486" name="Rectangle 6"/>
          <p:cNvSpPr>
            <a:spLocks noChangeArrowheads="1"/>
          </p:cNvSpPr>
          <p:nvPr/>
        </p:nvSpPr>
        <p:spPr bwMode="auto">
          <a:xfrm>
            <a:off x="0" y="5333147"/>
            <a:ext cx="9144000" cy="172354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4400" b="0" i="1" u="none" strike="noStrike" cap="none" normalizeH="0" baseline="0" dirty="0" smtClean="0">
                <a:ln>
                  <a:noFill/>
                </a:ln>
                <a:solidFill>
                  <a:srgbClr val="FF0000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Urči z:</a:t>
            </a:r>
            <a:r>
              <a:rPr kumimoji="0" lang="cs-CZ" sz="4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 </a:t>
            </a:r>
            <a:endParaRPr kumimoji="0" lang="cs-CZ" sz="4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4400" b="0" i="1" u="sng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Řešení:</a:t>
            </a:r>
            <a:endParaRPr kumimoji="0" lang="cs-CZ" sz="4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   </a:t>
            </a: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20487" name="Rectangle 7"/>
          <p:cNvSpPr>
            <a:spLocks noChangeArrowheads="1"/>
          </p:cNvSpPr>
          <p:nvPr/>
        </p:nvSpPr>
        <p:spPr bwMode="auto">
          <a:xfrm>
            <a:off x="0" y="139065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20489" name="Rectangle 9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20488" name="Picture 8"/>
          <p:cNvPicPr>
            <a:picLocks noChangeAspect="1" noChangeArrowheads="1"/>
          </p:cNvPicPr>
          <p:nvPr/>
        </p:nvPicPr>
        <p:blipFill>
          <a:blip r:embed="rId5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1907703" y="1412776"/>
            <a:ext cx="2495527" cy="682537"/>
          </a:xfrm>
          <a:prstGeom prst="rect">
            <a:avLst/>
          </a:prstGeom>
          <a:noFill/>
        </p:spPr>
      </p:pic>
      <p:sp>
        <p:nvSpPr>
          <p:cNvPr id="20491" name="Rectangle 11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20490" name="Picture 10"/>
          <p:cNvPicPr>
            <a:picLocks noChangeAspect="1" noChangeArrowheads="1"/>
          </p:cNvPicPr>
          <p:nvPr/>
        </p:nvPicPr>
        <p:blipFill>
          <a:blip r:embed="rId6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1619672" y="3356992"/>
            <a:ext cx="2232248" cy="655339"/>
          </a:xfrm>
          <a:prstGeom prst="rect">
            <a:avLst/>
          </a:prstGeom>
          <a:noFill/>
        </p:spPr>
      </p:pic>
      <p:sp>
        <p:nvSpPr>
          <p:cNvPr id="20493" name="Rectangle 13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20492" name="Picture 12"/>
          <p:cNvPicPr>
            <a:picLocks noChangeAspect="1" noChangeArrowheads="1"/>
          </p:cNvPicPr>
          <p:nvPr/>
        </p:nvPicPr>
        <p:blipFill>
          <a:blip r:embed="rId7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1691680" y="5445224"/>
            <a:ext cx="2451598" cy="66484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2"/>
          <p:cNvSpPr>
            <a:spLocks noChangeArrowheads="1"/>
          </p:cNvSpPr>
          <p:nvPr/>
        </p:nvSpPr>
        <p:spPr bwMode="auto">
          <a:xfrm>
            <a:off x="179512" y="332656"/>
            <a:ext cx="3696846" cy="212365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4400" b="0" i="1" u="sng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Př</a:t>
            </a:r>
            <a:r>
              <a:rPr kumimoji="0" lang="cs-CZ" sz="4400" b="0" i="1" u="sng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4400" b="0" i="1" u="sng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klad4: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4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4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Je d</a:t>
            </a:r>
            <a:r>
              <a:rPr kumimoji="0" lang="cs-CZ" sz="4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4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na funkce </a:t>
            </a:r>
            <a:endParaRPr kumimoji="0" lang="cs-CZ" sz="4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pic>
        <p:nvPicPr>
          <p:cNvPr id="22529" name="Picture 1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3851920" y="1700808"/>
            <a:ext cx="3280865" cy="648072"/>
          </a:xfrm>
          <a:prstGeom prst="rect">
            <a:avLst/>
          </a:prstGeom>
          <a:noFill/>
        </p:spPr>
      </p:pic>
      <p:sp>
        <p:nvSpPr>
          <p:cNvPr id="22532" name="Rectangle 4"/>
          <p:cNvSpPr>
            <a:spLocks noChangeArrowheads="1"/>
          </p:cNvSpPr>
          <p:nvPr/>
        </p:nvSpPr>
        <p:spPr bwMode="auto">
          <a:xfrm>
            <a:off x="251520" y="2564904"/>
            <a:ext cx="6774611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4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Urči z</a:t>
            </a:r>
            <a:r>
              <a:rPr kumimoji="0" lang="cs-CZ" sz="4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 </a:t>
            </a:r>
            <a:r>
              <a:rPr kumimoji="0" lang="cs-CZ" sz="4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grafu pro kter</a:t>
            </a:r>
            <a:r>
              <a:rPr kumimoji="0" lang="cs-CZ" sz="4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4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x plat</a:t>
            </a:r>
            <a:r>
              <a:rPr kumimoji="0" lang="cs-CZ" sz="4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4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:</a:t>
            </a:r>
            <a:endParaRPr kumimoji="0" lang="cs-CZ" sz="4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22534" name="Rectangle 6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22533" name="Picture 5"/>
          <p:cNvPicPr>
            <a:picLocks noChangeAspect="1" noChangeArrowheads="1"/>
          </p:cNvPicPr>
          <p:nvPr/>
        </p:nvPicPr>
        <p:blipFill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0" y="3717032"/>
            <a:ext cx="3888432" cy="725223"/>
          </a:xfrm>
          <a:prstGeom prst="rect">
            <a:avLst/>
          </a:prstGeom>
          <a:noFill/>
        </p:spPr>
      </p:pic>
      <p:sp>
        <p:nvSpPr>
          <p:cNvPr id="22536" name="Rectangle 8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22535" name="Picture 7"/>
          <p:cNvPicPr>
            <a:picLocks noChangeAspect="1" noChangeArrowheads="1"/>
          </p:cNvPicPr>
          <p:nvPr/>
        </p:nvPicPr>
        <p:blipFill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179512" y="4797152"/>
            <a:ext cx="3600400" cy="693520"/>
          </a:xfrm>
          <a:prstGeom prst="rect">
            <a:avLst/>
          </a:prstGeom>
          <a:noFill/>
        </p:spPr>
      </p:pic>
      <p:sp>
        <p:nvSpPr>
          <p:cNvPr id="22538" name="Rectangle 10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22537" name="Picture 9"/>
          <p:cNvPicPr>
            <a:picLocks noChangeAspect="1" noChangeArrowheads="1"/>
          </p:cNvPicPr>
          <p:nvPr/>
        </p:nvPicPr>
        <p:blipFill>
          <a:blip r:embed="rId5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251520" y="5877272"/>
            <a:ext cx="3662882" cy="735707"/>
          </a:xfrm>
          <a:prstGeom prst="rect">
            <a:avLst/>
          </a:prstGeom>
          <a:noFill/>
        </p:spPr>
      </p:pic>
      <p:sp>
        <p:nvSpPr>
          <p:cNvPr id="22540" name="Rectangle 1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22539" name="Picture 11"/>
          <p:cNvPicPr>
            <a:picLocks noChangeAspect="1" noChangeArrowheads="1"/>
          </p:cNvPicPr>
          <p:nvPr/>
        </p:nvPicPr>
        <p:blipFill>
          <a:blip r:embed="rId6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5076056" y="3717032"/>
            <a:ext cx="3117792" cy="792088"/>
          </a:xfrm>
          <a:prstGeom prst="rect">
            <a:avLst/>
          </a:prstGeom>
          <a:noFill/>
        </p:spPr>
      </p:pic>
      <p:sp>
        <p:nvSpPr>
          <p:cNvPr id="22542" name="Rectangle 1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22541" name="Picture 13"/>
          <p:cNvPicPr>
            <a:picLocks noChangeAspect="1" noChangeArrowheads="1"/>
          </p:cNvPicPr>
          <p:nvPr/>
        </p:nvPicPr>
        <p:blipFill>
          <a:blip r:embed="rId7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5148064" y="4797152"/>
            <a:ext cx="2808312" cy="72923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63688" y="1268760"/>
            <a:ext cx="5760720" cy="453302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5605" name="Picture 5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-972616" y="1700808"/>
            <a:ext cx="9145016" cy="906784"/>
          </a:xfrm>
          <a:prstGeom prst="rect">
            <a:avLst/>
          </a:prstGeom>
          <a:noFill/>
        </p:spPr>
      </p:pic>
      <p:pic>
        <p:nvPicPr>
          <p:cNvPr id="25604" name="Picture 4"/>
          <p:cNvPicPr>
            <a:picLocks noChangeAspect="1" noChangeArrowheads="1"/>
          </p:cNvPicPr>
          <p:nvPr/>
        </p:nvPicPr>
        <p:blipFill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-828600" y="2780928"/>
            <a:ext cx="9079507" cy="939949"/>
          </a:xfrm>
          <a:prstGeom prst="rect">
            <a:avLst/>
          </a:prstGeom>
          <a:noFill/>
        </p:spPr>
      </p:pic>
      <p:pic>
        <p:nvPicPr>
          <p:cNvPr id="25603" name="Picture 3"/>
          <p:cNvPicPr>
            <a:picLocks noChangeAspect="1" noChangeArrowheads="1"/>
          </p:cNvPicPr>
          <p:nvPr/>
        </p:nvPicPr>
        <p:blipFill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-540568" y="3861048"/>
            <a:ext cx="8198269" cy="879723"/>
          </a:xfrm>
          <a:prstGeom prst="rect">
            <a:avLst/>
          </a:prstGeom>
          <a:noFill/>
        </p:spPr>
      </p:pic>
      <p:pic>
        <p:nvPicPr>
          <p:cNvPr id="25602" name="Picture 2"/>
          <p:cNvPicPr>
            <a:picLocks noChangeAspect="1" noChangeArrowheads="1"/>
          </p:cNvPicPr>
          <p:nvPr/>
        </p:nvPicPr>
        <p:blipFill>
          <a:blip r:embed="rId5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395536" y="4941168"/>
            <a:ext cx="6250907" cy="864096"/>
          </a:xfrm>
          <a:prstGeom prst="rect">
            <a:avLst/>
          </a:prstGeom>
          <a:noFill/>
        </p:spPr>
      </p:pic>
      <p:pic>
        <p:nvPicPr>
          <p:cNvPr id="25601" name="Picture 1"/>
          <p:cNvPicPr>
            <a:picLocks noChangeAspect="1" noChangeArrowheads="1"/>
          </p:cNvPicPr>
          <p:nvPr/>
        </p:nvPicPr>
        <p:blipFill>
          <a:blip r:embed="rId6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395536" y="5805264"/>
            <a:ext cx="7776864" cy="911503"/>
          </a:xfrm>
          <a:prstGeom prst="rect">
            <a:avLst/>
          </a:prstGeom>
          <a:noFill/>
        </p:spPr>
      </p:pic>
      <p:sp>
        <p:nvSpPr>
          <p:cNvPr id="25606" name="Rectangle 6"/>
          <p:cNvSpPr>
            <a:spLocks noChangeArrowheads="1"/>
          </p:cNvSpPr>
          <p:nvPr/>
        </p:nvSpPr>
        <p:spPr bwMode="auto">
          <a:xfrm>
            <a:off x="251520" y="260648"/>
            <a:ext cx="1809791" cy="104644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4400" b="0" i="1" u="sng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Řešení:</a:t>
            </a:r>
            <a:endParaRPr kumimoji="0" lang="cs-CZ" sz="4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25607" name="Rectangle 7"/>
          <p:cNvSpPr>
            <a:spLocks noChangeArrowheads="1"/>
          </p:cNvSpPr>
          <p:nvPr/>
        </p:nvSpPr>
        <p:spPr bwMode="auto">
          <a:xfrm>
            <a:off x="0" y="904875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25608" name="Rectangle 8"/>
          <p:cNvSpPr>
            <a:spLocks noChangeArrowheads="1"/>
          </p:cNvSpPr>
          <p:nvPr/>
        </p:nvSpPr>
        <p:spPr bwMode="auto">
          <a:xfrm>
            <a:off x="0" y="135255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25609" name="Rectangle 9"/>
          <p:cNvSpPr>
            <a:spLocks noChangeArrowheads="1"/>
          </p:cNvSpPr>
          <p:nvPr/>
        </p:nvSpPr>
        <p:spPr bwMode="auto">
          <a:xfrm>
            <a:off x="0" y="1800225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25610" name="Rectangle 10"/>
          <p:cNvSpPr>
            <a:spLocks noChangeArrowheads="1"/>
          </p:cNvSpPr>
          <p:nvPr/>
        </p:nvSpPr>
        <p:spPr bwMode="auto">
          <a:xfrm>
            <a:off x="0" y="224790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8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                      </a:t>
            </a: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25611" name="Rectangle 11"/>
          <p:cNvSpPr>
            <a:spLocks noChangeArrowheads="1"/>
          </p:cNvSpPr>
          <p:nvPr/>
        </p:nvSpPr>
        <p:spPr bwMode="auto">
          <a:xfrm>
            <a:off x="0" y="2695575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Rectangle 2"/>
          <p:cNvSpPr>
            <a:spLocks noChangeArrowheads="1"/>
          </p:cNvSpPr>
          <p:nvPr/>
        </p:nvSpPr>
        <p:spPr bwMode="auto">
          <a:xfrm>
            <a:off x="0" y="498158"/>
            <a:ext cx="8820472" cy="307776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4400" b="0" i="1" u="sng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Př</a:t>
            </a:r>
            <a:r>
              <a:rPr kumimoji="0" lang="cs-CZ" sz="4400" b="0" i="1" u="sng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4400" b="0" i="1" u="sng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klad5: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4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4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Urči definičn</a:t>
            </a:r>
            <a:r>
              <a:rPr kumimoji="0" lang="cs-CZ" sz="4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4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obor a zakresli graf funkce</a:t>
            </a:r>
            <a:endParaRPr kumimoji="0" lang="cs-CZ" sz="4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24579" name="Rectangle 3"/>
          <p:cNvSpPr>
            <a:spLocks noChangeArrowheads="1"/>
          </p:cNvSpPr>
          <p:nvPr/>
        </p:nvSpPr>
        <p:spPr bwMode="auto">
          <a:xfrm>
            <a:off x="0" y="904875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pic>
        <p:nvPicPr>
          <p:cNvPr id="4097" name="Picture 1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1979712" y="5013176"/>
            <a:ext cx="3024336" cy="1085067"/>
          </a:xfrm>
          <a:prstGeom prst="rect">
            <a:avLst/>
          </a:prstGeom>
          <a:noFill/>
        </p:spPr>
      </p:pic>
      <p:sp>
        <p:nvSpPr>
          <p:cNvPr id="4099" name="Rectangle 3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4100" name="Rectangle 4"/>
          <p:cNvSpPr>
            <a:spLocks noChangeArrowheads="1"/>
          </p:cNvSpPr>
          <p:nvPr/>
        </p:nvSpPr>
        <p:spPr bwMode="auto">
          <a:xfrm>
            <a:off x="0" y="904875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4101" name="Rectangle 5"/>
          <p:cNvSpPr>
            <a:spLocks noChangeArrowheads="1"/>
          </p:cNvSpPr>
          <p:nvPr/>
        </p:nvSpPr>
        <p:spPr bwMode="auto">
          <a:xfrm>
            <a:off x="0" y="180975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4103" name="Rectangle 7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4102" name="Picture 6"/>
          <p:cNvPicPr>
            <a:picLocks noChangeAspect="1" noChangeArrowheads="1"/>
          </p:cNvPicPr>
          <p:nvPr/>
        </p:nvPicPr>
        <p:blipFill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2123728" y="3789040"/>
            <a:ext cx="4414412" cy="951731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1619672" y="1988840"/>
          <a:ext cx="5849620" cy="630936"/>
        </p:xfrm>
        <a:graphic>
          <a:graphicData uri="http://schemas.openxmlformats.org/drawingml/2006/table">
            <a:tbl>
              <a:tblPr/>
              <a:tblGrid>
                <a:gridCol w="1462405"/>
                <a:gridCol w="1462405"/>
                <a:gridCol w="1462405"/>
                <a:gridCol w="1462405"/>
              </a:tblGrid>
              <a:tr h="0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dirty="0">
                          <a:solidFill>
                            <a:srgbClr val="0070C0"/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x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>
                          <a:solidFill>
                            <a:srgbClr val="0070C0"/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2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>
                          <a:solidFill>
                            <a:srgbClr val="0070C0"/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3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>
                          <a:solidFill>
                            <a:srgbClr val="0070C0"/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5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>
                          <a:solidFill>
                            <a:srgbClr val="0070C0"/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y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>
                          <a:solidFill>
                            <a:srgbClr val="0070C0"/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0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>
                          <a:solidFill>
                            <a:srgbClr val="0070C0"/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1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dirty="0">
                          <a:solidFill>
                            <a:srgbClr val="0070C0"/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2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27649" name="Rectangle 1"/>
          <p:cNvSpPr>
            <a:spLocks noChangeArrowheads="1"/>
          </p:cNvSpPr>
          <p:nvPr/>
        </p:nvSpPr>
        <p:spPr bwMode="auto">
          <a:xfrm>
            <a:off x="179512" y="476672"/>
            <a:ext cx="1809791" cy="104644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4400" b="0" i="1" u="sng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Řešení:</a:t>
            </a:r>
            <a:endParaRPr kumimoji="0" lang="cs-CZ" sz="4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91680" y="1556792"/>
            <a:ext cx="5760720" cy="453302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" name="Obousměrná vodorovná šipka 6"/>
          <p:cNvSpPr/>
          <p:nvPr/>
        </p:nvSpPr>
        <p:spPr>
          <a:xfrm>
            <a:off x="3275856" y="4365104"/>
            <a:ext cx="360040" cy="45719"/>
          </a:xfrm>
          <a:prstGeom prst="left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8" name="Obousměrná vodorovná šipka 7"/>
          <p:cNvSpPr/>
          <p:nvPr/>
        </p:nvSpPr>
        <p:spPr>
          <a:xfrm>
            <a:off x="3131840" y="4797152"/>
            <a:ext cx="432048" cy="45719"/>
          </a:xfrm>
          <a:prstGeom prst="left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ousměrná vodorovná šipka 8"/>
          <p:cNvSpPr/>
          <p:nvPr/>
        </p:nvSpPr>
        <p:spPr>
          <a:xfrm>
            <a:off x="3491880" y="3933056"/>
            <a:ext cx="360040" cy="45719"/>
          </a:xfrm>
          <a:prstGeom prst="left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ousměrná vodorovná šipka 9"/>
          <p:cNvSpPr/>
          <p:nvPr/>
        </p:nvSpPr>
        <p:spPr>
          <a:xfrm flipV="1">
            <a:off x="3851920" y="3501008"/>
            <a:ext cx="432048" cy="72008"/>
          </a:xfrm>
          <a:prstGeom prst="left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ousměrná vodorovná šipka 11"/>
          <p:cNvSpPr/>
          <p:nvPr/>
        </p:nvSpPr>
        <p:spPr>
          <a:xfrm flipV="1">
            <a:off x="4716016" y="3068960"/>
            <a:ext cx="432048" cy="72008"/>
          </a:xfrm>
          <a:prstGeom prst="left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ousměrná vodorovná šipka 12"/>
          <p:cNvSpPr/>
          <p:nvPr/>
        </p:nvSpPr>
        <p:spPr>
          <a:xfrm flipV="1">
            <a:off x="6372200" y="2636912"/>
            <a:ext cx="432048" cy="72008"/>
          </a:xfrm>
          <a:prstGeom prst="left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1763688" y="2204864"/>
            <a:ext cx="4179442" cy="735707"/>
          </a:xfrm>
          <a:prstGeom prst="rect">
            <a:avLst/>
          </a:prstGeom>
          <a:noFill/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4499992" y="3140968"/>
            <a:ext cx="1550470" cy="792088"/>
          </a:xfrm>
          <a:prstGeom prst="rect">
            <a:avLst/>
          </a:prstGeom>
          <a:noFill/>
        </p:spPr>
      </p:pic>
      <p:pic>
        <p:nvPicPr>
          <p:cNvPr id="1025" name="Picture 1"/>
          <p:cNvPicPr>
            <a:picLocks noChangeAspect="1" noChangeArrowheads="1"/>
          </p:cNvPicPr>
          <p:nvPr/>
        </p:nvPicPr>
        <p:blipFill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1331640" y="4725144"/>
            <a:ext cx="4482881" cy="1008112"/>
          </a:xfrm>
          <a:prstGeom prst="rect">
            <a:avLst/>
          </a:prstGeom>
          <a:noFill/>
        </p:spPr>
      </p:pic>
      <p:sp>
        <p:nvSpPr>
          <p:cNvPr id="1028" name="Rectangle 4"/>
          <p:cNvSpPr>
            <a:spLocks noChangeArrowheads="1"/>
          </p:cNvSpPr>
          <p:nvPr/>
        </p:nvSpPr>
        <p:spPr bwMode="auto">
          <a:xfrm>
            <a:off x="251520" y="692696"/>
            <a:ext cx="3698320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4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Definiční obor: </a:t>
            </a:r>
            <a:endParaRPr kumimoji="0" lang="cs-CZ" sz="4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1029" name="Rectangle 5"/>
          <p:cNvSpPr>
            <a:spLocks noChangeArrowheads="1"/>
          </p:cNvSpPr>
          <p:nvPr/>
        </p:nvSpPr>
        <p:spPr bwMode="auto">
          <a:xfrm>
            <a:off x="0" y="904875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6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                                      </a:t>
            </a: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1030" name="Rectangle 6"/>
          <p:cNvSpPr>
            <a:spLocks noChangeArrowheads="1"/>
          </p:cNvSpPr>
          <p:nvPr/>
        </p:nvSpPr>
        <p:spPr bwMode="auto">
          <a:xfrm>
            <a:off x="0" y="135255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6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 </a:t>
            </a: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1031" name="Rectangle 7"/>
          <p:cNvSpPr>
            <a:spLocks noChangeArrowheads="1"/>
          </p:cNvSpPr>
          <p:nvPr/>
        </p:nvSpPr>
        <p:spPr bwMode="auto">
          <a:xfrm>
            <a:off x="0" y="1800225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23" name="Picture 3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971600" y="2852936"/>
            <a:ext cx="5032355" cy="952872"/>
          </a:xfrm>
          <a:prstGeom prst="rect">
            <a:avLst/>
          </a:prstGeom>
          <a:noFill/>
        </p:spPr>
      </p:pic>
      <p:pic>
        <p:nvPicPr>
          <p:cNvPr id="30722" name="Picture 2"/>
          <p:cNvPicPr>
            <a:picLocks noChangeAspect="1" noChangeArrowheads="1"/>
          </p:cNvPicPr>
          <p:nvPr/>
        </p:nvPicPr>
        <p:blipFill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971600" y="4149080"/>
            <a:ext cx="5230130" cy="880864"/>
          </a:xfrm>
          <a:prstGeom prst="rect">
            <a:avLst/>
          </a:prstGeom>
          <a:noFill/>
        </p:spPr>
      </p:pic>
      <p:pic>
        <p:nvPicPr>
          <p:cNvPr id="30721" name="Picture 1"/>
          <p:cNvPicPr>
            <a:picLocks noChangeAspect="1" noChangeArrowheads="1"/>
          </p:cNvPicPr>
          <p:nvPr/>
        </p:nvPicPr>
        <p:blipFill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971600" y="5445224"/>
            <a:ext cx="6283000" cy="952872"/>
          </a:xfrm>
          <a:prstGeom prst="rect">
            <a:avLst/>
          </a:prstGeom>
          <a:noFill/>
        </p:spPr>
      </p:pic>
      <p:sp>
        <p:nvSpPr>
          <p:cNvPr id="30724" name="Rectangle 4"/>
          <p:cNvSpPr>
            <a:spLocks noChangeArrowheads="1"/>
          </p:cNvSpPr>
          <p:nvPr/>
        </p:nvSpPr>
        <p:spPr bwMode="auto">
          <a:xfrm>
            <a:off x="251520" y="260648"/>
            <a:ext cx="4959306" cy="3477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4400" b="0" i="1" u="sng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Příklad6: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4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4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Nakresli grafy funkcí: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4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4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a)</a:t>
            </a:r>
            <a:endParaRPr kumimoji="0" lang="cs-CZ" sz="4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30725" name="Rectangle 5"/>
          <p:cNvSpPr>
            <a:spLocks noChangeArrowheads="1"/>
          </p:cNvSpPr>
          <p:nvPr/>
        </p:nvSpPr>
        <p:spPr bwMode="auto">
          <a:xfrm>
            <a:off x="251520" y="4221088"/>
            <a:ext cx="652743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4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b)</a:t>
            </a:r>
            <a:endParaRPr kumimoji="0" lang="cs-CZ" sz="4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30726" name="Rectangle 6"/>
          <p:cNvSpPr>
            <a:spLocks noChangeArrowheads="1"/>
          </p:cNvSpPr>
          <p:nvPr/>
        </p:nvSpPr>
        <p:spPr bwMode="auto">
          <a:xfrm>
            <a:off x="323528" y="5445224"/>
            <a:ext cx="683568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4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c)</a:t>
            </a:r>
            <a:endParaRPr kumimoji="0" lang="cs-CZ" sz="4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30727" name="Rectangle 7"/>
          <p:cNvSpPr>
            <a:spLocks noChangeArrowheads="1"/>
          </p:cNvSpPr>
          <p:nvPr/>
        </p:nvSpPr>
        <p:spPr bwMode="auto">
          <a:xfrm>
            <a:off x="0" y="182880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Rectangle 2"/>
          <p:cNvSpPr>
            <a:spLocks noChangeArrowheads="1"/>
          </p:cNvSpPr>
          <p:nvPr/>
        </p:nvSpPr>
        <p:spPr bwMode="auto">
          <a:xfrm>
            <a:off x="0" y="332656"/>
            <a:ext cx="8964488" cy="221599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lvl="0" fontAlgn="base">
              <a:spcBef>
                <a:spcPct val="0"/>
              </a:spcBef>
              <a:spcAft>
                <a:spcPct val="0"/>
              </a:spcAft>
            </a:pPr>
            <a:r>
              <a:rPr kumimoji="0" lang="cs-CZ" sz="6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Hodnoty</a:t>
            </a:r>
            <a:r>
              <a:rPr lang="cs-CZ" sz="6000" dirty="0" smtClean="0">
                <a:latin typeface="Calibri" pitchFamily="34" charset="0"/>
                <a:ea typeface="Times New Roman" pitchFamily="18" charset="0"/>
                <a:cs typeface="Times New Roman" pitchFamily="18" charset="0"/>
              </a:rPr>
              <a:t> vypočteme</a:t>
            </a:r>
            <a:r>
              <a:rPr kumimoji="0" lang="cs-CZ" sz="6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 ze vztahu:</a:t>
            </a:r>
            <a:endParaRPr kumimoji="0" lang="cs-CZ" sz="6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pic>
        <p:nvPicPr>
          <p:cNvPr id="31745" name="Picture 1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323528" y="3501008"/>
            <a:ext cx="8460766" cy="1038597"/>
          </a:xfrm>
          <a:prstGeom prst="rect">
            <a:avLst/>
          </a:prstGeom>
          <a:noFill/>
        </p:spPr>
      </p:pic>
      <p:sp>
        <p:nvSpPr>
          <p:cNvPr id="31747" name="Rectangle 3"/>
          <p:cNvSpPr>
            <a:spLocks noChangeArrowheads="1"/>
          </p:cNvSpPr>
          <p:nvPr/>
        </p:nvSpPr>
        <p:spPr bwMode="auto">
          <a:xfrm>
            <a:off x="0" y="847725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1547664" y="1052736"/>
          <a:ext cx="5849620" cy="630936"/>
        </p:xfrm>
        <a:graphic>
          <a:graphicData uri="http://schemas.openxmlformats.org/drawingml/2006/table">
            <a:tbl>
              <a:tblPr/>
              <a:tblGrid>
                <a:gridCol w="1462405"/>
                <a:gridCol w="1462405"/>
                <a:gridCol w="1462405"/>
                <a:gridCol w="1462405"/>
              </a:tblGrid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b="1">
                          <a:solidFill>
                            <a:srgbClr val="1927A7"/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y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b="1">
                          <a:solidFill>
                            <a:srgbClr val="1927A7"/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0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b="1">
                          <a:solidFill>
                            <a:srgbClr val="1927A7"/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1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b="1">
                          <a:solidFill>
                            <a:srgbClr val="1927A7"/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2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b="1">
                          <a:solidFill>
                            <a:srgbClr val="1927A7"/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x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b="1">
                          <a:solidFill>
                            <a:srgbClr val="1927A7"/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1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b="1">
                          <a:solidFill>
                            <a:srgbClr val="1927A7"/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2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b="1" dirty="0">
                          <a:solidFill>
                            <a:srgbClr val="1927A7"/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4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1547664" y="2492896"/>
          <a:ext cx="5849620" cy="630936"/>
        </p:xfrm>
        <a:graphic>
          <a:graphicData uri="http://schemas.openxmlformats.org/drawingml/2006/table">
            <a:tbl>
              <a:tblPr/>
              <a:tblGrid>
                <a:gridCol w="1462405"/>
                <a:gridCol w="1462405"/>
                <a:gridCol w="1462405"/>
                <a:gridCol w="1462405"/>
              </a:tblGrid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b="1">
                          <a:solidFill>
                            <a:srgbClr val="FF0000"/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y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b="1">
                          <a:solidFill>
                            <a:srgbClr val="FF0000"/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0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b="1">
                          <a:solidFill>
                            <a:srgbClr val="FF0000"/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3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b="1">
                          <a:solidFill>
                            <a:srgbClr val="FF0000"/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6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b="1">
                          <a:solidFill>
                            <a:srgbClr val="FF0000"/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x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b="1">
                          <a:solidFill>
                            <a:srgbClr val="FF0000"/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1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b="1">
                          <a:solidFill>
                            <a:srgbClr val="FF0000"/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2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b="1" dirty="0">
                          <a:solidFill>
                            <a:srgbClr val="FF0000"/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4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1547664" y="4005064"/>
          <a:ext cx="5849620" cy="630936"/>
        </p:xfrm>
        <a:graphic>
          <a:graphicData uri="http://schemas.openxmlformats.org/drawingml/2006/table">
            <a:tbl>
              <a:tblPr/>
              <a:tblGrid>
                <a:gridCol w="1462405"/>
                <a:gridCol w="1462405"/>
                <a:gridCol w="1462405"/>
                <a:gridCol w="1462405"/>
              </a:tblGrid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b="1">
                          <a:solidFill>
                            <a:srgbClr val="00B050"/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y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b="1">
                          <a:solidFill>
                            <a:srgbClr val="00B050"/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3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b="1">
                          <a:solidFill>
                            <a:srgbClr val="00B050"/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4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b="1">
                          <a:solidFill>
                            <a:srgbClr val="00B050"/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5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b="1">
                          <a:solidFill>
                            <a:srgbClr val="00B050"/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x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b="1">
                          <a:solidFill>
                            <a:srgbClr val="00B050"/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1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b="1">
                          <a:solidFill>
                            <a:srgbClr val="00B050"/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2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b="1" dirty="0">
                          <a:solidFill>
                            <a:srgbClr val="00B050"/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4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91640" y="1162487"/>
            <a:ext cx="5760720" cy="453302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7" name="Rectangle 1"/>
          <p:cNvSpPr>
            <a:spLocks noChangeArrowheads="1"/>
          </p:cNvSpPr>
          <p:nvPr/>
        </p:nvSpPr>
        <p:spPr bwMode="auto">
          <a:xfrm>
            <a:off x="251520" y="1700808"/>
            <a:ext cx="8748464" cy="258532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3600" b="0" i="0" u="sng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Literatura: 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36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36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doc.RNDr</a:t>
            </a:r>
            <a:r>
              <a:rPr kumimoji="0" lang="cs-CZ" sz="3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. Emil CALDA, CSc. : Matematika pro netechnické obory SOŠ a SOU</a:t>
            </a:r>
            <a:endParaRPr kumimoji="0" lang="cs-CZ" sz="36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495</TotalTime>
  <Words>215</Words>
  <Application>Microsoft Office PowerPoint</Application>
  <PresentationFormat>Předvádění na obrazovce (4:3)</PresentationFormat>
  <Paragraphs>113</Paragraphs>
  <Slides>21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21</vt:i4>
      </vt:variant>
    </vt:vector>
  </HeadingPairs>
  <TitlesOfParts>
    <vt:vector size="22" baseType="lpstr">
      <vt:lpstr>Motiv sady Office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Snímek 15</vt:lpstr>
      <vt:lpstr>Snímek 16</vt:lpstr>
      <vt:lpstr>Snímek 17</vt:lpstr>
      <vt:lpstr>Snímek 18</vt:lpstr>
      <vt:lpstr>Snímek 19</vt:lpstr>
      <vt:lpstr>Snímek 20</vt:lpstr>
      <vt:lpstr>Snímek 21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cp:lastModifiedBy>Admin</cp:lastModifiedBy>
  <cp:revision>51</cp:revision>
  <dcterms:modified xsi:type="dcterms:W3CDTF">2013-01-10T07:57:44Z</dcterms:modified>
</cp:coreProperties>
</file>