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72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29FD3-4A0B-46DB-BD73-620384A16837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68C69-6A39-4376-8C38-062DC05A4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619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D511-9EB3-4109-B8D5-668FB67DE418}" type="datetime1">
              <a:rPr lang="cs-CZ" smtClean="0"/>
              <a:t>14.1.2013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25A2E-A02F-41C1-A0AA-036435CBF1DD}" type="datetime1">
              <a:rPr lang="cs-CZ" smtClean="0"/>
              <a:t>14.1.2013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7AFF-2F94-40AB-9FD7-8FE56A8754DB}" type="datetime1">
              <a:rPr lang="cs-CZ" smtClean="0"/>
              <a:t>14.1.2013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75BC-7E93-44FA-BD88-94000E16E0CC}" type="datetime1">
              <a:rPr lang="cs-CZ" smtClean="0"/>
              <a:t>14.1.2013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B906E-0DB7-4EAD-BFC0-1C59D68F2A82}" type="datetime1">
              <a:rPr lang="cs-CZ" smtClean="0"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709CE-12E6-4CA7-A536-98FFB76F68A4}" type="datetime1">
              <a:rPr lang="cs-CZ" smtClean="0"/>
              <a:t>14.1.2013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AFCE8-5F55-4A99-ACC2-6CCFE4F3BD01}" type="datetime1">
              <a:rPr lang="cs-CZ" smtClean="0"/>
              <a:t>14.1.2013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0461-40EB-4BE3-8086-D269206FC709}" type="datetime1">
              <a:rPr lang="cs-CZ" smtClean="0"/>
              <a:t>14.1.2013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E111-0E87-4C60-88CE-C2D31E28FBAA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D58FD-5B14-4284-B6C4-683149F77258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2FA0E-DFC1-4488-A482-118D1AB00C58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A6DB36-AB33-4033-9905-BBF109212051}" type="datetime1">
              <a:rPr lang="cs-CZ" smtClean="0"/>
              <a:t>14.1.2013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google.cz/search?hl=cs&amp;gs_rn=1&amp;gs_ri=serp&amp;pq=parenchym&amp;cp=6&amp;gs_id=16&amp;xhr=t&amp;q=sklerenchym&amp;bav=on.2,or.r_gc.r_pw.r_qf.&amp;biw=1249&amp;bih=595&amp;wrapid=tljp1358165967582226&amp;um=1&amp;ie=UTF-8&amp;tbm=isch&amp;source=og&amp;sa=N&amp;tab=wi&amp;ei=l_nzUJesFpKEhQeJloCIC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Rostlinná pletiva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B</a:t>
            </a:r>
            <a:r>
              <a:rPr lang="cs-CZ" dirty="0" smtClean="0"/>
              <a:t>otanika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Rostlinná buňka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charakteristické znaky rostlinných pletiv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</a:t>
            </a:r>
            <a:r>
              <a:rPr lang="cs-CZ" dirty="0" smtClean="0"/>
              <a:t>: parenchym, </a:t>
            </a:r>
            <a:r>
              <a:rPr lang="cs-CZ" dirty="0"/>
              <a:t>k</a:t>
            </a:r>
            <a:r>
              <a:rPr lang="cs-CZ" dirty="0" smtClean="0"/>
              <a:t>olenchym, sklerenchym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2013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09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Rostlinná pletiva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ostlinné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tkáně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histologie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28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Rostlinná pletiva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oubory buněk stejného původu, stejné stavby a stejné funkce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16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Rostlinná pletiva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dělení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odle tloušťky buněčných stěn a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mezibuněčných prostor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odle funkce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3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Podle tloušťky buněčných stěn a mezibuněčných prostor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parenchym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uňky přibližně stejného tvaru ( výšky a šířky 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buněčné stěny neztloustlé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okožka listů – houbový a palisádový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parenchym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6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25144"/>
            <a:ext cx="2714625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639418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90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Podle tloušťky buněčných stěn a mezibuněčných prostor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aerenchym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rovzdušňovací pletivo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ýměna plynů mezi rostlinami a prostředím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odní a bahenní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rostliny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7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149080"/>
            <a:ext cx="2286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693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tloušťky buněčných stěn a mezibuněčných prostor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sklerenchym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zpevňovací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mechanické pletivo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ilné stěny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uňky brzy odumírají a vyplňují se vzduchem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ospodářský význam sklerenchymatická vlákna stonků ( len, konopí – příze ), v plodech -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peckovice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8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88840"/>
            <a:ext cx="219075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70149"/>
            <a:ext cx="22860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tloušťky buněčných stěn a mezibuněčných prostor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kolenchym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uňky nepravidelný tvar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uněčné stěny nestejnoměrně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ztlustlé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9</a:t>
            </a:fld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36805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23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ělivá pletiva 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původní -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protomeristémy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na růstovém vrcholu kořene a stonku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prvotní – primární meristémy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mění se na trvalá pletiva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druhotná – sekundární meristémy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32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t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rvalá pletiva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krycí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	vodivá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	základní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	zpevňovací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22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900" dirty="0"/>
              <a:t>http://www.google.cz/search?hl=cs&amp;gs_rn=1&amp;gs_ri=hp&amp;cp=6&amp;gs_id=x&amp;xhr=t&amp;q=parenchym&amp;bav=on.2,or.r_gc.r_pw.r_qf.&amp;</a:t>
            </a:r>
            <a:r>
              <a:rPr lang="cs-CZ" sz="900" dirty="0" smtClean="0"/>
              <a:t>bvm=bv.1357700187,d.d2k&amp;biw=1249&amp;bih=595&amp;wrapid=tljp1358165781152015&amp;um=1&amp;ie=UTF-8&amp;tbm=isch&amp;source=og&amp;sa=N&amp;tab=wi&amp;ei=3vjzUNqGLIezhAeRr4GwBA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http://www.google.cz/search?hl=cs&amp;gs_rn=1&amp;gs_ri=hp&amp;cp=6&amp;gs_id=x&amp;xhr=t&amp;q=parenchym&amp;bav=on.2,or.r_gc.r_pw.r_qf.&amp;</a:t>
            </a:r>
            <a:r>
              <a:rPr lang="cs-CZ" sz="900" dirty="0" smtClean="0"/>
              <a:t>bvm=bv.1357700187,d.d2k&amp;biw=1249&amp;bih=595&amp;wrapid=tljp1358165781152015&amp;um=1&amp;ie=UTF-8&amp;tbm=isch&amp;source=og&amp;sa=N&amp;tab=wi&amp;ei=3vjzUNqGLIezhAeRr4GwBA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cs&amp;gs_rn</a:t>
            </a:r>
            <a:r>
              <a:rPr lang="cs-CZ" sz="900" dirty="0"/>
              <a:t>=1&amp;gs_ri=</a:t>
            </a:r>
            <a:r>
              <a:rPr lang="cs-CZ" sz="900" dirty="0" err="1"/>
              <a:t>hp&amp;cp</a:t>
            </a:r>
            <a:r>
              <a:rPr lang="cs-CZ" sz="900" dirty="0"/>
              <a:t>=6&amp;gs_id=</a:t>
            </a:r>
            <a:r>
              <a:rPr lang="cs-CZ" sz="900" dirty="0" err="1"/>
              <a:t>x&amp;xhr</a:t>
            </a:r>
            <a:r>
              <a:rPr lang="cs-CZ" sz="900" dirty="0"/>
              <a:t>=</a:t>
            </a:r>
            <a:r>
              <a:rPr lang="cs-CZ" sz="900" dirty="0" err="1"/>
              <a:t>t&amp;q</a:t>
            </a:r>
            <a:r>
              <a:rPr lang="cs-CZ" sz="900" dirty="0"/>
              <a:t>=</a:t>
            </a:r>
            <a:r>
              <a:rPr lang="cs-CZ" sz="900" dirty="0" err="1"/>
              <a:t>parenchym&amp;bav</a:t>
            </a:r>
            <a:r>
              <a:rPr lang="cs-CZ" sz="900" dirty="0"/>
              <a:t>=on.2,or.r_gc.r_pw.r_qf.&amp;bvm=bv.1357700187,d.d2k&amp;biw=1249&amp;bih=595&amp;wrapid=tljp1358165781152015&amp;um=1&amp;ie=UTF-8&amp;tbm=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=3vjzUNqGLIezhAeRr4GwBA#um=1&amp;hl=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</a:t>
            </a:r>
            <a:r>
              <a:rPr lang="cs-CZ" sz="900" dirty="0" err="1"/>
              <a:t>aerenchym&amp;oq</a:t>
            </a:r>
            <a:r>
              <a:rPr lang="cs-CZ" sz="900" dirty="0"/>
              <a:t>=</a:t>
            </a:r>
            <a:r>
              <a:rPr lang="cs-CZ" sz="900" dirty="0" err="1"/>
              <a:t>aerenchym&amp;gs_l</a:t>
            </a:r>
            <a:r>
              <a:rPr lang="cs-CZ" sz="900" dirty="0"/>
              <a:t>=img.1.0.0l2j0i24l3j0i10i24j0i24.100529.105945.0.109406.17.16.0.1.1.0.104.1135.15j1.16.0...0.0...1c.1.E7wu-nOshsw&amp;bav=on.2,or.r_gc.r_pw.r_qf.&amp;</a:t>
            </a:r>
            <a:r>
              <a:rPr lang="cs-CZ" sz="900" dirty="0" smtClean="0"/>
              <a:t>bvm=bv.1357700187,d.ZG4&amp;fp=225a0af0b93cf5e7&amp;biw=1249&amp;bih=595</a:t>
            </a:r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http://www.google.cz/search?hl=cs&amp;gs_rn=1&amp;gs_ri=serp&amp;pq=parenchym&amp;cp=6&amp;gs_id=16&amp;xhr=t&amp;q=sklerenchym&amp;bav=on.2,or.r_gc.r_pw.r_qf.&amp;</a:t>
            </a:r>
            <a:r>
              <a:rPr lang="cs-CZ" sz="900" dirty="0" smtClean="0">
                <a:hlinkClick r:id="rId2"/>
              </a:rPr>
              <a:t>biw=1249&amp;bih=595&amp;wrapid=tljp1358165967582226&amp;um=1&amp;ie=UTF-8&amp;tbm=isch&amp;source=og&amp;sa=N&amp;tab=wi&amp;ei=l_nzUJesFpKEhQeJloCICA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parenchym&amp;cp=6&amp;gs_id=16&amp;xhr=t&amp;q=sklerenchym&amp;bav=on.2,or.r_gc.r_pw.r_qf.&amp;biw=1249&amp;bih=595&amp;wrapid=tljp1358165967582226&amp;um=1&amp;ie=UTF-8&amp;tbm=isch&amp;source=og&amp;sa=N&amp;tab=wi&amp;ei=l_nzUJesFpKEhQeJloCICA</a:t>
            </a:r>
            <a:endParaRPr lang="cs-CZ" sz="9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326544"/>
            <a:ext cx="15459075" cy="1957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5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452</TotalTime>
  <Words>214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Rostlinná pletiva</vt:lpstr>
      <vt:lpstr>Rostlinná buňka</vt:lpstr>
      <vt:lpstr>Rostlinná pletiva</vt:lpstr>
      <vt:lpstr>Rostlinná pletiva</vt:lpstr>
      <vt:lpstr>Rostlinná pletiva</vt:lpstr>
      <vt:lpstr>Podle tloušťky buněčných stěn a mezibuněčných prostor</vt:lpstr>
      <vt:lpstr>Podle tloušťky buněčných stěn a mezibuněčných prostor</vt:lpstr>
      <vt:lpstr>Podle tloušťky buněčných stěn a mezibuněčných prostor</vt:lpstr>
      <vt:lpstr>Podle tloušťky buněčných stěn a mezibuněčných prostor</vt:lpstr>
      <vt:lpstr>Podle funkce</vt:lpstr>
      <vt:lpstr>Podle funkce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54</cp:revision>
  <dcterms:created xsi:type="dcterms:W3CDTF">2012-10-09T15:11:06Z</dcterms:created>
  <dcterms:modified xsi:type="dcterms:W3CDTF">2013-01-14T12:31:22Z</dcterms:modified>
</cp:coreProperties>
</file>