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72" r:id="rId3"/>
    <p:sldId id="273" r:id="rId4"/>
    <p:sldId id="274" r:id="rId5"/>
    <p:sldId id="275" r:id="rId6"/>
    <p:sldId id="276" r:id="rId7"/>
    <p:sldId id="277" r:id="rId8"/>
    <p:sldId id="279" r:id="rId9"/>
    <p:sldId id="278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8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829FD3-4A0B-46DB-BD73-620384A16837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768C69-6A39-4376-8C38-062DC05A4C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56190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DD511-9EB3-4109-B8D5-668FB67DE418}" type="datetime1">
              <a:rPr lang="cs-CZ" smtClean="0"/>
              <a:t>14.1.2013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25A2E-A02F-41C1-A0AA-036435CBF1DD}" type="datetime1">
              <a:rPr lang="cs-CZ" smtClean="0"/>
              <a:t>14.1.2013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07AFF-2F94-40AB-9FD7-8FE56A8754DB}" type="datetime1">
              <a:rPr lang="cs-CZ" smtClean="0"/>
              <a:t>14.1.2013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575BC-7E93-44FA-BD88-94000E16E0CC}" type="datetime1">
              <a:rPr lang="cs-CZ" smtClean="0"/>
              <a:t>14.1.2013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B906E-0DB7-4EAD-BFC0-1C59D68F2A82}" type="datetime1">
              <a:rPr lang="cs-CZ" smtClean="0"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709CE-12E6-4CA7-A536-98FFB76F68A4}" type="datetime1">
              <a:rPr lang="cs-CZ" smtClean="0"/>
              <a:t>14.1.2013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AFCE8-5F55-4A99-ACC2-6CCFE4F3BD01}" type="datetime1">
              <a:rPr lang="cs-CZ" smtClean="0"/>
              <a:t>14.1.2013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B0461-40EB-4BE3-8086-D269206FC709}" type="datetime1">
              <a:rPr lang="cs-CZ" smtClean="0"/>
              <a:t>14.1.2013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3E111-0E87-4C60-88CE-C2D31E28FBAA}" type="datetime1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D58FD-5B14-4284-B6C4-683149F77258}" type="datetime1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2FA0E-DFC1-4488-A482-118D1AB00C58}" type="datetime1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2A6DB36-AB33-4033-9905-BBF109212051}" type="datetime1">
              <a:rPr lang="cs-CZ" smtClean="0"/>
              <a:t>14.1.2013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://www.google.cz/search?num=10&amp;hl=cs&amp;site=imghp&amp;tbm=isch&amp;source=hp&amp;biw=1249&amp;bih=595&amp;q=trichomy+africk%C3%A9+fialky&amp;oq=trichomy+africk%C3%A9+fialky&amp;gs_l=img.12..0.1718.8733.0.10802.23.10.0.13.13.0.69.279.10.10.0...0.0...1ac.1.TAr1JAWleB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Pletiva krycí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B</a:t>
            </a:r>
            <a:r>
              <a:rPr lang="cs-CZ" dirty="0" smtClean="0"/>
              <a:t>otanika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4726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Pletiva krycí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cílová skupina: střední školy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anotace : </a:t>
            </a:r>
            <a:r>
              <a:rPr lang="cs-CZ" dirty="0" smtClean="0"/>
              <a:t>charakteristické znaky </a:t>
            </a:r>
            <a:r>
              <a:rPr lang="cs-CZ" smtClean="0"/>
              <a:t>krycích </a:t>
            </a:r>
            <a:r>
              <a:rPr lang="cs-CZ" smtClean="0"/>
              <a:t> </a:t>
            </a:r>
            <a:r>
              <a:rPr lang="cs-CZ" dirty="0" smtClean="0"/>
              <a:t>pletiv 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klíčová slova </a:t>
            </a:r>
            <a:r>
              <a:rPr lang="cs-CZ" dirty="0" smtClean="0"/>
              <a:t>: pokožka, kutikula, průduchy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autor: Kamila Černá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zpracováno: 2013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098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Pletiva krycí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pokožková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-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epidermis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kryjí těla vyšších rostlin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ochrana před nadměrným vypařováním vody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5879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Pletiva krycí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buňky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dlaždicovité</a:t>
            </a:r>
            <a:r>
              <a:rPr lang="cs-CZ" dirty="0">
                <a:latin typeface="Arial" pitchFamily="34" charset="0"/>
                <a:cs typeface="Arial" pitchFamily="34" charset="0"/>
              </a:rPr>
              <a:t>, těsně vedle sebe, bez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chlorofylu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nější stěny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ztlustlé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kryté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kutikulou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kutin = tukové povahy							nepropustný pro vodu</a:t>
            </a: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				a plyny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4</a:t>
            </a:fld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797152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18710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Pletiva krycí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24744"/>
            <a:ext cx="8686800" cy="573325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průduchy –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stomata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2 svěrací buňky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těrbina 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nedostatek vody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 svěrací buňky ztrácejí vodu – turgor se zmenšuje  </a:t>
            </a:r>
            <a:r>
              <a:rPr lang="cs-CZ" b="1" dirty="0" smtClean="0">
                <a:latin typeface="Arial" pitchFamily="34" charset="0"/>
                <a:cs typeface="Arial" pitchFamily="34" charset="0"/>
                <a:sym typeface="Wingdings 3"/>
              </a:rPr>
              <a:t>štěrbina se uzavře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ostatek vody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 svěrací buňky získávají vodu – turgor se zvyšuje  </a:t>
            </a:r>
            <a:r>
              <a:rPr lang="cs-CZ" b="1" dirty="0" smtClean="0">
                <a:latin typeface="Arial" pitchFamily="34" charset="0"/>
                <a:cs typeface="Arial" pitchFamily="34" charset="0"/>
                <a:sym typeface="Wingdings 3"/>
              </a:rPr>
              <a:t>štěrbina se otevře</a:t>
            </a: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  <a:sym typeface="Wingdings 3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  <a:sym typeface="Wingdings 3"/>
              </a:rPr>
              <a:t>v</a:t>
            </a:r>
            <a:r>
              <a:rPr lang="cs-CZ" b="1" dirty="0" smtClean="0">
                <a:latin typeface="Arial" pitchFamily="34" charset="0"/>
                <a:cs typeface="Arial" pitchFamily="34" charset="0"/>
                <a:sym typeface="Wingdings 3"/>
              </a:rPr>
              <a:t>ýměna plynů a vody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5</a:t>
            </a:fld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196752"/>
            <a:ext cx="2447925" cy="1866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37751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Pletiva krycí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ýskyt průduchů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suchozemské dvouděložné rostliny – spodní 	strana listů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jednoděložné rostliny – obě strany listů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vodní rostliny – svrchní strana listů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6226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Pletiva krycí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6869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c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hlupy –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trichomy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k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rycí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funkce krycí ( růže šípková, violka vonná )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7</a:t>
            </a:fld>
            <a:endParaRPr lang="cs-CZ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293096"/>
            <a:ext cx="2376264" cy="19480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9412" y="4526632"/>
            <a:ext cx="2667000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6204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Pletiva krycí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žláznaté</a:t>
            </a:r>
            <a:r>
              <a:rPr lang="cs-CZ" dirty="0">
                <a:latin typeface="Arial" pitchFamily="34" charset="0"/>
                <a:cs typeface="Arial" pitchFamily="34" charset="0"/>
              </a:rPr>
              <a:t>–vylučují vodné roztok anorganických látek a cukrů, sliz, silice, a pryskyřičnaté látky ( mák setý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)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8</a:t>
            </a:fld>
            <a:endParaRPr lang="cs-CZ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248522"/>
            <a:ext cx="2143125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077072"/>
            <a:ext cx="1971675" cy="2314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024684"/>
            <a:ext cx="1895475" cy="2419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3283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Pletiva krycí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žahavé</a:t>
            </a:r>
            <a:r>
              <a:rPr lang="cs-CZ" dirty="0">
                <a:latin typeface="Arial" pitchFamily="34" charset="0"/>
                <a:cs typeface="Arial" pitchFamily="34" charset="0"/>
              </a:rPr>
              <a:t> – blízko vrcholu chlupu buněčná stěna prostoupena oxidem křemičitým, křehký, snadno se ulomí – vstříknutí žahavé, mnohdy jedovaté látky- pálení, svědění ( kopřiva dvoudomá </a:t>
            </a:r>
            <a:r>
              <a:rPr lang="cs-CZ" dirty="0" smtClean="0"/>
              <a:t>)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9</a:t>
            </a:fld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605511"/>
            <a:ext cx="2543175" cy="180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605511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605511"/>
            <a:ext cx="2286000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14133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900" dirty="0"/>
              <a:t>http://www.google.cz/</a:t>
            </a:r>
            <a:r>
              <a:rPr lang="cs-CZ" sz="900" dirty="0" err="1"/>
              <a:t>search?hl</a:t>
            </a:r>
            <a:r>
              <a:rPr lang="cs-CZ" sz="900" dirty="0"/>
              <a:t>=</a:t>
            </a:r>
            <a:r>
              <a:rPr lang="cs-CZ" sz="900" dirty="0" err="1"/>
              <a:t>cs&amp;q</a:t>
            </a:r>
            <a:r>
              <a:rPr lang="cs-CZ" sz="900" dirty="0"/>
              <a:t>=</a:t>
            </a:r>
            <a:r>
              <a:rPr lang="cs-CZ" sz="900" dirty="0" err="1"/>
              <a:t>epidermis+rostliny&amp;bav</a:t>
            </a:r>
            <a:r>
              <a:rPr lang="cs-CZ" sz="900" dirty="0"/>
              <a:t>=on.2,or.r_gc.r_pw.r_qf.&amp;biw=1249&amp;bih=595&amp;wrapid=tlif135816895370210&amp;um=1&amp;ie=UTF-8&amp;tbm=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og&amp;sa</a:t>
            </a:r>
            <a:r>
              <a:rPr lang="cs-CZ" sz="900" dirty="0"/>
              <a:t>=</a:t>
            </a:r>
            <a:r>
              <a:rPr lang="cs-CZ" sz="900" dirty="0" err="1"/>
              <a:t>N&amp;tab</a:t>
            </a:r>
            <a:r>
              <a:rPr lang="cs-CZ" sz="900" dirty="0"/>
              <a:t>=</a:t>
            </a:r>
            <a:r>
              <a:rPr lang="cs-CZ" sz="900" dirty="0" err="1"/>
              <a:t>wi&amp;ei</a:t>
            </a:r>
            <a:r>
              <a:rPr lang="cs-CZ" sz="900" dirty="0"/>
              <a:t>=SAX0UL3gIpSxhAeLn4GACg#um=1&amp;hl=</a:t>
            </a:r>
            <a:r>
              <a:rPr lang="cs-CZ" sz="900" dirty="0" err="1"/>
              <a:t>cs&amp;tbo</a:t>
            </a:r>
            <a:r>
              <a:rPr lang="cs-CZ" sz="900" dirty="0"/>
              <a:t>=</a:t>
            </a:r>
            <a:r>
              <a:rPr lang="cs-CZ" sz="900" dirty="0" err="1"/>
              <a:t>d&amp;tbm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=1&amp;q=epidermis+poko%C5%BEka+-+</a:t>
            </a:r>
            <a:r>
              <a:rPr lang="cs-CZ" sz="900" dirty="0" err="1"/>
              <a:t>rostlin&amp;oq</a:t>
            </a:r>
            <a:r>
              <a:rPr lang="cs-CZ" sz="900" dirty="0"/>
              <a:t>=epidermis+poko%C5%BEka+-+</a:t>
            </a:r>
            <a:r>
              <a:rPr lang="cs-CZ" sz="900" dirty="0" err="1"/>
              <a:t>rostlin&amp;gs_l</a:t>
            </a:r>
            <a:r>
              <a:rPr lang="cs-CZ" sz="900" dirty="0"/>
              <a:t>=img.12...7987.10161.0.12033.10.10.0.0.0.0.226.754.9j0j1.10.0...0.0...1c.1.nqfdknHq6iI&amp;bav=on.2,or.r_gc.r_pw.r_qf.&amp;</a:t>
            </a:r>
            <a:r>
              <a:rPr lang="cs-CZ" sz="900" dirty="0" smtClean="0"/>
              <a:t>fp=225a0af0b93cf5e7&amp;biw=1249&amp;bih=595</a:t>
            </a:r>
          </a:p>
          <a:p>
            <a:pPr marL="0" indent="0">
              <a:buNone/>
            </a:pPr>
            <a:r>
              <a:rPr lang="cs-CZ" sz="900" dirty="0"/>
              <a:t>http://www.google.cz/</a:t>
            </a:r>
            <a:r>
              <a:rPr lang="cs-CZ" sz="900" dirty="0" err="1"/>
              <a:t>search?hl</a:t>
            </a:r>
            <a:r>
              <a:rPr lang="cs-CZ" sz="900" dirty="0"/>
              <a:t>=</a:t>
            </a:r>
            <a:r>
              <a:rPr lang="cs-CZ" sz="900" dirty="0" err="1"/>
              <a:t>cs&amp;q</a:t>
            </a:r>
            <a:r>
              <a:rPr lang="cs-CZ" sz="900" dirty="0"/>
              <a:t>=</a:t>
            </a:r>
            <a:r>
              <a:rPr lang="cs-CZ" sz="900" dirty="0" err="1"/>
              <a:t>epidermis+rostliny&amp;bav</a:t>
            </a:r>
            <a:r>
              <a:rPr lang="cs-CZ" sz="900" dirty="0"/>
              <a:t>=on.2,or.r_gc.r_pw.r_qf.&amp;biw=1249&amp;bih=595&amp;wrapid=tlif135816895370210&amp;um=1&amp;ie=UTF-8&amp;tbm=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og&amp;sa</a:t>
            </a:r>
            <a:r>
              <a:rPr lang="cs-CZ" sz="900" dirty="0"/>
              <a:t>=</a:t>
            </a:r>
            <a:r>
              <a:rPr lang="cs-CZ" sz="900" dirty="0" err="1"/>
              <a:t>N&amp;tab</a:t>
            </a:r>
            <a:r>
              <a:rPr lang="cs-CZ" sz="900" dirty="0"/>
              <a:t>=</a:t>
            </a:r>
            <a:r>
              <a:rPr lang="cs-CZ" sz="900" dirty="0" err="1"/>
              <a:t>wi&amp;ei</a:t>
            </a:r>
            <a:r>
              <a:rPr lang="cs-CZ" sz="900" dirty="0"/>
              <a:t>=SAX0UL3gIpSxhAeLn4GACg#um=1&amp;hl=</a:t>
            </a:r>
            <a:r>
              <a:rPr lang="cs-CZ" sz="900" dirty="0" err="1"/>
              <a:t>cs&amp;tbo</a:t>
            </a:r>
            <a:r>
              <a:rPr lang="cs-CZ" sz="900" dirty="0"/>
              <a:t>=</a:t>
            </a:r>
            <a:r>
              <a:rPr lang="cs-CZ" sz="900" dirty="0" err="1"/>
              <a:t>d&amp;tbm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=1&amp;q=epidermis+poko%C5%BEka+-+</a:t>
            </a:r>
            <a:r>
              <a:rPr lang="cs-CZ" sz="900" dirty="0" err="1"/>
              <a:t>rostlin&amp;oq</a:t>
            </a:r>
            <a:r>
              <a:rPr lang="cs-CZ" sz="900" dirty="0"/>
              <a:t>=epidermis+poko%C5%BEka+-+</a:t>
            </a:r>
            <a:r>
              <a:rPr lang="cs-CZ" sz="900" dirty="0" err="1"/>
              <a:t>rostlin&amp;gs_l</a:t>
            </a:r>
            <a:r>
              <a:rPr lang="cs-CZ" sz="900" dirty="0"/>
              <a:t>=img.12...7987.10161.0.12033.10.10.0.0.0.0.226.754.9j0j1.10.0...0.0...1c.1.nqfdknHq6iI&amp;bav=on.2,or.r_gc.r_pw.r_qf.&amp;</a:t>
            </a:r>
            <a:r>
              <a:rPr lang="cs-CZ" sz="900" dirty="0" smtClean="0"/>
              <a:t>fp=225a0af0b93cf5e7&amp;biw=1249&amp;bih=595</a:t>
            </a:r>
          </a:p>
          <a:p>
            <a:pPr marL="0" indent="0">
              <a:buNone/>
            </a:pPr>
            <a:r>
              <a:rPr lang="cs-CZ" sz="900" dirty="0"/>
              <a:t>http://www.google.cz/</a:t>
            </a:r>
            <a:r>
              <a:rPr lang="cs-CZ" sz="900" dirty="0" err="1"/>
              <a:t>search?hl</a:t>
            </a:r>
            <a:r>
              <a:rPr lang="cs-CZ" sz="900" dirty="0"/>
              <a:t>=</a:t>
            </a:r>
            <a:r>
              <a:rPr lang="cs-CZ" sz="900" dirty="0" err="1"/>
              <a:t>cs&amp;q</a:t>
            </a:r>
            <a:r>
              <a:rPr lang="cs-CZ" sz="900" dirty="0"/>
              <a:t>=</a:t>
            </a:r>
            <a:r>
              <a:rPr lang="cs-CZ" sz="900" dirty="0" err="1"/>
              <a:t>epidermis+rostliny&amp;bav</a:t>
            </a:r>
            <a:r>
              <a:rPr lang="cs-CZ" sz="900" dirty="0"/>
              <a:t>=on.2,or.r_gc.r_pw.r_qf.&amp;biw=1249&amp;bih=595&amp;wrapid=tlif135816895370210&amp;um=1&amp;ie=UTF-8&amp;tbm=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og&amp;sa</a:t>
            </a:r>
            <a:r>
              <a:rPr lang="cs-CZ" sz="900" dirty="0"/>
              <a:t>=</a:t>
            </a:r>
            <a:r>
              <a:rPr lang="cs-CZ" sz="900" dirty="0" err="1"/>
              <a:t>N&amp;tab</a:t>
            </a:r>
            <a:r>
              <a:rPr lang="cs-CZ" sz="900" dirty="0"/>
              <a:t>=</a:t>
            </a:r>
            <a:r>
              <a:rPr lang="cs-CZ" sz="900" dirty="0" err="1"/>
              <a:t>wi&amp;ei</a:t>
            </a:r>
            <a:r>
              <a:rPr lang="cs-CZ" sz="900" dirty="0"/>
              <a:t>=SAX0UL3gIpSxhAeLn4GACg#um=1&amp;hl=</a:t>
            </a:r>
            <a:r>
              <a:rPr lang="cs-CZ" sz="900" dirty="0" err="1"/>
              <a:t>cs&amp;tbo</a:t>
            </a:r>
            <a:r>
              <a:rPr lang="cs-CZ" sz="900" dirty="0"/>
              <a:t>=</a:t>
            </a:r>
            <a:r>
              <a:rPr lang="cs-CZ" sz="900" dirty="0" err="1"/>
              <a:t>d&amp;tbm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=1&amp;q=epidermis+poko%C5%BEka+-+</a:t>
            </a:r>
            <a:r>
              <a:rPr lang="cs-CZ" sz="900" dirty="0" err="1"/>
              <a:t>rostlin&amp;oq</a:t>
            </a:r>
            <a:r>
              <a:rPr lang="cs-CZ" sz="900" dirty="0"/>
              <a:t>=epidermis+poko%C5%BEka+-+</a:t>
            </a:r>
            <a:r>
              <a:rPr lang="cs-CZ" sz="900" dirty="0" err="1"/>
              <a:t>rostlin&amp;gs_l</a:t>
            </a:r>
            <a:r>
              <a:rPr lang="cs-CZ" sz="900" dirty="0"/>
              <a:t>=img.12...7987.10161.0.12033.10.10.0.0.0.0.226.754.9j0j1.10.0...0.0...1c.1.nqfdknHq6iI&amp;bav=on.2,or.r_gc.r_pw.r_qf.&amp;</a:t>
            </a:r>
            <a:r>
              <a:rPr lang="cs-CZ" sz="900" dirty="0" smtClean="0"/>
              <a:t>fp=225a0af0b93cf5e7&amp;biw=1249&amp;bih=595</a:t>
            </a:r>
          </a:p>
          <a:p>
            <a:pPr marL="0" indent="0">
              <a:buNone/>
            </a:pPr>
            <a:r>
              <a:rPr lang="cs-CZ" sz="900" dirty="0"/>
              <a:t>http://www.google.cz/</a:t>
            </a:r>
            <a:r>
              <a:rPr lang="cs-CZ" sz="900" dirty="0" err="1"/>
              <a:t>search?hl</a:t>
            </a:r>
            <a:r>
              <a:rPr lang="cs-CZ" sz="900" dirty="0"/>
              <a:t>=</a:t>
            </a:r>
            <a:r>
              <a:rPr lang="cs-CZ" sz="900" dirty="0" err="1"/>
              <a:t>cs&amp;q</a:t>
            </a:r>
            <a:r>
              <a:rPr lang="cs-CZ" sz="900" dirty="0"/>
              <a:t>=</a:t>
            </a:r>
            <a:r>
              <a:rPr lang="cs-CZ" sz="900" dirty="0" err="1"/>
              <a:t>epidermis+rostliny&amp;bav</a:t>
            </a:r>
            <a:r>
              <a:rPr lang="cs-CZ" sz="900" dirty="0"/>
              <a:t>=on.2,or.r_gc.r_pw.r_qf.&amp;biw=1249&amp;bih=595&amp;wrapid=tlif135816895370210&amp;um=1&amp;ie=UTF-8&amp;tbm=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og&amp;sa</a:t>
            </a:r>
            <a:r>
              <a:rPr lang="cs-CZ" sz="900" dirty="0"/>
              <a:t>=</a:t>
            </a:r>
            <a:r>
              <a:rPr lang="cs-CZ" sz="900" dirty="0" err="1"/>
              <a:t>N&amp;tab</a:t>
            </a:r>
            <a:r>
              <a:rPr lang="cs-CZ" sz="900" dirty="0"/>
              <a:t>=</a:t>
            </a:r>
            <a:r>
              <a:rPr lang="cs-CZ" sz="900" dirty="0" err="1"/>
              <a:t>wi&amp;ei</a:t>
            </a:r>
            <a:r>
              <a:rPr lang="cs-CZ" sz="900" dirty="0"/>
              <a:t>=SAX0UL3gIpSxhAeLn4GACg#um=1&amp;hl=</a:t>
            </a:r>
            <a:r>
              <a:rPr lang="cs-CZ" sz="900" dirty="0" err="1"/>
              <a:t>cs&amp;tbo</a:t>
            </a:r>
            <a:r>
              <a:rPr lang="cs-CZ" sz="900" dirty="0"/>
              <a:t>=</a:t>
            </a:r>
            <a:r>
              <a:rPr lang="cs-CZ" sz="900" dirty="0" err="1"/>
              <a:t>d&amp;tbm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=1&amp;q=trichomy+kop%C5%99ivy&amp;oq=</a:t>
            </a:r>
            <a:r>
              <a:rPr lang="cs-CZ" sz="900" dirty="0" err="1"/>
              <a:t>trichomy&amp;gs_l</a:t>
            </a:r>
            <a:r>
              <a:rPr lang="cs-CZ" sz="900" dirty="0"/>
              <a:t>=img.1.2.0l10.1349.7632.3.10319.25.25.0.0.0.0.95.1677.25.25.0...0.0...1c.1.TZQioPwcmaE&amp;bav=on.2,or.r_gc.r_pw.r_qf.&amp;</a:t>
            </a:r>
            <a:r>
              <a:rPr lang="cs-CZ" sz="900" dirty="0" smtClean="0"/>
              <a:t>fp=225a0af0b93cf5e7&amp;biw=1249&amp;bih=595</a:t>
            </a:r>
          </a:p>
          <a:p>
            <a:pPr marL="0" indent="0">
              <a:buNone/>
            </a:pPr>
            <a:r>
              <a:rPr lang="cs-CZ" sz="900" dirty="0"/>
              <a:t>http://www.google.cz/</a:t>
            </a:r>
            <a:r>
              <a:rPr lang="cs-CZ" sz="900" dirty="0" err="1"/>
              <a:t>search?hl</a:t>
            </a:r>
            <a:r>
              <a:rPr lang="cs-CZ" sz="900" dirty="0"/>
              <a:t>=</a:t>
            </a:r>
            <a:r>
              <a:rPr lang="cs-CZ" sz="900" dirty="0" err="1"/>
              <a:t>cs&amp;q</a:t>
            </a:r>
            <a:r>
              <a:rPr lang="cs-CZ" sz="900" dirty="0"/>
              <a:t>=</a:t>
            </a:r>
            <a:r>
              <a:rPr lang="cs-CZ" sz="900" dirty="0" err="1"/>
              <a:t>epidermis+rostliny&amp;bav</a:t>
            </a:r>
            <a:r>
              <a:rPr lang="cs-CZ" sz="900" dirty="0"/>
              <a:t>=on.2,or.r_gc.r_pw.r_qf.&amp;biw=1249&amp;bih=595&amp;wrapid=tlif135816895370210&amp;um=1&amp;ie=UTF-8&amp;tbm=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og&amp;sa</a:t>
            </a:r>
            <a:r>
              <a:rPr lang="cs-CZ" sz="900" dirty="0"/>
              <a:t>=</a:t>
            </a:r>
            <a:r>
              <a:rPr lang="cs-CZ" sz="900" dirty="0" err="1"/>
              <a:t>N&amp;tab</a:t>
            </a:r>
            <a:r>
              <a:rPr lang="cs-CZ" sz="900" dirty="0"/>
              <a:t>=</a:t>
            </a:r>
            <a:r>
              <a:rPr lang="cs-CZ" sz="900" dirty="0" err="1"/>
              <a:t>wi&amp;ei</a:t>
            </a:r>
            <a:r>
              <a:rPr lang="cs-CZ" sz="900" dirty="0"/>
              <a:t>=SAX0UL3gIpSxhAeLn4GACg#um=1&amp;hl=</a:t>
            </a:r>
            <a:r>
              <a:rPr lang="cs-CZ" sz="900" dirty="0" err="1"/>
              <a:t>cs&amp;tbo</a:t>
            </a:r>
            <a:r>
              <a:rPr lang="cs-CZ" sz="900" dirty="0"/>
              <a:t>=</a:t>
            </a:r>
            <a:r>
              <a:rPr lang="cs-CZ" sz="900" dirty="0" err="1"/>
              <a:t>d&amp;tbm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=1&amp;q=trichomy+kop%C5%99ivy&amp;oq=</a:t>
            </a:r>
            <a:r>
              <a:rPr lang="cs-CZ" sz="900" dirty="0" err="1"/>
              <a:t>trichomy&amp;gs_l</a:t>
            </a:r>
            <a:r>
              <a:rPr lang="cs-CZ" sz="900" dirty="0"/>
              <a:t>=img.1.2.0l10.1349.7632.3.10319.25.25.0.0.0.0.95.1677.25.25.0...0.0...1c.1.TZQioPwcmaE&amp;bav=on.2,or.r_gc.r_pw.r_qf.&amp;</a:t>
            </a:r>
            <a:r>
              <a:rPr lang="cs-CZ" sz="900" dirty="0" smtClean="0"/>
              <a:t>fp=225a0af0b93cf5e7&amp;biw=1249&amp;bih=595</a:t>
            </a:r>
          </a:p>
          <a:p>
            <a:pPr marL="0" indent="0">
              <a:buNone/>
            </a:pPr>
            <a:r>
              <a:rPr lang="cs-CZ" sz="900" dirty="0"/>
              <a:t>http://www.google.cz/</a:t>
            </a:r>
            <a:r>
              <a:rPr lang="cs-CZ" sz="900" dirty="0" err="1"/>
              <a:t>search?hl</a:t>
            </a:r>
            <a:r>
              <a:rPr lang="cs-CZ" sz="900" dirty="0"/>
              <a:t>=</a:t>
            </a:r>
            <a:r>
              <a:rPr lang="cs-CZ" sz="900" dirty="0" err="1"/>
              <a:t>cs&amp;q</a:t>
            </a:r>
            <a:r>
              <a:rPr lang="cs-CZ" sz="900" dirty="0"/>
              <a:t>=</a:t>
            </a:r>
            <a:r>
              <a:rPr lang="cs-CZ" sz="900" dirty="0" err="1"/>
              <a:t>epidermis+rostliny&amp;bav</a:t>
            </a:r>
            <a:r>
              <a:rPr lang="cs-CZ" sz="900" dirty="0"/>
              <a:t>=on.2,or.r_gc.r_pw.r_qf.&amp;biw=1249&amp;bih=595&amp;wrapid=tlif135816895370210&amp;um=1&amp;ie=UTF-8&amp;tbm=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og&amp;sa</a:t>
            </a:r>
            <a:r>
              <a:rPr lang="cs-CZ" sz="900" dirty="0"/>
              <a:t>=</a:t>
            </a:r>
            <a:r>
              <a:rPr lang="cs-CZ" sz="900" dirty="0" err="1"/>
              <a:t>N&amp;tab</a:t>
            </a:r>
            <a:r>
              <a:rPr lang="cs-CZ" sz="900" dirty="0"/>
              <a:t>=</a:t>
            </a:r>
            <a:r>
              <a:rPr lang="cs-CZ" sz="900" dirty="0" err="1"/>
              <a:t>wi&amp;ei</a:t>
            </a:r>
            <a:r>
              <a:rPr lang="cs-CZ" sz="900" dirty="0"/>
              <a:t>=SAX0UL3gIpSxhAeLn4GACg#um=1&amp;hl=</a:t>
            </a:r>
            <a:r>
              <a:rPr lang="cs-CZ" sz="900" dirty="0" err="1"/>
              <a:t>cs&amp;tbo</a:t>
            </a:r>
            <a:r>
              <a:rPr lang="cs-CZ" sz="900" dirty="0"/>
              <a:t>=</a:t>
            </a:r>
            <a:r>
              <a:rPr lang="cs-CZ" sz="900" dirty="0" err="1"/>
              <a:t>d&amp;tbm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</a:t>
            </a:r>
            <a:r>
              <a:rPr lang="cs-CZ" sz="900" dirty="0" err="1"/>
              <a:t>trichomy</a:t>
            </a:r>
            <a:r>
              <a:rPr lang="cs-CZ" sz="900" dirty="0"/>
              <a:t>+%C5%BEl%C3%A1znat%C3%A9&amp;oq=</a:t>
            </a:r>
            <a:r>
              <a:rPr lang="cs-CZ" sz="900" dirty="0" err="1"/>
              <a:t>trichomy</a:t>
            </a:r>
            <a:r>
              <a:rPr lang="cs-CZ" sz="900" dirty="0"/>
              <a:t>+%C5%BEl%C3%A1znat%C3%A9&amp;gs_l=img.12...1898.19075.6.21137.33.9.23.1.1.0.75.530.9.9.0...0.0...1c.1.HlzzzpotKOw&amp;bav=on.2,or.r_gc.r_pw.r_qf.&amp;</a:t>
            </a:r>
            <a:r>
              <a:rPr lang="cs-CZ" sz="900" dirty="0" smtClean="0"/>
              <a:t>fp=225a0af0b93cf5e7&amp;biw=1249&amp;bih=595</a:t>
            </a:r>
          </a:p>
          <a:p>
            <a:pPr marL="0" indent="0">
              <a:buNone/>
            </a:pPr>
            <a:r>
              <a:rPr lang="cs-CZ" sz="900" dirty="0"/>
              <a:t>http://www.google.cz/</a:t>
            </a:r>
            <a:r>
              <a:rPr lang="cs-CZ" sz="900" dirty="0" err="1"/>
              <a:t>search?hl</a:t>
            </a:r>
            <a:r>
              <a:rPr lang="cs-CZ" sz="900" dirty="0"/>
              <a:t>=</a:t>
            </a:r>
            <a:r>
              <a:rPr lang="cs-CZ" sz="900" dirty="0" err="1"/>
              <a:t>cs&amp;q</a:t>
            </a:r>
            <a:r>
              <a:rPr lang="cs-CZ" sz="900" dirty="0"/>
              <a:t>=</a:t>
            </a:r>
            <a:r>
              <a:rPr lang="cs-CZ" sz="900" dirty="0" err="1"/>
              <a:t>epidermis+rostliny&amp;bav</a:t>
            </a:r>
            <a:r>
              <a:rPr lang="cs-CZ" sz="900" dirty="0"/>
              <a:t>=on.2,or.r_gc.r_pw.r_qf.&amp;biw=1249&amp;bih=595&amp;wrapid=tlif135816895370210&amp;um=1&amp;ie=UTF-8&amp;tbm=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og&amp;sa</a:t>
            </a:r>
            <a:r>
              <a:rPr lang="cs-CZ" sz="900" dirty="0"/>
              <a:t>=</a:t>
            </a:r>
            <a:r>
              <a:rPr lang="cs-CZ" sz="900" dirty="0" err="1"/>
              <a:t>N&amp;tab</a:t>
            </a:r>
            <a:r>
              <a:rPr lang="cs-CZ" sz="900" dirty="0"/>
              <a:t>=</a:t>
            </a:r>
            <a:r>
              <a:rPr lang="cs-CZ" sz="900" dirty="0" err="1"/>
              <a:t>wi&amp;ei</a:t>
            </a:r>
            <a:r>
              <a:rPr lang="cs-CZ" sz="900" dirty="0"/>
              <a:t>=SAX0UL3gIpSxhAeLn4GACg#um=1&amp;hl=</a:t>
            </a:r>
            <a:r>
              <a:rPr lang="cs-CZ" sz="900" dirty="0" err="1"/>
              <a:t>cs&amp;tbo</a:t>
            </a:r>
            <a:r>
              <a:rPr lang="cs-CZ" sz="900" dirty="0"/>
              <a:t>=</a:t>
            </a:r>
            <a:r>
              <a:rPr lang="cs-CZ" sz="900" dirty="0" err="1"/>
              <a:t>d&amp;tbm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</a:t>
            </a:r>
            <a:r>
              <a:rPr lang="cs-CZ" sz="900" dirty="0" err="1"/>
              <a:t>trichomy</a:t>
            </a:r>
            <a:r>
              <a:rPr lang="cs-CZ" sz="900" dirty="0"/>
              <a:t>+%C5%BEl%C3%A1znat%C3%A9&amp;oq=</a:t>
            </a:r>
            <a:r>
              <a:rPr lang="cs-CZ" sz="900" dirty="0" err="1"/>
              <a:t>trichomy</a:t>
            </a:r>
            <a:r>
              <a:rPr lang="cs-CZ" sz="900" dirty="0"/>
              <a:t>+%C5%BEl%C3%A1znat%C3%A9&amp;gs_l=img.12...1898.19075.6.21137.33.9.23.1.1.0.75.530.9.9.0...0.0...1c.1.HlzzzpotKOw&amp;bav=on.2,or.r_gc.r_pw.r_qf.&amp;</a:t>
            </a:r>
            <a:r>
              <a:rPr lang="cs-CZ" sz="900" dirty="0" smtClean="0"/>
              <a:t>fp=225a0af0b93cf5e7&amp;biw=1249&amp;bih=595</a:t>
            </a:r>
          </a:p>
          <a:p>
            <a:pPr marL="0" indent="0">
              <a:buNone/>
            </a:pPr>
            <a:r>
              <a:rPr lang="cs-CZ" sz="900" dirty="0"/>
              <a:t>http://www.google.cz/</a:t>
            </a:r>
            <a:r>
              <a:rPr lang="cs-CZ" sz="900" dirty="0" err="1"/>
              <a:t>search?hl</a:t>
            </a:r>
            <a:r>
              <a:rPr lang="cs-CZ" sz="900" dirty="0"/>
              <a:t>=</a:t>
            </a:r>
            <a:r>
              <a:rPr lang="cs-CZ" sz="900" dirty="0" err="1"/>
              <a:t>cs&amp;q</a:t>
            </a:r>
            <a:r>
              <a:rPr lang="cs-CZ" sz="900" dirty="0"/>
              <a:t>=</a:t>
            </a:r>
            <a:r>
              <a:rPr lang="cs-CZ" sz="900" dirty="0" err="1"/>
              <a:t>epidermis+rostliny&amp;bav</a:t>
            </a:r>
            <a:r>
              <a:rPr lang="cs-CZ" sz="900" dirty="0"/>
              <a:t>=on.2,or.r_gc.r_pw.r_qf.&amp;biw=1249&amp;bih=595&amp;wrapid=tlif135816895370210&amp;um=1&amp;ie=UTF-8&amp;tbm=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og&amp;sa</a:t>
            </a:r>
            <a:r>
              <a:rPr lang="cs-CZ" sz="900" dirty="0"/>
              <a:t>=</a:t>
            </a:r>
            <a:r>
              <a:rPr lang="cs-CZ" sz="900" dirty="0" err="1"/>
              <a:t>N&amp;tab</a:t>
            </a:r>
            <a:r>
              <a:rPr lang="cs-CZ" sz="900" dirty="0"/>
              <a:t>=</a:t>
            </a:r>
            <a:r>
              <a:rPr lang="cs-CZ" sz="900" dirty="0" err="1"/>
              <a:t>wi&amp;ei</a:t>
            </a:r>
            <a:r>
              <a:rPr lang="cs-CZ" sz="900" dirty="0"/>
              <a:t>=SAX0UL3gIpSxhAeLn4GACg#um=1&amp;hl=</a:t>
            </a:r>
            <a:r>
              <a:rPr lang="cs-CZ" sz="900" dirty="0" err="1"/>
              <a:t>cs&amp;tbo</a:t>
            </a:r>
            <a:r>
              <a:rPr lang="cs-CZ" sz="900" dirty="0"/>
              <a:t>=</a:t>
            </a:r>
            <a:r>
              <a:rPr lang="cs-CZ" sz="900" dirty="0" err="1"/>
              <a:t>d&amp;tbm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</a:t>
            </a:r>
            <a:r>
              <a:rPr lang="cs-CZ" sz="900" dirty="0" err="1"/>
              <a:t>trichomy</a:t>
            </a:r>
            <a:r>
              <a:rPr lang="cs-CZ" sz="900" dirty="0"/>
              <a:t>+%C5%BEl%C3%A1znat%C3%A9&amp;oq=</a:t>
            </a:r>
            <a:r>
              <a:rPr lang="cs-CZ" sz="900" dirty="0" err="1"/>
              <a:t>trichomy</a:t>
            </a:r>
            <a:r>
              <a:rPr lang="cs-CZ" sz="900" dirty="0"/>
              <a:t>+%C5%BEl%C3%A1znat%C3%A9&amp;gs_l=img.12...1898.19075.6.21137.33.9.23.1.1.0.75.530.9.9.0...0.0...1c.1.HlzzzpotKOw&amp;bav=on.2,or.r_gc.r_pw.r_qf.&amp;</a:t>
            </a:r>
            <a:r>
              <a:rPr lang="cs-CZ" sz="900" dirty="0" smtClean="0"/>
              <a:t>fp=225a0af0b93cf5e7&amp;biw=1249&amp;bih=595</a:t>
            </a:r>
          </a:p>
          <a:p>
            <a:pPr marL="0" indent="0">
              <a:buNone/>
            </a:pPr>
            <a:r>
              <a:rPr lang="cs-CZ" sz="900" dirty="0">
                <a:hlinkClick r:id="rId2"/>
              </a:rPr>
              <a:t>http://www.google.cz/</a:t>
            </a:r>
            <a:r>
              <a:rPr lang="cs-CZ" sz="900" dirty="0" err="1">
                <a:hlinkClick r:id="rId2"/>
              </a:rPr>
              <a:t>search?num</a:t>
            </a:r>
            <a:r>
              <a:rPr lang="cs-CZ" sz="900" dirty="0">
                <a:hlinkClick r:id="rId2"/>
              </a:rPr>
              <a:t>=10&amp;hl=</a:t>
            </a:r>
            <a:r>
              <a:rPr lang="cs-CZ" sz="900" dirty="0" err="1">
                <a:hlinkClick r:id="rId2"/>
              </a:rPr>
              <a:t>cs&amp;site</a:t>
            </a:r>
            <a:r>
              <a:rPr lang="cs-CZ" sz="900" dirty="0">
                <a:hlinkClick r:id="rId2"/>
              </a:rPr>
              <a:t>=</a:t>
            </a:r>
            <a:r>
              <a:rPr lang="cs-CZ" sz="900" dirty="0" err="1">
                <a:hlinkClick r:id="rId2"/>
              </a:rPr>
              <a:t>imghp&amp;tbm</a:t>
            </a:r>
            <a:r>
              <a:rPr lang="cs-CZ" sz="900" dirty="0">
                <a:hlinkClick r:id="rId2"/>
              </a:rPr>
              <a:t>=</a:t>
            </a:r>
            <a:r>
              <a:rPr lang="cs-CZ" sz="900" dirty="0" err="1">
                <a:hlinkClick r:id="rId2"/>
              </a:rPr>
              <a:t>isch&amp;source</a:t>
            </a:r>
            <a:r>
              <a:rPr lang="cs-CZ" sz="900" dirty="0">
                <a:hlinkClick r:id="rId2"/>
              </a:rPr>
              <a:t>=</a:t>
            </a:r>
            <a:r>
              <a:rPr lang="cs-CZ" sz="900" dirty="0" err="1">
                <a:hlinkClick r:id="rId2"/>
              </a:rPr>
              <a:t>hp&amp;biw</a:t>
            </a:r>
            <a:r>
              <a:rPr lang="cs-CZ" sz="900" dirty="0">
                <a:hlinkClick r:id="rId2"/>
              </a:rPr>
              <a:t>=1249&amp;bih=595&amp;q=trichomy+africk%C3%A9+fialky&amp;oq=trichomy+africk%C3%A9+fialky&amp;gs_l=img.12..0.1718.8733.0.10802.23.10.0.13.13.0.69.279.10.10.0...0.0...</a:t>
            </a:r>
            <a:r>
              <a:rPr lang="cs-CZ" sz="900" dirty="0" smtClean="0">
                <a:hlinkClick r:id="rId2"/>
              </a:rPr>
              <a:t>1ac.1.TAr1JAWleBE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/>
              <a:t>http://www.google.cz/search?hl=cs&amp;q=pr%C5%AFduchy+stomata&amp;bav=on.2,or.r_gc.r_pw.r_qf.&amp;biw=1249&amp;bih=595&amp;wrapid=tlif135817009549710&amp;um=1&amp;ie=UTF-8&amp;tbm=isch&amp;source=og&amp;sa=N&amp;tab=wi&amp;ei=vQn0UKz7NMK4hAfat4CIBg</a:t>
            </a:r>
            <a:endParaRPr lang="cs-CZ" sz="900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7326544"/>
            <a:ext cx="15459075" cy="1957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6507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503</TotalTime>
  <Words>332</Words>
  <Application>Microsoft Office PowerPoint</Application>
  <PresentationFormat>Předvádění na obrazovce (4:3)</PresentationFormat>
  <Paragraphs>82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Pletiva krycí</vt:lpstr>
      <vt:lpstr>Pletiva krycí</vt:lpstr>
      <vt:lpstr>Pletiva krycí</vt:lpstr>
      <vt:lpstr>Pletiva krycí</vt:lpstr>
      <vt:lpstr>Pletiva krycí</vt:lpstr>
      <vt:lpstr>Pletiva krycí</vt:lpstr>
      <vt:lpstr>Pletiva krycí</vt:lpstr>
      <vt:lpstr>Pletiva krycí</vt:lpstr>
      <vt:lpstr>Pletiva krycí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65</cp:revision>
  <dcterms:created xsi:type="dcterms:W3CDTF">2012-10-09T15:11:06Z</dcterms:created>
  <dcterms:modified xsi:type="dcterms:W3CDTF">2013-01-14T13:33:41Z</dcterms:modified>
</cp:coreProperties>
</file>