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73" r:id="rId3"/>
    <p:sldId id="258" r:id="rId4"/>
    <p:sldId id="274" r:id="rId5"/>
    <p:sldId id="275" r:id="rId6"/>
    <p:sldId id="277" r:id="rId7"/>
    <p:sldId id="276" r:id="rId8"/>
    <p:sldId id="271" r:id="rId9"/>
    <p:sldId id="266" r:id="rId10"/>
  </p:sldIdLst>
  <p:sldSz cx="9144000" cy="6858000" type="screen4x3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rial Unicode MS" pitchFamily="2"/>
              <a:cs typeface="Mangal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rial Unicode MS" pitchFamily="2"/>
              <a:cs typeface="Mangal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rial Unicode MS" pitchFamily="2"/>
              <a:cs typeface="Mangal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969B375-91A0-4B61-B463-FCE0F189ED59}" type="slidenum">
              <a:rPr/>
              <a:pPr marL="0" marR="0" lvl="0" indent="0" algn="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4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‹#›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rial Unicode MS" pitchFamily="2"/>
              <a:cs typeface="Mangal" pitchFamily="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33247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95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75FCABF5-2ED5-4B28-8828-F5153BE7672C}" type="slidenum">
              <a:rPr/>
              <a:pPr lvl="0"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83004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cs-CZ" sz="2000" b="0" i="0" u="none" strike="noStrike" kern="1200" cap="none" spc="0" baseline="0">
        <a:solidFill>
          <a:srgbClr val="000000"/>
        </a:solidFill>
        <a:uFillTx/>
        <a:latin typeface="Arial" pitchFamily="18"/>
        <a:ea typeface="Arial Unicode MS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marL="0" lvl="0" indent="0" algn="l" defTabSz="1042873" hangingPunct="1"/>
            <a:r>
              <a:rPr lang="cs-CZ"/>
              <a:t>Styl výše uvedené tabulky pro doplnění informací k materiálu si můžete zvolit sami. Důležité je dodržet náležitosti v ní uvedené.</a:t>
            </a:r>
          </a:p>
          <a:p>
            <a:pPr lvl="0"/>
            <a:endParaRPr lang="cs-CZ"/>
          </a:p>
        </p:txBody>
      </p:sp>
      <p:sp>
        <p:nvSpPr>
          <p:cNvPr id="4" name="Zástupný symbol pro číslo snímku 3"/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868E618-AAC1-4C14-B6FE-91998972C494}" type="slidenum">
              <a:rPr/>
              <a:pPr marL="0" marR="0" lvl="0" indent="0" algn="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0" y="81280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685800" y="2130478"/>
            <a:ext cx="7772400" cy="146987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475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  <a:latin typeface="Calibri" pitchFamily="18"/>
              </a:defRPr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5DE49E0-BBBD-433D-8744-CD602FA3E4ED}" type="datetime1">
              <a:rPr lang="cs-CZ"/>
              <a:pPr lvl="0"/>
              <a:t>14.1.2013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A3F16C1-1C7D-4E22-B28F-3A27661C2888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457200" y="1600200"/>
            <a:ext cx="8229600" cy="4525923"/>
          </a:xfrm>
        </p:spPr>
        <p:txBody>
          <a:bodyPr anchor="t" anchorCtr="0"/>
          <a:lstStyle>
            <a:lvl1pPr marL="343082" indent="-343082" algn="l">
              <a:spcBef>
                <a:spcPts val="800"/>
              </a:spcBef>
              <a:buSzPct val="100000"/>
              <a:buFont typeface="Arial" pitchFamily="34"/>
              <a:buChar char="•"/>
              <a:defRPr sz="32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C4D1D5D-3149-4F21-A7D5-C733E9DF35D9}" type="datetime1">
              <a:rPr lang="cs-CZ"/>
              <a:pPr lvl="0"/>
              <a:t>14.1.2013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4B83950-9A12-4A56-8706-62AB30BCB353}" type="slidenum">
              <a:rPr/>
              <a:pPr lvl="0"/>
              <a:t>‹#›</a:t>
            </a:fld>
            <a:endParaRPr lang="cs-CZ"/>
          </a:p>
        </p:txBody>
      </p:sp>
      <p:sp>
        <p:nvSpPr>
          <p:cNvPr id="7" name="Zástupný symbol pro obsah 6"/>
          <p:cNvSpPr txBox="1">
            <a:spLocks noGrp="1"/>
          </p:cNvSpPr>
          <p:nvPr>
            <p:ph idx="1"/>
          </p:nvPr>
        </p:nvSpPr>
        <p:spPr>
          <a:xfrm>
            <a:off x="457200" y="1604515"/>
            <a:ext cx="8229243" cy="4525923"/>
          </a:xfrm>
        </p:spPr>
        <p:txBody>
          <a:bodyPr lIns="0" tIns="0" rIns="0" bIns="0"/>
          <a:lstStyle>
            <a:lvl1pPr hangingPunct="0">
              <a:defRPr/>
            </a:lvl1pPr>
          </a:lstStyle>
          <a:p>
            <a:pPr lvl="0"/>
            <a:endParaRPr lang="cs-CZ"/>
          </a:p>
        </p:txBody>
      </p:sp>
    </p:spTree>
  </p:cSld>
  <p:clrMapOvr>
    <a:masterClrMapping/>
  </p:clrMapOvr>
  <p:transition/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722156" y="4406758"/>
            <a:ext cx="7772400" cy="1362236"/>
          </a:xfrm>
        </p:spPr>
        <p:txBody>
          <a:bodyPr anchor="t" anchorCtr="0"/>
          <a:lstStyle>
            <a:lvl1pPr algn="l">
              <a:defRPr sz="4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722156" y="2906639"/>
            <a:ext cx="7772400" cy="1500118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BB2C9E8-7490-4B7F-9539-A5775F141249}" type="datetime1">
              <a:rPr lang="cs-CZ"/>
              <a:pPr lvl="0"/>
              <a:t>14.1.2013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EBD56ED-0BAA-49E0-97D4-AC0858C89E07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457200" y="1600200"/>
            <a:ext cx="4038475" cy="4525923"/>
          </a:xfrm>
        </p:spPr>
        <p:txBody>
          <a:bodyPr anchor="t" anchorCtr="0"/>
          <a:lstStyle>
            <a:lvl1pPr marL="343082" indent="-343082" algn="l">
              <a:spcBef>
                <a:spcPts val="700"/>
              </a:spcBef>
              <a:buSzPct val="100000"/>
              <a:buFont typeface="Arial" pitchFamily="34"/>
              <a:buChar char="•"/>
              <a:defRPr sz="28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type="title" idx="4294967295"/>
          </p:nvPr>
        </p:nvSpPr>
        <p:spPr>
          <a:xfrm>
            <a:off x="4648315" y="1600200"/>
            <a:ext cx="4038475" cy="4525923"/>
          </a:xfrm>
        </p:spPr>
        <p:txBody>
          <a:bodyPr anchor="t" anchorCtr="0"/>
          <a:lstStyle>
            <a:lvl1pPr marL="343082" indent="-343082" algn="l">
              <a:spcBef>
                <a:spcPts val="700"/>
              </a:spcBef>
              <a:buSzPct val="100000"/>
              <a:buFont typeface="Arial" pitchFamily="34"/>
              <a:buChar char="•"/>
              <a:defRPr sz="28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94404BD-7CC8-42C9-9EC3-C1FA6B8C5C54}" type="datetime1">
              <a:rPr lang="cs-CZ"/>
              <a:pPr lvl="0"/>
              <a:t>14.1.2013</a:t>
            </a:fld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3408678-48CD-47C8-9807-B9716ABD4B5A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457200" y="1535039"/>
            <a:ext cx="4040276" cy="639723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type="title" idx="4294967295"/>
          </p:nvPr>
        </p:nvSpPr>
        <p:spPr>
          <a:xfrm>
            <a:off x="457200" y="2174763"/>
            <a:ext cx="4040276" cy="3951360"/>
          </a:xfrm>
        </p:spPr>
        <p:txBody>
          <a:bodyPr anchor="t" anchorCtr="0"/>
          <a:lstStyle>
            <a:lvl1pPr marL="343082" indent="-343082" algn="l">
              <a:spcBef>
                <a:spcPts val="600"/>
              </a:spcBef>
              <a:buSzPct val="100000"/>
              <a:buFont typeface="Arial" pitchFamily="34"/>
              <a:buChar char="•"/>
              <a:defRPr sz="24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4645078" y="1535039"/>
            <a:ext cx="4041721" cy="639723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type="title" idx="4294967295"/>
          </p:nvPr>
        </p:nvSpPr>
        <p:spPr>
          <a:xfrm>
            <a:off x="4645078" y="2174763"/>
            <a:ext cx="4041721" cy="3951360"/>
          </a:xfrm>
        </p:spPr>
        <p:txBody>
          <a:bodyPr anchor="t" anchorCtr="0"/>
          <a:lstStyle>
            <a:lvl1pPr marL="343082" indent="-343082" algn="l">
              <a:spcBef>
                <a:spcPts val="600"/>
              </a:spcBef>
              <a:buSzPct val="100000"/>
              <a:buFont typeface="Arial" pitchFamily="34"/>
              <a:buChar char="•"/>
              <a:defRPr sz="24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86B777-FA0B-4E62-824A-0763E79338CC}" type="datetime1">
              <a:rPr lang="cs-CZ"/>
              <a:pPr lvl="0"/>
              <a:t>14.1.2013</a:t>
            </a:fld>
            <a:endParaRPr lang="cs-CZ"/>
          </a:p>
        </p:txBody>
      </p:sp>
      <p:sp>
        <p:nvSpPr>
          <p:cNvPr id="8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Zástupný symbol pro číslo snímku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26B734-0F38-407B-BA82-3436DAF025CE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F47F808-6E57-4471-B096-5585CAB52406}" type="datetime1">
              <a:rPr lang="cs-CZ"/>
              <a:pPr lvl="0"/>
              <a:t>14.1.2013</a:t>
            </a:fld>
            <a:endParaRPr lang="cs-CZ"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1794A5A-43AE-45A4-A8D4-CC33CFA8F305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07DDF4E-4E65-4F26-930F-662977369148}" type="datetime1">
              <a:rPr lang="cs-CZ"/>
              <a:pPr lvl="0"/>
              <a:t>14.1.2013</a:t>
            </a:fld>
            <a:endParaRPr lang="cs-CZ"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FEFCD94-D1D6-4070-B076-D87175088B88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57200" y="272884"/>
            <a:ext cx="3008156" cy="1162083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3575157" y="272884"/>
            <a:ext cx="5111642" cy="5853238"/>
          </a:xfrm>
        </p:spPr>
        <p:txBody>
          <a:bodyPr anchor="t" anchorCtr="0"/>
          <a:lstStyle>
            <a:lvl1pPr marL="343082" indent="-343082" algn="l">
              <a:spcBef>
                <a:spcPts val="800"/>
              </a:spcBef>
              <a:buSzPct val="100000"/>
              <a:buFont typeface="Arial" pitchFamily="34"/>
              <a:buChar char="•"/>
              <a:defRPr sz="32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457200" y="1434958"/>
            <a:ext cx="3008156" cy="4691155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1AF448-70E9-43C3-AF7E-C8D51C1EC583}" type="datetime1">
              <a:rPr lang="cs-CZ"/>
              <a:pPr lvl="0"/>
              <a:t>14.1.2013</a:t>
            </a:fld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8BD6545-945A-4F45-B242-6816318E7B75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1792443" y="4800600"/>
            <a:ext cx="5486400" cy="566644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title" idx="4294967295"/>
          </p:nvPr>
        </p:nvSpPr>
        <p:spPr>
          <a:xfrm>
            <a:off x="1792443" y="612721"/>
            <a:ext cx="5486400" cy="4114800"/>
          </a:xfrm>
        </p:spPr>
        <p:txBody>
          <a:bodyPr anchor="t"/>
          <a:lstStyle>
            <a:lvl1pPr hangingPunct="0">
              <a:defRPr>
                <a:latin typeface="Arial" pitchFamily="18"/>
              </a:defRPr>
            </a:lvl1pPr>
          </a:lstStyle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1792443" y="5367244"/>
            <a:ext cx="5486400" cy="804955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BE3FC89-5158-4DC9-95EB-52E38A5A78BC}" type="datetime1">
              <a:rPr lang="cs-CZ"/>
              <a:pPr lvl="0"/>
              <a:t>14.1.2013</a:t>
            </a:fld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5A1B15B-0C6D-4DA8-B484-4E1FE8D22F03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E91838B-A3AC-43DE-83ED-4D9E51A99D05}" type="datetime1">
              <a:rPr lang="cs-CZ"/>
              <a:pPr lvl="0"/>
              <a:t>14.1.2013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7426098-43A5-4296-89F0-31D48ED20585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6629400" y="274676"/>
            <a:ext cx="2057400" cy="5851437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457200" y="274676"/>
            <a:ext cx="6019915" cy="5851437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BEADA67-A6EE-4E47-86CE-F14FB94F09D1}" type="datetime1">
              <a:rPr lang="cs-CZ"/>
              <a:pPr lvl="0"/>
              <a:t>14.1.2013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11CAB57-0EA0-4F68-8DB0-486603FF5A96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/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2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457200" y="6356515"/>
            <a:ext cx="2133715" cy="3650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82629752-C00F-4E55-8200-D90BE4D8F7A2}" type="datetime1">
              <a:rPr lang="cs-CZ"/>
              <a:pPr lvl="0"/>
              <a:t>14.1.2013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124075" y="6356515"/>
            <a:ext cx="2895475" cy="3650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6553084" y="6356515"/>
            <a:ext cx="2133715" cy="3650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813969A5-9439-4194-BC25-502EA433F71A}" type="slidenum">
              <a:rPr/>
              <a:pPr lvl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SzPct val="45000"/>
        <a:buFont typeface="StarSymbol"/>
        <a:buChar char="●"/>
        <a:tabLst/>
        <a:defRPr lang="cs-CZ" sz="4400" b="0" i="0" u="none" strike="noStrike" kern="1200" cap="none" spc="0" baseline="0">
          <a:solidFill>
            <a:srgbClr val="000000"/>
          </a:solidFill>
          <a:uFillTx/>
          <a:latin typeface="Calibri" pitchFamily="18"/>
          <a:ea typeface="Arial Unicode MS" pitchFamily="2"/>
          <a:cs typeface="Mangal" pitchFamily="2"/>
        </a:defRPr>
      </a:lvl1pPr>
    </p:titleStyle>
    <p:bodyStyle>
      <a:lvl1pPr marL="431999" marR="0" lvl="0" indent="-323999" algn="l" defTabSz="914400" rtl="0" fontAlgn="auto" hangingPunct="1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cs-CZ" sz="32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1pPr>
      <a:lvl2pPr marL="863998" marR="0" lvl="1" indent="-323999" algn="l" defTabSz="914400" rtl="0" fontAlgn="auto" hangingPunct="1">
        <a:lnSpc>
          <a:spcPct val="100000"/>
        </a:lnSpc>
        <a:spcBef>
          <a:spcPts val="0"/>
        </a:spcBef>
        <a:spcAft>
          <a:spcPts val="1135"/>
        </a:spcAft>
        <a:buSzPct val="45000"/>
        <a:buFont typeface="StarSymbol"/>
        <a:buChar char="●"/>
        <a:tabLst/>
        <a:defRPr lang="cs-CZ" sz="28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2pPr>
      <a:lvl3pPr marL="1295997" marR="0" lvl="2" indent="-287999" algn="l" defTabSz="914400" rtl="0" fontAlgn="auto" hangingPunct="1">
        <a:lnSpc>
          <a:spcPct val="100000"/>
        </a:lnSpc>
        <a:spcBef>
          <a:spcPts val="0"/>
        </a:spcBef>
        <a:spcAft>
          <a:spcPts val="850"/>
        </a:spcAft>
        <a:buSzPct val="75000"/>
        <a:buFont typeface="StarSymbol"/>
        <a:buChar char="–"/>
        <a:tabLst/>
        <a:defRPr lang="cs-CZ" sz="24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3pPr>
      <a:lvl4pPr marL="1727996" marR="0" lvl="3" indent="-215999" algn="l" defTabSz="914400" rtl="0" fontAlgn="auto" hangingPunct="1">
        <a:lnSpc>
          <a:spcPct val="100000"/>
        </a:lnSpc>
        <a:spcBef>
          <a:spcPts val="0"/>
        </a:spcBef>
        <a:spcAft>
          <a:spcPts val="565"/>
        </a:spcAft>
        <a:buSzPct val="45000"/>
        <a:buFont typeface="StarSymbol"/>
        <a:buChar char="●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4pPr>
      <a:lvl5pPr marL="2159995" marR="0" lvl="4" indent="-215999" algn="l" defTabSz="914400" rtl="0" fontAlgn="auto" hangingPunct="1">
        <a:lnSpc>
          <a:spcPct val="100000"/>
        </a:lnSpc>
        <a:spcBef>
          <a:spcPts val="0"/>
        </a:spcBef>
        <a:spcAft>
          <a:spcPts val="285"/>
        </a:spcAft>
        <a:buSzPct val="75000"/>
        <a:buFont typeface="StarSymbol"/>
        <a:buChar char="–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Diagram 3"/>
          <p:cNvGrpSpPr/>
          <p:nvPr/>
        </p:nvGrpSpPr>
        <p:grpSpPr>
          <a:xfrm>
            <a:off x="685800" y="908721"/>
            <a:ext cx="7702621" cy="2016224"/>
            <a:chOff x="685800" y="908721"/>
            <a:chExt cx="7702621" cy="2016224"/>
          </a:xfrm>
        </p:grpSpPr>
        <p:sp>
          <p:nvSpPr>
            <p:cNvPr id="3" name="Volný tvar 2"/>
            <p:cNvSpPr/>
            <p:nvPr/>
          </p:nvSpPr>
          <p:spPr>
            <a:xfrm>
              <a:off x="685800" y="908721"/>
              <a:ext cx="2016224" cy="2016224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4" name="Volný tvar 3"/>
            <p:cNvSpPr/>
            <p:nvPr/>
          </p:nvSpPr>
          <p:spPr>
            <a:xfrm>
              <a:off x="1693907" y="908721"/>
              <a:ext cx="6694514" cy="20162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2016223"/>
                <a:gd name="f8" fmla="+- 0 0 -90"/>
                <a:gd name="f9" fmla="*/ f3 1 6694512"/>
                <a:gd name="f10" fmla="*/ f4 1 2016223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2016223"/>
                <a:gd name="f20" fmla="*/ 0 f16 1"/>
                <a:gd name="f21" fmla="*/ 0 f15 1"/>
                <a:gd name="f22" fmla="*/ 6694512 f16 1"/>
                <a:gd name="f23" fmla="*/ 2016223 f15 1"/>
                <a:gd name="f24" fmla="+- f17 0 f1"/>
                <a:gd name="f25" fmla="*/ f20 1 6694512"/>
                <a:gd name="f26" fmla="*/ f21 1 2016223"/>
                <a:gd name="f27" fmla="*/ f22 1 6694512"/>
                <a:gd name="f28" fmla="*/ f23 1 2016223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2016223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1739344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NÁZEV ŠKOLY: Základní škola a Mateřská škola Nedvědice, okres Brno – venkov, příspěvková organizace </a:t>
              </a:r>
            </a:p>
          </p:txBody>
        </p:sp>
        <p:sp>
          <p:nvSpPr>
            <p:cNvPr id="5" name="Volný tvar 4"/>
            <p:cNvSpPr/>
            <p:nvPr/>
          </p:nvSpPr>
          <p:spPr>
            <a:xfrm>
              <a:off x="897501" y="1231312"/>
              <a:ext cx="1592811" cy="1592811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6" name="Volný tvar 5"/>
            <p:cNvSpPr/>
            <p:nvPr/>
          </p:nvSpPr>
          <p:spPr>
            <a:xfrm>
              <a:off x="1693907" y="1231312"/>
              <a:ext cx="6694514" cy="15928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1592816"/>
                <a:gd name="f8" fmla="+- 0 0 -90"/>
                <a:gd name="f9" fmla="*/ f3 1 6694512"/>
                <a:gd name="f10" fmla="*/ f4 1 1592816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1592816"/>
                <a:gd name="f20" fmla="*/ 0 f16 1"/>
                <a:gd name="f21" fmla="*/ 0 f15 1"/>
                <a:gd name="f22" fmla="*/ 6694512 f16 1"/>
                <a:gd name="f23" fmla="*/ 1592816 f15 1"/>
                <a:gd name="f24" fmla="+- f17 0 f1"/>
                <a:gd name="f25" fmla="*/ f20 1 6694512"/>
                <a:gd name="f26" fmla="*/ f21 1 1592816"/>
                <a:gd name="f27" fmla="*/ f22 1 6694512"/>
                <a:gd name="f28" fmla="*/ f23 1 1592816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1592816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1315940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AUTOR: </a:t>
              </a:r>
              <a:r>
                <a:rPr lang="cs-CZ" sz="12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Calibri"/>
                </a:rPr>
                <a:t>Jiří </a:t>
              </a:r>
              <a:r>
                <a:rPr lang="cs-CZ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Toman </a:t>
              </a:r>
            </a:p>
          </p:txBody>
        </p:sp>
        <p:sp>
          <p:nvSpPr>
            <p:cNvPr id="7" name="Volný tvar 6"/>
            <p:cNvSpPr/>
            <p:nvPr/>
          </p:nvSpPr>
          <p:spPr>
            <a:xfrm>
              <a:off x="1109203" y="1553913"/>
              <a:ext cx="1169407" cy="1169407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8" name="Volný tvar 7"/>
            <p:cNvSpPr/>
            <p:nvPr/>
          </p:nvSpPr>
          <p:spPr>
            <a:xfrm>
              <a:off x="1693907" y="1553913"/>
              <a:ext cx="6694514" cy="11694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1169409"/>
                <a:gd name="f8" fmla="+- 0 0 -90"/>
                <a:gd name="f9" fmla="*/ f3 1 6694512"/>
                <a:gd name="f10" fmla="*/ f4 1 1169409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1169409"/>
                <a:gd name="f20" fmla="*/ 0 f16 1"/>
                <a:gd name="f21" fmla="*/ 0 f15 1"/>
                <a:gd name="f22" fmla="*/ 6694512 f16 1"/>
                <a:gd name="f23" fmla="*/ 1169409 f15 1"/>
                <a:gd name="f24" fmla="+- f17 0 f1"/>
                <a:gd name="f25" fmla="*/ f20 1 6694512"/>
                <a:gd name="f26" fmla="*/ f21 1 1169409"/>
                <a:gd name="f27" fmla="*/ f22 1 6694512"/>
                <a:gd name="f28" fmla="*/ f23 1 1169409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1169409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892536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NÁZEV:  </a:t>
              </a:r>
              <a:r>
                <a:rPr lang="cs-CZ" sz="12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Calibri"/>
                </a:rPr>
                <a:t>VY_32_INOVACE_06_12</a:t>
              </a:r>
              <a:r>
                <a:rPr lang="cs-CZ" sz="1200" kern="0" dirty="0" smtClean="0">
                  <a:solidFill>
                    <a:srgbClr val="000000"/>
                  </a:solidFill>
                  <a:latin typeface="Calibri"/>
                </a:rPr>
                <a:t> </a:t>
              </a:r>
              <a:r>
                <a:rPr lang="cs-CZ" sz="1200" kern="0" dirty="0" smtClean="0">
                  <a:solidFill>
                    <a:srgbClr val="000000"/>
                  </a:solidFill>
                  <a:latin typeface="Calibri"/>
                </a:rPr>
                <a:t>Pohyb a klid tělesa -test</a:t>
              </a:r>
              <a:endParaRPr lang="cs-CZ" sz="12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9" name="Volný tvar 8"/>
            <p:cNvSpPr/>
            <p:nvPr/>
          </p:nvSpPr>
          <p:spPr>
            <a:xfrm>
              <a:off x="1320905" y="1876504"/>
              <a:ext cx="746004" cy="746004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1693907" y="1876504"/>
              <a:ext cx="6694514" cy="7460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746002"/>
                <a:gd name="f8" fmla="+- 0 0 -90"/>
                <a:gd name="f9" fmla="*/ f3 1 6694512"/>
                <a:gd name="f10" fmla="*/ f4 1 746002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746002"/>
                <a:gd name="f20" fmla="*/ 0 f16 1"/>
                <a:gd name="f21" fmla="*/ 0 f15 1"/>
                <a:gd name="f22" fmla="*/ 6694512 f16 1"/>
                <a:gd name="f23" fmla="*/ 746002 f15 1"/>
                <a:gd name="f24" fmla="+- f17 0 f1"/>
                <a:gd name="f25" fmla="*/ f20 1 6694512"/>
                <a:gd name="f26" fmla="*/ f21 1 746002"/>
                <a:gd name="f27" fmla="*/ f22 1 6694512"/>
                <a:gd name="f28" fmla="*/ f23 1 746002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746002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469123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TEMA</a:t>
              </a:r>
              <a:r>
                <a:rPr lang="cs-CZ" sz="10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: Fyzika 6. a 7.roč.</a:t>
              </a:r>
            </a:p>
          </p:txBody>
        </p:sp>
        <p:sp>
          <p:nvSpPr>
            <p:cNvPr id="11" name="Volný tvar 10"/>
            <p:cNvSpPr/>
            <p:nvPr/>
          </p:nvSpPr>
          <p:spPr>
            <a:xfrm>
              <a:off x="1532616" y="2199104"/>
              <a:ext cx="322591" cy="322591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12" name="Volný tvar 11"/>
            <p:cNvSpPr/>
            <p:nvPr/>
          </p:nvSpPr>
          <p:spPr>
            <a:xfrm>
              <a:off x="1677576" y="2195977"/>
              <a:ext cx="6694514" cy="3225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322595"/>
                <a:gd name="f8" fmla="+- 0 0 -90"/>
                <a:gd name="f9" fmla="*/ f3 1 6694512"/>
                <a:gd name="f10" fmla="*/ f4 1 322595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322595"/>
                <a:gd name="f20" fmla="*/ 0 f16 1"/>
                <a:gd name="f21" fmla="*/ 0 f15 1"/>
                <a:gd name="f22" fmla="*/ 6694512 f16 1"/>
                <a:gd name="f23" fmla="*/ 322595 f15 1"/>
                <a:gd name="f24" fmla="+- f17 0 f1"/>
                <a:gd name="f25" fmla="*/ f20 1 6694512"/>
                <a:gd name="f26" fmla="*/ f21 1 322595"/>
                <a:gd name="f27" fmla="*/ f22 1 6694512"/>
                <a:gd name="f28" fmla="*/ f23 1 322595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322595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45720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ČÍSLO PROJEKTU: 2674/21/7.1.4/2011  </a:t>
              </a:r>
            </a:p>
          </p:txBody>
        </p:sp>
      </p:grpSp>
      <p:sp>
        <p:nvSpPr>
          <p:cNvPr id="13" name="Podnadpis 2"/>
          <p:cNvSpPr txBox="1">
            <a:spLocks noGrp="1"/>
          </p:cNvSpPr>
          <p:nvPr>
            <p:ph type="subTitle" idx="1"/>
          </p:nvPr>
        </p:nvSpPr>
        <p:spPr>
          <a:xfrm>
            <a:off x="767007" y="3717035"/>
            <a:ext cx="7776862" cy="1464567"/>
          </a:xfrm>
        </p:spPr>
        <p:txBody>
          <a:bodyPr/>
          <a:lstStyle/>
          <a:p>
            <a:endParaRPr lang="cs-CZ"/>
          </a:p>
        </p:txBody>
      </p:sp>
      <p:pic>
        <p:nvPicPr>
          <p:cNvPr id="14" name="Obrázek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7" y="3717035"/>
            <a:ext cx="7848871" cy="1512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600" cy="805321"/>
          </a:xfrm>
        </p:spPr>
        <p:txBody>
          <a:bodyPr lIns="0" tIns="0" rIns="0" bIns="0"/>
          <a:lstStyle/>
          <a:p>
            <a:pPr lvl="0" hangingPunct="0">
              <a:buNone/>
            </a:pPr>
            <a:r>
              <a:rPr lang="cs-CZ" sz="2200" dirty="0">
                <a:solidFill>
                  <a:srgbClr val="0000FF"/>
                </a:solidFill>
                <a:latin typeface="Arial" pitchFamily="18"/>
              </a:rPr>
              <a:t>Anotace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2000" dirty="0">
                <a:solidFill>
                  <a:schemeClr val="tx1"/>
                </a:solidFill>
              </a:rPr>
              <a:t>Prezentace</a:t>
            </a:r>
            <a:r>
              <a:rPr lang="cs-CZ" sz="1400" dirty="0">
                <a:solidFill>
                  <a:schemeClr val="tx1"/>
                </a:solidFill>
              </a:rPr>
              <a:t> je určena pro žáky </a:t>
            </a:r>
            <a:r>
              <a:rPr lang="cs-CZ" sz="1400" dirty="0" smtClean="0">
                <a:solidFill>
                  <a:schemeClr val="tx1"/>
                </a:solidFill>
              </a:rPr>
              <a:t>7. </a:t>
            </a:r>
            <a:r>
              <a:rPr lang="cs-CZ" sz="1400" dirty="0">
                <a:solidFill>
                  <a:schemeClr val="tx1"/>
                </a:solidFill>
              </a:rPr>
              <a:t>ročníku. </a:t>
            </a:r>
            <a:r>
              <a:rPr lang="cs-CZ" sz="1400" dirty="0" smtClean="0">
                <a:solidFill>
                  <a:schemeClr val="tx1"/>
                </a:solidFill>
              </a:rPr>
              <a:t>Slouží ke společnému zopakování učiva s využitím interaktivní tabule, nebo lze tento materiál 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použít  v tištěné podobě  jako pracovní list k samostatné práci žáků</a:t>
            </a:r>
            <a:r>
              <a:rPr lang="cs-CZ" sz="1400" dirty="0">
                <a:solidFill>
                  <a:schemeClr val="tx1"/>
                </a:solidFill>
              </a:rPr>
              <a:t>.</a:t>
            </a:r>
          </a:p>
          <a:p>
            <a:pPr lvl="0"/>
            <a:r>
              <a:rPr lang="cs-CZ" sz="1400" dirty="0">
                <a:solidFill>
                  <a:schemeClr val="tx1"/>
                </a:solidFill>
              </a:rPr>
              <a:t>Autor : </a:t>
            </a:r>
            <a:r>
              <a:rPr lang="cs-CZ" sz="1400" dirty="0" smtClean="0">
                <a:solidFill>
                  <a:schemeClr val="tx1"/>
                </a:solidFill>
              </a:rPr>
              <a:t> </a:t>
            </a:r>
            <a:r>
              <a:rPr lang="cs-CZ" sz="1400" dirty="0">
                <a:solidFill>
                  <a:schemeClr val="tx1"/>
                </a:solidFill>
              </a:rPr>
              <a:t>Jiří Toman</a:t>
            </a:r>
          </a:p>
          <a:p>
            <a:pPr lvl="0"/>
            <a:r>
              <a:rPr lang="cs-CZ" sz="1400" dirty="0">
                <a:solidFill>
                  <a:schemeClr val="tx1"/>
                </a:solidFill>
              </a:rPr>
              <a:t>Jazyk : čeština</a:t>
            </a:r>
          </a:p>
          <a:p>
            <a:pPr lvl="0"/>
            <a:r>
              <a:rPr lang="cs-CZ" sz="1400" dirty="0">
                <a:solidFill>
                  <a:schemeClr val="tx1"/>
                </a:solidFill>
              </a:rPr>
              <a:t>Očekávaný výstup : žáci </a:t>
            </a:r>
            <a:r>
              <a:rPr lang="cs-CZ" sz="1400" dirty="0" smtClean="0">
                <a:solidFill>
                  <a:schemeClr val="tx1"/>
                </a:solidFill>
              </a:rPr>
              <a:t>si zopakují formou testu  učivo na téma  POHYB  A  KLID TĚLESA                               </a:t>
            </a:r>
            <a:endParaRPr lang="cs-CZ" sz="1400" dirty="0">
              <a:solidFill>
                <a:schemeClr val="tx1"/>
              </a:solidFill>
            </a:endParaRPr>
          </a:p>
          <a:p>
            <a:pPr lvl="0"/>
            <a:r>
              <a:rPr lang="cs-CZ" sz="1400" dirty="0">
                <a:solidFill>
                  <a:schemeClr val="tx1"/>
                </a:solidFill>
              </a:rPr>
              <a:t>Speciální potřeby : žádné</a:t>
            </a:r>
          </a:p>
          <a:p>
            <a:pPr lvl="0"/>
            <a:r>
              <a:rPr lang="cs-CZ" sz="1400" dirty="0">
                <a:solidFill>
                  <a:schemeClr val="tx1"/>
                </a:solidFill>
              </a:rPr>
              <a:t>Druh učebního materiálu : prezentace </a:t>
            </a:r>
            <a:r>
              <a:rPr lang="cs-CZ" sz="1400" dirty="0" smtClean="0">
                <a:solidFill>
                  <a:schemeClr val="tx1"/>
                </a:solidFill>
              </a:rPr>
              <a:t>- test</a:t>
            </a:r>
            <a:endParaRPr lang="cs-CZ" sz="1400" dirty="0">
              <a:solidFill>
                <a:schemeClr val="tx1"/>
              </a:solidFill>
            </a:endParaRPr>
          </a:p>
          <a:p>
            <a:pPr lvl="0"/>
            <a:r>
              <a:rPr lang="cs-CZ" sz="1400" dirty="0">
                <a:solidFill>
                  <a:schemeClr val="tx1"/>
                </a:solidFill>
              </a:rPr>
              <a:t>Cílová skupina : žák</a:t>
            </a:r>
          </a:p>
          <a:p>
            <a:pPr lvl="0"/>
            <a:r>
              <a:rPr lang="cs-CZ" sz="1400" dirty="0">
                <a:solidFill>
                  <a:schemeClr val="tx1"/>
                </a:solidFill>
              </a:rPr>
              <a:t>Stupeň a typ vzdělávání : základní vzdělávání 2. stupeň 1.období, věková skupina : </a:t>
            </a:r>
            <a:r>
              <a:rPr lang="cs-CZ" sz="1400" dirty="0" smtClean="0">
                <a:solidFill>
                  <a:schemeClr val="tx1"/>
                </a:solidFill>
              </a:rPr>
              <a:t>13 - 14 </a:t>
            </a:r>
            <a:r>
              <a:rPr lang="cs-CZ" sz="1400" dirty="0">
                <a:solidFill>
                  <a:schemeClr val="tx1"/>
                </a:solidFill>
              </a:rPr>
              <a:t>let</a:t>
            </a:r>
          </a:p>
        </p:txBody>
      </p:sp>
    </p:spTree>
    <p:extLst>
      <p:ext uri="{BB962C8B-B14F-4D97-AF65-F5344CB8AC3E}">
        <p14:creationId xmlns="" xmlns:p14="http://schemas.microsoft.com/office/powerpoint/2010/main" val="35955337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10401" y="296997"/>
            <a:ext cx="8229600" cy="827747"/>
          </a:xfrm>
        </p:spPr>
        <p:txBody>
          <a:bodyPr/>
          <a:lstStyle/>
          <a:p>
            <a:pPr lvl="0">
              <a:buNone/>
            </a:pPr>
            <a:r>
              <a:rPr lang="cs-CZ" sz="2000" b="1" u="sng" dirty="0" smtClean="0">
                <a:solidFill>
                  <a:srgbClr val="0000FF"/>
                </a:solidFill>
              </a:rPr>
              <a:t>Pohyb a klid tělesa, test – List 1 </a:t>
            </a:r>
            <a:endParaRPr lang="cs-CZ" sz="2000" b="1" u="sng" dirty="0"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539552" y="1052736"/>
            <a:ext cx="8229600" cy="5616624"/>
          </a:xfrm>
        </p:spPr>
        <p:txBody>
          <a:bodyPr lIns="91440" tIns="45720" rIns="91440" bIns="45720"/>
          <a:lstStyle/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600" b="1" u="sng" dirty="0" smtClean="0">
                <a:latin typeface="Calibri"/>
              </a:rPr>
              <a:t>Úkol č.       Zadání                                                                                   Nabídka odpovědí</a:t>
            </a:r>
          </a:p>
          <a:p>
            <a:pPr marL="457200" lvl="0" indent="-457200" hangingPunct="1">
              <a:spcBef>
                <a:spcPts val="800"/>
              </a:spcBef>
              <a:spcAft>
                <a:spcPts val="0"/>
              </a:spcAft>
              <a:buSzPct val="100000"/>
              <a:buAutoNum type="arabicPeriod"/>
            </a:pPr>
            <a:r>
              <a:rPr lang="cs-CZ" sz="1800" dirty="0" smtClean="0">
                <a:latin typeface="Calibri"/>
              </a:rPr>
              <a:t>    Cestující sedí v jedoucím vlaku.                                   </a:t>
            </a:r>
            <a:r>
              <a:rPr lang="cs-CZ" sz="1800" b="1" dirty="0" smtClean="0">
                <a:latin typeface="Calibri"/>
              </a:rPr>
              <a:t> A  </a:t>
            </a:r>
            <a:r>
              <a:rPr lang="cs-CZ" sz="1800" dirty="0" smtClean="0">
                <a:latin typeface="Calibri"/>
              </a:rPr>
              <a:t>sloupům u tratě</a:t>
            </a:r>
            <a:endParaRPr lang="cs-CZ" sz="1800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Je v klidu vzhledem k :                                                   </a:t>
            </a:r>
            <a:r>
              <a:rPr lang="cs-CZ" sz="1800" b="1" dirty="0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  podlaze vagonu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 C  </a:t>
            </a:r>
            <a:r>
              <a:rPr lang="cs-CZ" sz="1800" dirty="0" smtClean="0">
                <a:latin typeface="Calibri"/>
              </a:rPr>
              <a:t>vlaku, který jede proti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 D  </a:t>
            </a:r>
            <a:r>
              <a:rPr lang="cs-CZ" sz="1800" dirty="0" smtClean="0">
                <a:latin typeface="Calibri"/>
              </a:rPr>
              <a:t>Zemi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------------------------------------------------------------------------------------------------------------------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AutoNum type="arabicPeriod" startAt="2"/>
            </a:pPr>
            <a:r>
              <a:rPr lang="cs-CZ" sz="1800" dirty="0" smtClean="0">
                <a:latin typeface="Calibri"/>
              </a:rPr>
              <a:t>      Šroub při utahování </a:t>
            </a:r>
            <a:r>
              <a:rPr lang="cs-CZ" sz="1800" dirty="0" smtClean="0">
                <a:latin typeface="Calibri"/>
              </a:rPr>
              <a:t>nebo              </a:t>
            </a:r>
            <a:r>
              <a:rPr lang="cs-CZ" sz="1800" dirty="0" smtClean="0">
                <a:latin typeface="Calibri"/>
              </a:rPr>
              <a:t>                                  </a:t>
            </a:r>
            <a:r>
              <a:rPr lang="cs-CZ" sz="1800" b="1" dirty="0" smtClean="0">
                <a:latin typeface="Calibri"/>
              </a:rPr>
              <a:t>A</a:t>
            </a:r>
            <a:r>
              <a:rPr lang="cs-CZ" sz="1800" dirty="0" smtClean="0">
                <a:latin typeface="Calibri"/>
              </a:rPr>
              <a:t>  otáčivý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</a:t>
            </a:r>
            <a:r>
              <a:rPr lang="cs-CZ" sz="1800" dirty="0" smtClean="0">
                <a:latin typeface="Calibri"/>
              </a:rPr>
              <a:t>povolování šroubovákem                                                 </a:t>
            </a:r>
            <a:r>
              <a:rPr lang="cs-CZ" sz="1800" b="1" dirty="0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  </a:t>
            </a:r>
            <a:r>
              <a:rPr lang="cs-CZ" sz="1800" dirty="0" smtClean="0">
                <a:latin typeface="Calibri"/>
              </a:rPr>
              <a:t>posuvný</a:t>
            </a: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koná pohyb                                                                         </a:t>
            </a:r>
            <a:r>
              <a:rPr lang="cs-CZ" sz="1800" b="1" dirty="0" smtClean="0">
                <a:latin typeface="Calibri"/>
              </a:rPr>
              <a:t>C  </a:t>
            </a:r>
            <a:r>
              <a:rPr lang="cs-CZ" sz="1800" dirty="0" smtClean="0">
                <a:latin typeface="Calibri"/>
              </a:rPr>
              <a:t>posuvný i otáčivý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   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b="1" dirty="0" smtClean="0">
                <a:latin typeface="Calibri"/>
              </a:rPr>
              <a:t>D</a:t>
            </a:r>
            <a:r>
              <a:rPr lang="cs-CZ" sz="1800" dirty="0" smtClean="0">
                <a:latin typeface="Calibri"/>
              </a:rPr>
              <a:t>  ani otáčivý, ani </a:t>
            </a:r>
            <a:r>
              <a:rPr lang="cs-CZ" sz="1800" dirty="0" smtClean="0">
                <a:latin typeface="Calibri"/>
              </a:rPr>
              <a:t>posuvný</a:t>
            </a: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------------------------------------------------------------------------------------------------------------------</a:t>
            </a: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AutoNum type="arabicPeriod" startAt="3"/>
            </a:pPr>
            <a:r>
              <a:rPr lang="cs-CZ" sz="1800" dirty="0" smtClean="0">
                <a:latin typeface="Calibri"/>
              </a:rPr>
              <a:t>       Které z uvedených těles koná pohyb                 </a:t>
            </a:r>
            <a:r>
              <a:rPr lang="cs-CZ" sz="1800" b="1" dirty="0" smtClean="0">
                <a:latin typeface="Calibri"/>
              </a:rPr>
              <a:t>A</a:t>
            </a:r>
            <a:r>
              <a:rPr lang="cs-CZ" sz="1800" dirty="0" smtClean="0">
                <a:latin typeface="Calibri"/>
              </a:rPr>
              <a:t>  koule při závodě ve vrhu koulí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křivočarý ?                                                             </a:t>
            </a:r>
            <a:r>
              <a:rPr lang="cs-CZ" sz="1800" b="1" dirty="0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  padající ocelová kulička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C</a:t>
            </a:r>
            <a:r>
              <a:rPr lang="cs-CZ" sz="1800" dirty="0" smtClean="0">
                <a:latin typeface="Calibri"/>
              </a:rPr>
              <a:t>  klec výtahu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D</a:t>
            </a:r>
            <a:r>
              <a:rPr lang="cs-CZ" sz="1800" dirty="0" smtClean="0">
                <a:latin typeface="Calibri"/>
              </a:rPr>
              <a:t>  ani jedno z uvedených těles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</a:t>
            </a:r>
            <a:endParaRPr lang="cs-CZ" sz="3600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Font typeface="Arial" pitchFamily="34"/>
              <a:buChar char="•"/>
            </a:pPr>
            <a:endParaRPr lang="cs-CZ" dirty="0">
              <a:latin typeface="Calibri"/>
            </a:endParaRPr>
          </a:p>
        </p:txBody>
      </p:sp>
      <p:pic>
        <p:nvPicPr>
          <p:cNvPr id="2054" name="Picture 6" descr="C:\Documents and Settings\Škola\Local Settings\Temporary Internet Files\Content.IE5\S2LCCRYI\MC90028255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212976"/>
            <a:ext cx="814730" cy="1804111"/>
          </a:xfrm>
          <a:prstGeom prst="rect">
            <a:avLst/>
          </a:prstGeom>
          <a:noFill/>
        </p:spPr>
      </p:pic>
      <p:pic>
        <p:nvPicPr>
          <p:cNvPr id="1029" name="Picture 5" descr="C:\Documents and Settings\Škola\Local Settings\Temporary Internet Files\Content.IE5\CFVQPZ8Y\MP90040661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1916832"/>
            <a:ext cx="1590680" cy="106003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10401" y="188641"/>
            <a:ext cx="8229600" cy="720079"/>
          </a:xfrm>
        </p:spPr>
        <p:txBody>
          <a:bodyPr/>
          <a:lstStyle/>
          <a:p>
            <a:pPr lvl="0">
              <a:buNone/>
            </a:pPr>
            <a:r>
              <a:rPr lang="cs-CZ" sz="2000" b="1" u="sng" dirty="0" smtClean="0">
                <a:solidFill>
                  <a:srgbClr val="0000FF"/>
                </a:solidFill>
              </a:rPr>
              <a:t>Pohyb a klid tělesa, test – List 2 </a:t>
            </a:r>
            <a:endParaRPr lang="cs-CZ" sz="2000" b="1" u="sng" dirty="0"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539552" y="908720"/>
            <a:ext cx="8229600" cy="5760640"/>
          </a:xfrm>
        </p:spPr>
        <p:txBody>
          <a:bodyPr lIns="91440" tIns="45720" rIns="91440" bIns="45720"/>
          <a:lstStyle/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600" b="1" u="sng" dirty="0" smtClean="0">
                <a:latin typeface="Calibri"/>
              </a:rPr>
              <a:t>Úkol č.       Zadání                                                                                   Nabídka odpovědí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b="1" dirty="0" smtClean="0">
                <a:latin typeface="Calibri"/>
              </a:rPr>
              <a:t>4.        </a:t>
            </a:r>
            <a:r>
              <a:rPr lang="cs-CZ" sz="1800" dirty="0" smtClean="0">
                <a:latin typeface="Calibri"/>
              </a:rPr>
              <a:t>Které těleso se pohybuje                                </a:t>
            </a:r>
            <a:r>
              <a:rPr lang="cs-CZ" sz="1800" b="1" dirty="0" smtClean="0">
                <a:latin typeface="Calibri"/>
              </a:rPr>
              <a:t>A</a:t>
            </a:r>
            <a:r>
              <a:rPr lang="cs-CZ" sz="1800" dirty="0" smtClean="0">
                <a:latin typeface="Calibri"/>
              </a:rPr>
              <a:t>  brzdící automobil</a:t>
            </a:r>
            <a:endParaRPr lang="cs-CZ" sz="1800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rovnoměrným pohybem ?                            </a:t>
            </a:r>
            <a:r>
              <a:rPr lang="cs-CZ" sz="1800" b="1" dirty="0" smtClean="0">
                <a:latin typeface="Calibri"/>
              </a:rPr>
              <a:t> B  </a:t>
            </a:r>
            <a:r>
              <a:rPr lang="cs-CZ" sz="1800" dirty="0" smtClean="0">
                <a:latin typeface="Calibri"/>
              </a:rPr>
              <a:t>vlak vyjíždějící ze železniční stanice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C</a:t>
            </a:r>
            <a:r>
              <a:rPr lang="cs-CZ" sz="1800" dirty="0" smtClean="0">
                <a:latin typeface="Calibri"/>
              </a:rPr>
              <a:t>  kámen padající k zemi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u="sng" dirty="0" smtClean="0">
                <a:latin typeface="Calibri"/>
              </a:rPr>
              <a:t>                                                                                       </a:t>
            </a:r>
            <a:r>
              <a:rPr lang="cs-CZ" sz="1800" b="1" u="sng" dirty="0" smtClean="0">
                <a:latin typeface="Calibri"/>
              </a:rPr>
              <a:t>D</a:t>
            </a:r>
            <a:r>
              <a:rPr lang="cs-CZ" sz="1800" u="sng" dirty="0" smtClean="0">
                <a:latin typeface="Calibri"/>
              </a:rPr>
              <a:t>  písek na dopravníkovém pásu    </a:t>
            </a: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b="1" dirty="0" smtClean="0">
                <a:latin typeface="Calibri"/>
              </a:rPr>
              <a:t>5.</a:t>
            </a:r>
            <a:r>
              <a:rPr lang="cs-CZ" sz="1800" dirty="0" smtClean="0">
                <a:latin typeface="Calibri"/>
              </a:rPr>
              <a:t>     Na sedačce zastavujícího se  kolotoče            </a:t>
            </a:r>
            <a:r>
              <a:rPr lang="cs-CZ" sz="1800" dirty="0" smtClean="0">
                <a:latin typeface="Calibri"/>
              </a:rPr>
              <a:t>        </a:t>
            </a:r>
            <a:r>
              <a:rPr lang="cs-CZ" sz="1800" b="1" dirty="0" smtClean="0">
                <a:latin typeface="Calibri"/>
              </a:rPr>
              <a:t>A</a:t>
            </a:r>
            <a:r>
              <a:rPr lang="cs-CZ" sz="1800" dirty="0" smtClean="0">
                <a:latin typeface="Calibri"/>
              </a:rPr>
              <a:t>  chlapec je vzhledem k sedačce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sedí </a:t>
            </a:r>
            <a:r>
              <a:rPr lang="cs-CZ" sz="1800" dirty="0" smtClean="0">
                <a:latin typeface="Calibri"/>
              </a:rPr>
              <a:t>chlapec a děvče.                                      v </a:t>
            </a:r>
            <a:r>
              <a:rPr lang="cs-CZ" sz="1800" dirty="0" smtClean="0">
                <a:latin typeface="Calibri"/>
              </a:rPr>
              <a:t>klidu, vzhledem k </a:t>
            </a:r>
            <a:r>
              <a:rPr lang="cs-CZ" sz="1800" dirty="0" smtClean="0">
                <a:latin typeface="Calibri"/>
              </a:rPr>
              <a:t>okolí kolotoče </a:t>
            </a:r>
            <a:r>
              <a:rPr lang="cs-CZ" sz="1800" dirty="0" smtClean="0">
                <a:latin typeface="Calibri"/>
              </a:rPr>
              <a:t>koná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</a:t>
            </a:r>
            <a:r>
              <a:rPr lang="cs-CZ" sz="1800" dirty="0" smtClean="0">
                <a:latin typeface="Calibri"/>
              </a:rPr>
              <a:t>Vyber zcela správný </a:t>
            </a:r>
            <a:r>
              <a:rPr lang="cs-CZ" sz="1800" dirty="0" smtClean="0">
                <a:latin typeface="Calibri"/>
              </a:rPr>
              <a:t>zápis.                           </a:t>
            </a:r>
            <a:r>
              <a:rPr lang="cs-CZ" sz="1800" dirty="0" smtClean="0">
                <a:latin typeface="Calibri"/>
              </a:rPr>
              <a:t>  </a:t>
            </a:r>
            <a:r>
              <a:rPr lang="cs-CZ" sz="1800" dirty="0" smtClean="0">
                <a:latin typeface="Calibri"/>
              </a:rPr>
              <a:t>pohyb přímočarý, nerovnoměrný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b="1" dirty="0" smtClean="0">
                <a:latin typeface="Calibri"/>
              </a:rPr>
              <a:t>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 </a:t>
            </a:r>
            <a:r>
              <a:rPr lang="cs-CZ" sz="1800" b="1" dirty="0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  chlapec je vzhledem k sedačce i okolí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b="1" dirty="0" smtClean="0">
                <a:latin typeface="Calibri"/>
              </a:rPr>
              <a:t>                                                                                   </a:t>
            </a:r>
            <a:r>
              <a:rPr lang="cs-CZ" sz="1800" dirty="0" smtClean="0">
                <a:latin typeface="Calibri"/>
              </a:rPr>
              <a:t> v pohybu křivočarém nerovnoměrném</a:t>
            </a:r>
            <a:r>
              <a:rPr lang="cs-CZ" sz="1800" b="1" dirty="0" smtClean="0">
                <a:latin typeface="Calibri"/>
              </a:rPr>
              <a:t>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b="1" dirty="0" smtClean="0">
                <a:latin typeface="Calibri"/>
              </a:rPr>
              <a:t>                                                                     C  </a:t>
            </a:r>
            <a:r>
              <a:rPr lang="cs-CZ" sz="1800" dirty="0" smtClean="0">
                <a:latin typeface="Calibri"/>
              </a:rPr>
              <a:t>chlapec je vzhledem k okolí v pohybu        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křivočarém a nerovnoměrném,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vzhledem k sedačce a děvčeti je v klidu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</a:t>
            </a:r>
            <a:r>
              <a:rPr lang="cs-CZ" sz="1800" b="1" dirty="0" smtClean="0">
                <a:latin typeface="Calibri"/>
              </a:rPr>
              <a:t>D  </a:t>
            </a:r>
            <a:r>
              <a:rPr lang="cs-CZ" sz="1800" dirty="0" smtClean="0">
                <a:latin typeface="Calibri"/>
              </a:rPr>
              <a:t>chlapec je vzhledem k sedačce v klidu, vzhledem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k okolí kolotoče koná pohyb křivočarý, rovnoměrný        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------------------------------------------------------------------------------------------------------------------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</a:t>
            </a:r>
            <a:endParaRPr lang="cs-CZ" sz="3600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Font typeface="Arial" pitchFamily="34"/>
              <a:buChar char="•"/>
            </a:pPr>
            <a:endParaRPr lang="cs-CZ" dirty="0">
              <a:latin typeface="Calibri"/>
            </a:endParaRPr>
          </a:p>
        </p:txBody>
      </p:sp>
      <p:pic>
        <p:nvPicPr>
          <p:cNvPr id="1027" name="Picture 3" descr="C:\Documents and Settings\Škola\Local Settings\Temporary Internet Files\Content.IE5\CFVQPZ8Y\MC90043583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077072"/>
            <a:ext cx="2800919" cy="1872208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10401" y="296997"/>
            <a:ext cx="8229600" cy="827747"/>
          </a:xfrm>
        </p:spPr>
        <p:txBody>
          <a:bodyPr/>
          <a:lstStyle/>
          <a:p>
            <a:pPr lvl="0">
              <a:buNone/>
            </a:pPr>
            <a:r>
              <a:rPr lang="cs-CZ" sz="2000" b="1" u="sng" dirty="0" smtClean="0">
                <a:solidFill>
                  <a:srgbClr val="0000FF"/>
                </a:solidFill>
              </a:rPr>
              <a:t>Pohyb a klid tělesa, test – List 3 </a:t>
            </a:r>
            <a:endParaRPr lang="cs-CZ" sz="2000" b="1" u="sng" dirty="0"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539552" y="1052736"/>
            <a:ext cx="8229600" cy="5616624"/>
          </a:xfrm>
        </p:spPr>
        <p:txBody>
          <a:bodyPr lIns="91440" tIns="45720" rIns="91440" bIns="45720"/>
          <a:lstStyle/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600" b="1" u="sng" dirty="0" smtClean="0">
                <a:latin typeface="Calibri"/>
              </a:rPr>
              <a:t>Úkol č.       Zadání                                                                                   Nabídka odpovědí</a:t>
            </a:r>
          </a:p>
          <a:p>
            <a:pPr marL="457200" lvl="0" indent="-45720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b="1" dirty="0" smtClean="0">
                <a:latin typeface="Calibri"/>
              </a:rPr>
              <a:t>6.         </a:t>
            </a:r>
            <a:r>
              <a:rPr lang="cs-CZ" sz="1800" dirty="0" smtClean="0">
                <a:latin typeface="Calibri"/>
              </a:rPr>
              <a:t>Která rychlost je nejmenší ?                                       </a:t>
            </a:r>
            <a:r>
              <a:rPr lang="cs-CZ" sz="1800" b="1" dirty="0" smtClean="0">
                <a:latin typeface="Calibri"/>
              </a:rPr>
              <a:t> A  </a:t>
            </a:r>
            <a:r>
              <a:rPr lang="cs-CZ" sz="1800" dirty="0" smtClean="0">
                <a:latin typeface="Calibri"/>
              </a:rPr>
              <a:t>12 m/s</a:t>
            </a:r>
            <a:endParaRPr lang="cs-CZ" sz="1800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   35 km/h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 C  </a:t>
            </a:r>
            <a:r>
              <a:rPr lang="cs-CZ" sz="1800" dirty="0" smtClean="0">
                <a:latin typeface="Calibri"/>
              </a:rPr>
              <a:t> 12 km/min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 D  </a:t>
            </a:r>
            <a:r>
              <a:rPr lang="cs-CZ" sz="1800" dirty="0" smtClean="0">
                <a:latin typeface="Calibri"/>
              </a:rPr>
              <a:t> 0,1 km/s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------------------------------------------------------------------------------------------------------------------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b="1" dirty="0" smtClean="0">
                <a:latin typeface="Calibri"/>
              </a:rPr>
              <a:t>7.</a:t>
            </a:r>
            <a:r>
              <a:rPr lang="cs-CZ" sz="1800" dirty="0" smtClean="0">
                <a:latin typeface="Calibri"/>
              </a:rPr>
              <a:t>           Který údaj vyjadřuje rychlost 5,4 km/h                        </a:t>
            </a:r>
            <a:r>
              <a:rPr lang="cs-CZ" sz="1800" b="1" dirty="0" smtClean="0">
                <a:latin typeface="Calibri"/>
              </a:rPr>
              <a:t>A</a:t>
            </a:r>
            <a:r>
              <a:rPr lang="cs-CZ" sz="1800" dirty="0" smtClean="0">
                <a:latin typeface="Calibri"/>
              </a:rPr>
              <a:t>  10 m/s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v m/s ?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   6,8 m/s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    C   </a:t>
            </a:r>
            <a:r>
              <a:rPr lang="cs-CZ" sz="1800" dirty="0" smtClean="0">
                <a:latin typeface="Calibri"/>
              </a:rPr>
              <a:t>3,6 m/s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D   </a:t>
            </a:r>
            <a:r>
              <a:rPr lang="cs-CZ" sz="1800" dirty="0" smtClean="0">
                <a:latin typeface="Calibri"/>
              </a:rPr>
              <a:t>1,5 m/s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------------------------------------------------------------------------------------------------------------------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b="1" dirty="0" smtClean="0">
                <a:latin typeface="Calibri"/>
              </a:rPr>
              <a:t>8.</a:t>
            </a:r>
            <a:r>
              <a:rPr lang="cs-CZ" sz="1800" dirty="0" smtClean="0">
                <a:latin typeface="Calibri"/>
              </a:rPr>
              <a:t>          Závod v běhu začal v 10 h 12 min 20s                           </a:t>
            </a:r>
            <a:r>
              <a:rPr lang="cs-CZ" sz="1800" b="1" dirty="0" smtClean="0">
                <a:latin typeface="Calibri"/>
              </a:rPr>
              <a:t>A  </a:t>
            </a:r>
            <a:r>
              <a:rPr lang="cs-CZ" sz="1800" dirty="0" smtClean="0">
                <a:latin typeface="Calibri"/>
              </a:rPr>
              <a:t>45 s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a skončil v 10 h 13 min 15 s. Kolik                                 </a:t>
            </a:r>
            <a:r>
              <a:rPr lang="cs-CZ" sz="1800" b="1" dirty="0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   55 s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sekund závod trval ?                                                        </a:t>
            </a:r>
            <a:r>
              <a:rPr lang="cs-CZ" sz="1800" b="1" dirty="0" smtClean="0">
                <a:latin typeface="Calibri"/>
              </a:rPr>
              <a:t>C</a:t>
            </a:r>
            <a:r>
              <a:rPr lang="cs-CZ" sz="1800" dirty="0" smtClean="0">
                <a:latin typeface="Calibri"/>
              </a:rPr>
              <a:t>   65 s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D  </a:t>
            </a:r>
            <a:r>
              <a:rPr lang="cs-CZ" sz="1800" dirty="0" smtClean="0">
                <a:latin typeface="Calibri"/>
              </a:rPr>
              <a:t>75 s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</a:t>
            </a:r>
            <a:endParaRPr lang="cs-CZ" sz="3600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Font typeface="Arial" pitchFamily="34"/>
              <a:buChar char="•"/>
            </a:pPr>
            <a:endParaRPr lang="cs-CZ" dirty="0">
              <a:latin typeface="Calibri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10401" y="296997"/>
            <a:ext cx="8229600" cy="827747"/>
          </a:xfrm>
        </p:spPr>
        <p:txBody>
          <a:bodyPr/>
          <a:lstStyle/>
          <a:p>
            <a:pPr lvl="0">
              <a:buNone/>
            </a:pPr>
            <a:r>
              <a:rPr lang="cs-CZ" sz="2000" b="1" u="sng" dirty="0" smtClean="0">
                <a:solidFill>
                  <a:srgbClr val="0000FF"/>
                </a:solidFill>
              </a:rPr>
              <a:t>Pohyb a klid tělesa, test – List 4 </a:t>
            </a:r>
            <a:endParaRPr lang="cs-CZ" sz="2000" b="1" u="sng" dirty="0"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539552" y="1052736"/>
            <a:ext cx="8229600" cy="5616624"/>
          </a:xfrm>
        </p:spPr>
        <p:txBody>
          <a:bodyPr lIns="91440" tIns="45720" rIns="91440" bIns="45720"/>
          <a:lstStyle/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600" b="1" u="sng" dirty="0" smtClean="0">
                <a:latin typeface="Calibri"/>
              </a:rPr>
              <a:t>Úkol č.       Zadání                                                                                   Nabídka odpovědí</a:t>
            </a:r>
          </a:p>
          <a:p>
            <a:pPr marL="457200" lvl="0" indent="-45720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b="1" dirty="0" smtClean="0">
                <a:latin typeface="Calibri"/>
              </a:rPr>
              <a:t>6.         </a:t>
            </a:r>
            <a:r>
              <a:rPr lang="cs-CZ" sz="1800" dirty="0" smtClean="0">
                <a:latin typeface="Calibri"/>
              </a:rPr>
              <a:t>Která rychlost je nejmenší ?                                       </a:t>
            </a:r>
            <a:r>
              <a:rPr lang="cs-CZ" sz="1800" b="1" dirty="0" smtClean="0">
                <a:latin typeface="Calibri"/>
              </a:rPr>
              <a:t> A  </a:t>
            </a:r>
            <a:r>
              <a:rPr lang="cs-CZ" sz="1800" dirty="0" smtClean="0">
                <a:latin typeface="Calibri"/>
              </a:rPr>
              <a:t>12 m/s</a:t>
            </a:r>
            <a:endParaRPr lang="cs-CZ" sz="1800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   35 km/h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 C  </a:t>
            </a:r>
            <a:r>
              <a:rPr lang="cs-CZ" sz="1800" dirty="0" smtClean="0">
                <a:latin typeface="Calibri"/>
              </a:rPr>
              <a:t> 12 km/min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 D  </a:t>
            </a:r>
            <a:r>
              <a:rPr lang="cs-CZ" sz="1800" dirty="0" smtClean="0">
                <a:latin typeface="Calibri"/>
              </a:rPr>
              <a:t> 0,1 km/s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------------------------------------------------------------------------------------------------------------------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b="1" dirty="0" smtClean="0">
                <a:latin typeface="Calibri"/>
              </a:rPr>
              <a:t>7.</a:t>
            </a:r>
            <a:r>
              <a:rPr lang="cs-CZ" sz="1800" dirty="0" smtClean="0">
                <a:latin typeface="Calibri"/>
              </a:rPr>
              <a:t>           Který údaj vyjadřuje rychlost 5,4 km/h                        </a:t>
            </a:r>
            <a:r>
              <a:rPr lang="cs-CZ" sz="1800" b="1" dirty="0" smtClean="0">
                <a:latin typeface="Calibri"/>
              </a:rPr>
              <a:t>A</a:t>
            </a:r>
            <a:r>
              <a:rPr lang="cs-CZ" sz="1800" dirty="0" smtClean="0">
                <a:latin typeface="Calibri"/>
              </a:rPr>
              <a:t>  10 m/s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v m/s ?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   6,8 m/s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    C   </a:t>
            </a:r>
            <a:r>
              <a:rPr lang="cs-CZ" sz="1800" dirty="0" smtClean="0">
                <a:latin typeface="Calibri"/>
              </a:rPr>
              <a:t>3,6 m/s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D   </a:t>
            </a:r>
            <a:r>
              <a:rPr lang="cs-CZ" sz="1800" dirty="0" smtClean="0">
                <a:latin typeface="Calibri"/>
              </a:rPr>
              <a:t>1,5 m/s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------------------------------------------------------------------------------------------------------------------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b="1" dirty="0" smtClean="0">
                <a:latin typeface="Calibri"/>
              </a:rPr>
              <a:t>8.</a:t>
            </a:r>
            <a:r>
              <a:rPr lang="cs-CZ" sz="1800" dirty="0" smtClean="0">
                <a:latin typeface="Calibri"/>
              </a:rPr>
              <a:t>          Závod v běhu začal v 10 h 12 min 20s                           </a:t>
            </a:r>
            <a:r>
              <a:rPr lang="cs-CZ" sz="1800" b="1" dirty="0" smtClean="0">
                <a:latin typeface="Calibri"/>
              </a:rPr>
              <a:t>A  </a:t>
            </a:r>
            <a:r>
              <a:rPr lang="cs-CZ" sz="1800" dirty="0" smtClean="0">
                <a:latin typeface="Calibri"/>
              </a:rPr>
              <a:t>45 s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a skončil v 10 h 13 min 15 s. Kolik                                 </a:t>
            </a:r>
            <a:r>
              <a:rPr lang="cs-CZ" sz="1800" b="1" dirty="0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   55 s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sekund závod trval ?                                                        </a:t>
            </a:r>
            <a:r>
              <a:rPr lang="cs-CZ" sz="1800" b="1" dirty="0" smtClean="0">
                <a:latin typeface="Calibri"/>
              </a:rPr>
              <a:t>C</a:t>
            </a:r>
            <a:r>
              <a:rPr lang="cs-CZ" sz="1800" dirty="0" smtClean="0">
                <a:latin typeface="Calibri"/>
              </a:rPr>
              <a:t>   65 s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D  </a:t>
            </a:r>
            <a:r>
              <a:rPr lang="cs-CZ" sz="1800" dirty="0" smtClean="0">
                <a:latin typeface="Calibri"/>
              </a:rPr>
              <a:t>75 s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</a:t>
            </a:r>
            <a:endParaRPr lang="cs-CZ" sz="3600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Font typeface="Arial" pitchFamily="34"/>
              <a:buChar char="•"/>
            </a:pPr>
            <a:endParaRPr lang="cs-CZ" dirty="0">
              <a:latin typeface="Calibri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10401" y="296997"/>
            <a:ext cx="8229600" cy="683731"/>
          </a:xfrm>
        </p:spPr>
        <p:txBody>
          <a:bodyPr/>
          <a:lstStyle/>
          <a:p>
            <a:pPr lvl="0">
              <a:buNone/>
            </a:pPr>
            <a:r>
              <a:rPr lang="cs-CZ" sz="2000" b="1" u="sng" dirty="0" smtClean="0">
                <a:solidFill>
                  <a:srgbClr val="0000FF"/>
                </a:solidFill>
              </a:rPr>
              <a:t>Pohyb a klid tělesa, test – List 5 </a:t>
            </a:r>
            <a:endParaRPr lang="cs-CZ" sz="2000" b="1" u="sng" dirty="0"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539552" y="908720"/>
            <a:ext cx="8229600" cy="5616624"/>
          </a:xfrm>
        </p:spPr>
        <p:txBody>
          <a:bodyPr lIns="91440" tIns="45720" rIns="91440" bIns="45720"/>
          <a:lstStyle/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600" b="1" u="sng" dirty="0" smtClean="0">
                <a:latin typeface="Calibri"/>
              </a:rPr>
              <a:t>Úkol č.       Zadání                                                                                   Nabídka odpovědí</a:t>
            </a:r>
          </a:p>
          <a:p>
            <a:pPr marL="457200" lvl="0" indent="-45720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b="1" dirty="0" smtClean="0">
                <a:latin typeface="Calibri"/>
              </a:rPr>
              <a:t>9.         </a:t>
            </a:r>
            <a:r>
              <a:rPr lang="cs-CZ" sz="1800" dirty="0" smtClean="0">
                <a:latin typeface="Calibri"/>
              </a:rPr>
              <a:t>Cyklista na horském kole projel                                      </a:t>
            </a:r>
            <a:r>
              <a:rPr lang="cs-CZ" sz="1800" b="1" dirty="0" smtClean="0">
                <a:latin typeface="Calibri"/>
              </a:rPr>
              <a:t> A  </a:t>
            </a:r>
            <a:r>
              <a:rPr lang="cs-CZ" sz="1800" dirty="0" smtClean="0">
                <a:latin typeface="Calibri"/>
              </a:rPr>
              <a:t>8,7 km/h</a:t>
            </a:r>
            <a:endParaRPr lang="cs-CZ" sz="1800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trasu 13 km za 1 h 30 min. Jeho                                      </a:t>
            </a:r>
            <a:r>
              <a:rPr lang="cs-CZ" sz="1800" b="1" dirty="0" smtClean="0">
                <a:latin typeface="Calibri"/>
              </a:rPr>
              <a:t>B  </a:t>
            </a:r>
            <a:r>
              <a:rPr lang="cs-CZ" sz="1800" dirty="0" smtClean="0">
                <a:latin typeface="Calibri"/>
              </a:rPr>
              <a:t>10 km/h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průměrná rychlost byla :                                                 </a:t>
            </a:r>
            <a:r>
              <a:rPr lang="cs-CZ" sz="1800" b="1" dirty="0" smtClean="0">
                <a:latin typeface="Calibri"/>
              </a:rPr>
              <a:t> C  </a:t>
            </a:r>
            <a:r>
              <a:rPr lang="cs-CZ" sz="1800" dirty="0" smtClean="0">
                <a:latin typeface="Calibri"/>
              </a:rPr>
              <a:t>7,8 km/h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 D  </a:t>
            </a:r>
            <a:r>
              <a:rPr lang="cs-CZ" sz="1800" dirty="0" smtClean="0">
                <a:latin typeface="Calibri"/>
              </a:rPr>
              <a:t>13 km/h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------------------------------------------------------------------------------------------------------------------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b="1" dirty="0" smtClean="0">
                <a:latin typeface="Calibri"/>
              </a:rPr>
              <a:t>10.</a:t>
            </a:r>
            <a:r>
              <a:rPr lang="cs-CZ" sz="1800" dirty="0" smtClean="0">
                <a:latin typeface="Calibri"/>
              </a:rPr>
              <a:t>      Přístroj k měření rychlosti větru                                                 </a:t>
            </a:r>
            <a:r>
              <a:rPr lang="cs-CZ" sz="1800" b="1" dirty="0" smtClean="0">
                <a:latin typeface="Calibri"/>
              </a:rPr>
              <a:t>A</a:t>
            </a:r>
            <a:r>
              <a:rPr lang="cs-CZ" sz="1800" dirty="0" smtClean="0">
                <a:latin typeface="Calibri"/>
              </a:rPr>
              <a:t>  tachometr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se nazývá        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  radar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              C   </a:t>
            </a:r>
            <a:r>
              <a:rPr lang="cs-CZ" sz="1800" dirty="0" smtClean="0">
                <a:latin typeface="Calibri"/>
              </a:rPr>
              <a:t>barometr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D   </a:t>
            </a:r>
            <a:r>
              <a:rPr lang="cs-CZ" sz="1800" dirty="0" smtClean="0">
                <a:latin typeface="Calibri"/>
              </a:rPr>
              <a:t>anemometr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------------------------------------------------------------------------------------------------------------------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b="1" dirty="0" smtClean="0">
                <a:latin typeface="Calibri"/>
              </a:rPr>
              <a:t>11.</a:t>
            </a:r>
            <a:r>
              <a:rPr lang="cs-CZ" sz="1800" dirty="0" smtClean="0">
                <a:latin typeface="Calibri"/>
              </a:rPr>
              <a:t>     Klec výtahu se pohybuje rovnoměrným                                                     </a:t>
            </a:r>
            <a:r>
              <a:rPr lang="cs-CZ" sz="1800" b="1" dirty="0" smtClean="0">
                <a:latin typeface="Calibri"/>
              </a:rPr>
              <a:t>A  </a:t>
            </a:r>
            <a:r>
              <a:rPr lang="cs-CZ" sz="1800" dirty="0" smtClean="0">
                <a:latin typeface="Calibri"/>
              </a:rPr>
              <a:t>165 s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pohybem rychlostí 5 m/s .                                                                           </a:t>
            </a:r>
            <a:r>
              <a:rPr lang="cs-CZ" sz="1800" b="1" dirty="0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   35 s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Za kolik sekund vystoupí klec výtahu                                                         </a:t>
            </a:r>
            <a:r>
              <a:rPr lang="cs-CZ" sz="1800" b="1" dirty="0" smtClean="0">
                <a:latin typeface="Calibri"/>
              </a:rPr>
              <a:t>C</a:t>
            </a:r>
            <a:r>
              <a:rPr lang="cs-CZ" sz="1800" dirty="0" smtClean="0">
                <a:latin typeface="Calibri"/>
              </a:rPr>
              <a:t>     7 s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Do šestého poschodí, které je ve výši 35 m </a:t>
            </a:r>
            <a:r>
              <a:rPr lang="cs-CZ" sz="1800" smtClean="0">
                <a:latin typeface="Calibri"/>
              </a:rPr>
              <a:t>?                                           </a:t>
            </a:r>
            <a:r>
              <a:rPr lang="cs-CZ" sz="1800" b="1" dirty="0" smtClean="0">
                <a:latin typeface="Calibri"/>
              </a:rPr>
              <a:t>D  </a:t>
            </a:r>
            <a:r>
              <a:rPr lang="cs-CZ" sz="1800" dirty="0" smtClean="0">
                <a:latin typeface="Calibri"/>
              </a:rPr>
              <a:t>   5 s  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</a:t>
            </a:r>
            <a:endParaRPr lang="cs-CZ" sz="3600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Font typeface="Arial" pitchFamily="34"/>
              <a:buChar char="•"/>
            </a:pPr>
            <a:endParaRPr lang="cs-CZ" dirty="0">
              <a:latin typeface="Calibri"/>
            </a:endParaRPr>
          </a:p>
        </p:txBody>
      </p:sp>
      <p:pic>
        <p:nvPicPr>
          <p:cNvPr id="3075" name="Picture 3" descr="C:\Documents and Settings\Škola\Local Settings\Temporary Internet Files\Content.IE5\8LRBJX71\MC90041353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3212976"/>
            <a:ext cx="1885066" cy="158417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10401" y="296997"/>
            <a:ext cx="8229600" cy="827747"/>
          </a:xfrm>
        </p:spPr>
        <p:txBody>
          <a:bodyPr/>
          <a:lstStyle/>
          <a:p>
            <a:pPr lvl="0">
              <a:buNone/>
            </a:pPr>
            <a:r>
              <a:rPr lang="cs-CZ" sz="2000" b="1" u="sng" dirty="0" smtClean="0">
                <a:solidFill>
                  <a:srgbClr val="FF0000"/>
                </a:solidFill>
              </a:rPr>
              <a:t>Pohyb </a:t>
            </a:r>
            <a:r>
              <a:rPr lang="cs-CZ" sz="2000" b="1" u="sng" dirty="0">
                <a:solidFill>
                  <a:srgbClr val="FF0000"/>
                </a:solidFill>
              </a:rPr>
              <a:t>tělesa</a:t>
            </a:r>
            <a:r>
              <a:rPr lang="cs-CZ" sz="2000" b="1" u="sng" dirty="0" smtClean="0">
                <a:solidFill>
                  <a:srgbClr val="FF0000"/>
                </a:solidFill>
              </a:rPr>
              <a:t> - test – řešení</a:t>
            </a:r>
            <a:endParaRPr lang="cs-CZ" sz="2000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67544" y="1052736"/>
            <a:ext cx="8229600" cy="5616624"/>
          </a:xfrm>
        </p:spPr>
        <p:txBody>
          <a:bodyPr lIns="91440" tIns="45720" rIns="91440" bIns="45720"/>
          <a:lstStyle/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b="1" u="sng" dirty="0" smtClean="0">
                <a:latin typeface="Calibri"/>
              </a:rPr>
              <a:t>Úkol    Správná odpověď                                                                  </a:t>
            </a:r>
          </a:p>
          <a:p>
            <a:pPr marL="457200" lvl="0" indent="-45720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</a:t>
            </a:r>
            <a:r>
              <a:rPr lang="cs-CZ" sz="1800" dirty="0" smtClean="0">
                <a:latin typeface="Calibri"/>
              </a:rPr>
              <a:t>1.     </a:t>
            </a:r>
            <a:r>
              <a:rPr lang="cs-CZ" sz="1800" b="1" dirty="0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   1 </a:t>
            </a:r>
            <a:r>
              <a:rPr lang="cs-CZ" sz="1800" dirty="0" err="1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.                                                    </a:t>
            </a:r>
            <a:r>
              <a:rPr lang="cs-CZ" sz="1800" b="1" u="sng" dirty="0" smtClean="0">
                <a:latin typeface="Calibri"/>
              </a:rPr>
              <a:t>Návrh hodnocení    </a:t>
            </a:r>
            <a:r>
              <a:rPr lang="cs-CZ" sz="1800" dirty="0" smtClean="0">
                <a:latin typeface="Calibri"/>
              </a:rPr>
              <a:t>                                                                                                  </a:t>
            </a:r>
            <a:endParaRPr lang="cs-CZ" sz="1800" b="1" u="sng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</a:t>
            </a:r>
            <a:r>
              <a:rPr lang="cs-CZ" sz="1800" dirty="0" smtClean="0">
                <a:latin typeface="Calibri"/>
              </a:rPr>
              <a:t>2.   </a:t>
            </a:r>
            <a:r>
              <a:rPr lang="cs-CZ" sz="1800" b="1" dirty="0" smtClean="0">
                <a:latin typeface="Calibri"/>
              </a:rPr>
              <a:t> </a:t>
            </a:r>
            <a:r>
              <a:rPr lang="cs-CZ" sz="1800" b="1" dirty="0" smtClean="0">
                <a:latin typeface="Calibri"/>
              </a:rPr>
              <a:t>C</a:t>
            </a:r>
            <a:r>
              <a:rPr lang="cs-CZ" sz="1800" dirty="0" smtClean="0">
                <a:latin typeface="Calibri"/>
              </a:rPr>
              <a:t>   1 </a:t>
            </a:r>
            <a:r>
              <a:rPr lang="cs-CZ" sz="1800" dirty="0" smtClean="0">
                <a:latin typeface="Calibri"/>
              </a:rPr>
              <a:t>b. </a:t>
            </a:r>
            <a:r>
              <a:rPr lang="cs-CZ" sz="1800" dirty="0" smtClean="0">
                <a:latin typeface="Calibri"/>
              </a:rPr>
              <a:t>                                                       </a:t>
            </a:r>
            <a:r>
              <a:rPr lang="cs-CZ" sz="1800" dirty="0" smtClean="0">
                <a:latin typeface="Calibri"/>
              </a:rPr>
              <a:t>11 </a:t>
            </a:r>
            <a:r>
              <a:rPr lang="cs-CZ" sz="1800" dirty="0" err="1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. –  </a:t>
            </a:r>
            <a:r>
              <a:rPr lang="cs-CZ" sz="1800" dirty="0" smtClean="0">
                <a:latin typeface="Calibri"/>
              </a:rPr>
              <a:t>10 </a:t>
            </a:r>
            <a:r>
              <a:rPr lang="cs-CZ" sz="1800" dirty="0" err="1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.         </a:t>
            </a:r>
            <a:r>
              <a:rPr lang="cs-CZ" sz="1800" b="1" dirty="0" smtClean="0">
                <a:solidFill>
                  <a:srgbClr val="00B0F0"/>
                </a:solidFill>
                <a:latin typeface="Calibri"/>
              </a:rPr>
              <a:t>1</a:t>
            </a:r>
            <a:r>
              <a:rPr lang="cs-CZ" sz="1800" dirty="0" smtClean="0">
                <a:latin typeface="Calibri"/>
              </a:rPr>
              <a:t>                                                             </a:t>
            </a:r>
            <a:endParaRPr lang="cs-CZ" sz="1800" dirty="0" smtClean="0">
              <a:solidFill>
                <a:srgbClr val="00B0F0"/>
              </a:solidFill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3.     </a:t>
            </a:r>
            <a:r>
              <a:rPr lang="cs-CZ" sz="1800" b="1" dirty="0" smtClean="0">
                <a:latin typeface="Calibri"/>
              </a:rPr>
              <a:t>A</a:t>
            </a:r>
            <a:r>
              <a:rPr lang="cs-CZ" sz="1800" dirty="0" smtClean="0">
                <a:latin typeface="Calibri"/>
              </a:rPr>
              <a:t>  1 </a:t>
            </a:r>
            <a:r>
              <a:rPr lang="cs-CZ" sz="1800" dirty="0" err="1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.                                                          9 </a:t>
            </a:r>
            <a:r>
              <a:rPr lang="cs-CZ" sz="1800" dirty="0" err="1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. –  </a:t>
            </a:r>
            <a:r>
              <a:rPr lang="cs-CZ" sz="1800" dirty="0" smtClean="0">
                <a:latin typeface="Calibri"/>
              </a:rPr>
              <a:t>  7 </a:t>
            </a:r>
            <a:r>
              <a:rPr lang="cs-CZ" sz="1800" dirty="0" err="1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. </a:t>
            </a:r>
            <a:r>
              <a:rPr lang="cs-CZ" sz="1800" b="1" dirty="0" smtClean="0">
                <a:latin typeface="Calibri"/>
              </a:rPr>
              <a:t>       </a:t>
            </a:r>
            <a:r>
              <a:rPr lang="cs-CZ" sz="1800" b="1" dirty="0" smtClean="0">
                <a:latin typeface="Calibri"/>
              </a:rPr>
              <a:t> </a:t>
            </a:r>
            <a:r>
              <a:rPr lang="cs-CZ" sz="1800" b="1" dirty="0" smtClean="0">
                <a:solidFill>
                  <a:srgbClr val="00B0F0"/>
                </a:solidFill>
                <a:latin typeface="Calibri"/>
              </a:rPr>
              <a:t>2  </a:t>
            </a:r>
            <a:r>
              <a:rPr lang="cs-CZ" sz="1800" b="1" dirty="0" smtClean="0">
                <a:latin typeface="Calibri"/>
              </a:rPr>
              <a:t>             </a:t>
            </a:r>
            <a:endParaRPr lang="cs-CZ" sz="1800" dirty="0" smtClean="0">
              <a:latin typeface="Calibri"/>
            </a:endParaRPr>
          </a:p>
          <a:p>
            <a:pPr marL="343082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4.    </a:t>
            </a:r>
            <a:r>
              <a:rPr lang="cs-CZ" sz="1800" b="1" dirty="0" smtClean="0">
                <a:latin typeface="Calibri"/>
              </a:rPr>
              <a:t> </a:t>
            </a:r>
            <a:r>
              <a:rPr lang="cs-CZ" sz="1800" b="1" dirty="0" smtClean="0">
                <a:latin typeface="Calibri"/>
              </a:rPr>
              <a:t>D   </a:t>
            </a:r>
            <a:r>
              <a:rPr lang="cs-CZ" sz="1800" dirty="0" smtClean="0">
                <a:latin typeface="Calibri"/>
              </a:rPr>
              <a:t>1 b.</a:t>
            </a:r>
            <a:r>
              <a:rPr lang="cs-CZ" sz="1800" b="1" dirty="0" smtClean="0">
                <a:latin typeface="Calibri"/>
              </a:rPr>
              <a:t> </a:t>
            </a:r>
            <a:r>
              <a:rPr lang="cs-CZ" sz="1800" b="1" dirty="0" smtClean="0">
                <a:latin typeface="Calibri"/>
              </a:rPr>
              <a:t>                                                        </a:t>
            </a:r>
            <a:r>
              <a:rPr lang="cs-CZ" sz="1800" dirty="0" smtClean="0">
                <a:latin typeface="Calibri"/>
              </a:rPr>
              <a:t>6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dirty="0" err="1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. –   </a:t>
            </a:r>
            <a:r>
              <a:rPr lang="cs-CZ" sz="1800" dirty="0" smtClean="0">
                <a:latin typeface="Calibri"/>
              </a:rPr>
              <a:t> 5 </a:t>
            </a:r>
            <a:r>
              <a:rPr lang="cs-CZ" sz="1800" dirty="0" err="1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.</a:t>
            </a:r>
            <a:r>
              <a:rPr lang="cs-CZ" sz="1800" b="1" dirty="0" smtClean="0">
                <a:latin typeface="Calibri"/>
              </a:rPr>
              <a:t>         </a:t>
            </a:r>
            <a:r>
              <a:rPr lang="cs-CZ" sz="1800" b="1" dirty="0" smtClean="0">
                <a:solidFill>
                  <a:srgbClr val="00B0F0"/>
                </a:solidFill>
                <a:latin typeface="Calibri"/>
              </a:rPr>
              <a:t>3</a:t>
            </a:r>
            <a:r>
              <a:rPr lang="cs-CZ" sz="1800" b="1" dirty="0" smtClean="0">
                <a:latin typeface="Calibri"/>
              </a:rPr>
              <a:t>                                       </a:t>
            </a:r>
            <a:endParaRPr lang="cs-CZ" sz="1800" b="1" dirty="0" smtClean="0">
              <a:solidFill>
                <a:srgbClr val="00B0F0"/>
              </a:solidFill>
              <a:latin typeface="Calibri"/>
            </a:endParaRPr>
          </a:p>
          <a:p>
            <a:pPr marL="343082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</a:t>
            </a:r>
            <a:r>
              <a:rPr lang="cs-CZ" sz="1800" dirty="0" smtClean="0">
                <a:latin typeface="Calibri"/>
              </a:rPr>
              <a:t>5.     </a:t>
            </a:r>
            <a:r>
              <a:rPr lang="cs-CZ" sz="1800" b="1" dirty="0" smtClean="0">
                <a:latin typeface="Calibri"/>
              </a:rPr>
              <a:t>C</a:t>
            </a:r>
            <a:r>
              <a:rPr lang="cs-CZ" sz="1800" dirty="0" smtClean="0">
                <a:latin typeface="Calibri"/>
              </a:rPr>
              <a:t>   </a:t>
            </a:r>
            <a:r>
              <a:rPr lang="cs-CZ" sz="1800" dirty="0" smtClean="0">
                <a:latin typeface="Calibri"/>
              </a:rPr>
              <a:t>1 </a:t>
            </a:r>
            <a:r>
              <a:rPr lang="cs-CZ" sz="1800" dirty="0" err="1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.                                                         </a:t>
            </a:r>
            <a:r>
              <a:rPr lang="cs-CZ" sz="1800" b="1" dirty="0" smtClean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4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dirty="0" err="1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. –   </a:t>
            </a:r>
            <a:r>
              <a:rPr lang="cs-CZ" sz="1800" dirty="0" smtClean="0">
                <a:latin typeface="Calibri"/>
              </a:rPr>
              <a:t>2 </a:t>
            </a:r>
            <a:r>
              <a:rPr lang="cs-CZ" sz="1800" dirty="0" err="1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.          </a:t>
            </a:r>
            <a:r>
              <a:rPr lang="cs-CZ" sz="1800" b="1" dirty="0" smtClean="0">
                <a:solidFill>
                  <a:srgbClr val="00B0F0"/>
                </a:solidFill>
                <a:latin typeface="Calibri"/>
              </a:rPr>
              <a:t>4</a:t>
            </a:r>
            <a:r>
              <a:rPr lang="cs-CZ" sz="1800" b="1" dirty="0" smtClean="0">
                <a:latin typeface="Calibri"/>
              </a:rPr>
              <a:t>                         </a:t>
            </a:r>
            <a:endParaRPr lang="cs-CZ" sz="1800" b="1" dirty="0" smtClean="0">
              <a:solidFill>
                <a:srgbClr val="00B0F0"/>
              </a:solidFill>
              <a:latin typeface="Calibri"/>
            </a:endParaRPr>
          </a:p>
          <a:p>
            <a:pPr marL="0" indent="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6.     </a:t>
            </a:r>
            <a:r>
              <a:rPr lang="cs-CZ" sz="1800" b="1" dirty="0" smtClean="0">
                <a:latin typeface="Calibri"/>
              </a:rPr>
              <a:t>B</a:t>
            </a:r>
            <a:r>
              <a:rPr lang="cs-CZ" sz="1800" b="1" dirty="0" smtClean="0">
                <a:latin typeface="Calibri"/>
              </a:rPr>
              <a:t>   </a:t>
            </a:r>
            <a:r>
              <a:rPr lang="cs-CZ" sz="1800" dirty="0" smtClean="0">
                <a:latin typeface="Calibri"/>
              </a:rPr>
              <a:t>1 </a:t>
            </a:r>
            <a:r>
              <a:rPr lang="cs-CZ" sz="1800" dirty="0" err="1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.                                                          1</a:t>
            </a:r>
            <a:r>
              <a:rPr lang="cs-CZ" sz="1800" b="1" dirty="0" smtClean="0">
                <a:latin typeface="Calibri"/>
              </a:rPr>
              <a:t> </a:t>
            </a:r>
            <a:r>
              <a:rPr lang="cs-CZ" sz="1800" dirty="0" err="1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. –   0 </a:t>
            </a:r>
            <a:r>
              <a:rPr lang="cs-CZ" sz="1800" dirty="0" err="1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.  </a:t>
            </a:r>
            <a:r>
              <a:rPr lang="cs-CZ" sz="1800" b="1" dirty="0" smtClean="0">
                <a:latin typeface="Calibri"/>
              </a:rPr>
              <a:t>        </a:t>
            </a:r>
            <a:r>
              <a:rPr lang="cs-CZ" sz="1800" b="1" dirty="0" smtClean="0">
                <a:solidFill>
                  <a:srgbClr val="00B0F0"/>
                </a:solidFill>
                <a:latin typeface="Calibri"/>
              </a:rPr>
              <a:t>5</a:t>
            </a:r>
            <a:r>
              <a:rPr lang="cs-CZ" sz="1800" b="1" dirty="0" smtClean="0">
                <a:latin typeface="Calibri"/>
              </a:rPr>
              <a:t>                                     </a:t>
            </a:r>
            <a:endParaRPr lang="cs-CZ" sz="1800" b="1" dirty="0" smtClean="0">
              <a:solidFill>
                <a:srgbClr val="00B0F0"/>
              </a:solidFill>
              <a:latin typeface="Calibri"/>
            </a:endParaRPr>
          </a:p>
          <a:p>
            <a:pPr marL="0" lvl="0" indent="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</a:t>
            </a:r>
            <a:r>
              <a:rPr lang="cs-CZ" sz="1800" dirty="0" smtClean="0">
                <a:latin typeface="Calibri"/>
              </a:rPr>
              <a:t>7.     </a:t>
            </a:r>
            <a:r>
              <a:rPr lang="cs-CZ" sz="1800" b="1" dirty="0" smtClean="0">
                <a:latin typeface="Calibri"/>
              </a:rPr>
              <a:t>D</a:t>
            </a:r>
            <a:r>
              <a:rPr lang="cs-CZ" sz="1800" dirty="0" smtClean="0">
                <a:latin typeface="Calibri"/>
              </a:rPr>
              <a:t>   </a:t>
            </a:r>
            <a:r>
              <a:rPr lang="cs-CZ" sz="1800" dirty="0" smtClean="0">
                <a:latin typeface="Calibri"/>
              </a:rPr>
              <a:t>1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b.</a:t>
            </a:r>
            <a:r>
              <a:rPr lang="cs-CZ" sz="1800" b="1" dirty="0" smtClean="0">
                <a:latin typeface="Calibri"/>
              </a:rPr>
              <a:t>  </a:t>
            </a:r>
            <a:endParaRPr lang="cs-CZ" sz="1800" dirty="0" smtClean="0">
              <a:latin typeface="Calibri"/>
            </a:endParaRPr>
          </a:p>
          <a:p>
            <a:pPr marL="0" lvl="0" indent="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   8.     </a:t>
            </a:r>
            <a:r>
              <a:rPr lang="cs-CZ" sz="1800" b="1" dirty="0" smtClean="0">
                <a:latin typeface="Calibri"/>
              </a:rPr>
              <a:t>B </a:t>
            </a:r>
            <a:r>
              <a:rPr lang="cs-CZ" sz="1800" dirty="0" smtClean="0">
                <a:latin typeface="Calibri"/>
              </a:rPr>
              <a:t>  1 </a:t>
            </a:r>
            <a:r>
              <a:rPr lang="cs-CZ" sz="1800" dirty="0" smtClean="0">
                <a:latin typeface="Calibri"/>
              </a:rPr>
              <a:t>b.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9.    </a:t>
            </a:r>
            <a:r>
              <a:rPr lang="cs-CZ" sz="1800" b="1" dirty="0" smtClean="0">
                <a:latin typeface="Calibri"/>
              </a:rPr>
              <a:t>A</a:t>
            </a:r>
            <a:r>
              <a:rPr lang="cs-CZ" sz="1800" dirty="0" smtClean="0">
                <a:latin typeface="Calibri"/>
              </a:rPr>
              <a:t>    1 </a:t>
            </a:r>
            <a:r>
              <a:rPr lang="cs-CZ" sz="1800" dirty="0" smtClean="0">
                <a:latin typeface="Calibri"/>
              </a:rPr>
              <a:t>b.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10.  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b="1" dirty="0" smtClean="0">
                <a:latin typeface="Calibri"/>
              </a:rPr>
              <a:t>D</a:t>
            </a:r>
            <a:r>
              <a:rPr lang="cs-CZ" sz="1800" dirty="0" smtClean="0">
                <a:latin typeface="Calibri"/>
              </a:rPr>
              <a:t>    </a:t>
            </a:r>
            <a:r>
              <a:rPr lang="cs-CZ" sz="1800" dirty="0" smtClean="0">
                <a:latin typeface="Calibri"/>
              </a:rPr>
              <a:t>1 b.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 11.  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b="1" dirty="0" smtClean="0">
                <a:latin typeface="Calibri"/>
              </a:rPr>
              <a:t>C</a:t>
            </a:r>
            <a:r>
              <a:rPr lang="cs-CZ" sz="1800" dirty="0" smtClean="0">
                <a:latin typeface="Calibri"/>
              </a:rPr>
              <a:t>     </a:t>
            </a:r>
            <a:r>
              <a:rPr lang="cs-CZ" sz="1800" dirty="0" smtClean="0">
                <a:latin typeface="Calibri"/>
              </a:rPr>
              <a:t>1 b.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</a:t>
            </a:r>
            <a:r>
              <a:rPr lang="cs-CZ" sz="2000" dirty="0" smtClean="0">
                <a:latin typeface="Calibri"/>
              </a:rPr>
              <a:t>                                                 </a:t>
            </a:r>
            <a:endParaRPr lang="cs-CZ" sz="2000" dirty="0">
              <a:latin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02351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108000" indent="0">
              <a:buNone/>
            </a:pPr>
            <a:r>
              <a:rPr lang="cs-CZ" dirty="0" smtClean="0"/>
              <a:t>   </a:t>
            </a:r>
          </a:p>
          <a:p>
            <a:r>
              <a:rPr lang="cs-CZ" sz="2800" dirty="0" smtClean="0"/>
              <a:t>Archiv autora</a:t>
            </a:r>
            <a:endParaRPr lang="cs-CZ" sz="2800" dirty="0"/>
          </a:p>
          <a:p>
            <a:r>
              <a:rPr lang="cs-CZ" sz="2800" dirty="0" smtClean="0"/>
              <a:t> </a:t>
            </a:r>
            <a:r>
              <a:rPr lang="cs-CZ" sz="2800" dirty="0" smtClean="0"/>
              <a:t>Ilustrace : office.</a:t>
            </a:r>
            <a:r>
              <a:rPr lang="cs-CZ" sz="2800" dirty="0" err="1" smtClean="0"/>
              <a:t>microsoft.com</a:t>
            </a: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31380995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1071</TotalTime>
  <Words>882</Words>
  <Application>Microsoft Office PowerPoint</Application>
  <PresentationFormat>Předvádění na obrazovce (4:3)</PresentationFormat>
  <Paragraphs>126</Paragraphs>
  <Slides>9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Anotace</vt:lpstr>
      <vt:lpstr>Pohyb a klid tělesa, test – List 1 </vt:lpstr>
      <vt:lpstr>Pohyb a klid tělesa, test – List 2 </vt:lpstr>
      <vt:lpstr>Pohyb a klid tělesa, test – List 3 </vt:lpstr>
      <vt:lpstr>Pohyb a klid tělesa, test – List 4 </vt:lpstr>
      <vt:lpstr>Pohyb a klid tělesa, test – List 5 </vt:lpstr>
      <vt:lpstr>Pohyb tělesa - test – řešení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 A S</dc:title>
  <dc:creator>Škola</dc:creator>
  <cp:lastModifiedBy>Škola</cp:lastModifiedBy>
  <cp:revision>95</cp:revision>
  <dcterms:created xsi:type="dcterms:W3CDTF">2012-06-01T22:10:47Z</dcterms:created>
  <dcterms:modified xsi:type="dcterms:W3CDTF">2013-01-14T14:44:07Z</dcterms:modified>
</cp:coreProperties>
</file>