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56" r:id="rId2"/>
    <p:sldId id="257" r:id="rId3"/>
    <p:sldId id="268" r:id="rId4"/>
    <p:sldId id="269" r:id="rId5"/>
    <p:sldId id="271" r:id="rId6"/>
    <p:sldId id="273" r:id="rId7"/>
    <p:sldId id="275" r:id="rId8"/>
    <p:sldId id="276" r:id="rId9"/>
    <p:sldId id="277" r:id="rId10"/>
    <p:sldId id="278" r:id="rId11"/>
    <p:sldId id="280" r:id="rId12"/>
    <p:sldId id="279" r:id="rId13"/>
    <p:sldId id="281" r:id="rId14"/>
    <p:sldId id="282" r:id="rId15"/>
    <p:sldId id="283" r:id="rId16"/>
    <p:sldId id="267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45" autoAdjust="0"/>
    <p:restoredTop sz="94660"/>
  </p:normalViewPr>
  <p:slideViewPr>
    <p:cSldViewPr>
      <p:cViewPr>
        <p:scale>
          <a:sx n="66" d="100"/>
          <a:sy n="66" d="100"/>
        </p:scale>
        <p:origin x="-1356" y="-2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2171838" cy="9217183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C1C00216-106C-45BC-A37C-65E2E679FE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50C05F33-F600-4571-973C-FFB4C808C2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1C6F4A-331A-418B-B9CF-1F6134871572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F530EDE-E2A7-4E97-A8DD-3708F54D6067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D195D2A-7EAC-4F89-984D-98F30D3D4754}" type="slidenum">
              <a:rPr lang="cs-CZ" smtClean="0"/>
              <a:pPr/>
              <a:t>16</a:t>
            </a:fld>
            <a:endParaRPr lang="cs-CZ" smtClean="0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C04FBF-7695-4707-B577-4407F59482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4D02BC-1085-4F08-B0D2-55EBAA8992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E23C43-B0A6-448E-AFC5-1412839FAB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FF3CDA-2B67-4E7F-BE8B-11D647902E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68A898-FE52-46FD-BD17-85FB5C28CA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A243C3-C160-4311-ACC7-72B6A09A1F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B9A3FB-02CC-4A68-8CCD-B4033F15A7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A1F53C-DED1-498D-B618-61B0BDDFD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10640E-593D-4A34-AD72-31D4790A83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FE1C58-67E6-4797-A728-F22E3A24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86591F-046F-4601-AF91-54584DFB3C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B5D8CF-AD46-4874-A90B-B5D21B022E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FAEF78-6262-4FA7-A28E-0E5EEA8EF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fld id="{A83B5741-A072-4E8D-96BF-9B54EBFD9E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atominfo.cz/wp-content/uploads/2011/01/budejovice.jpg" TargetMode="External"/><Relationship Id="rId7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dantikvariat.cz/nahled/obr/obr_130771.jpg" TargetMode="External"/><Relationship Id="rId5" Type="http://schemas.openxmlformats.org/officeDocument/2006/relationships/hyperlink" Target="http://www.cestykrajem.cz/dynamic/objects/photos/2011/04/kone2.JPG" TargetMode="External"/><Relationship Id="rId4" Type="http://schemas.openxmlformats.org/officeDocument/2006/relationships/hyperlink" Target="http://znaky.unas.cz/CeskeBudejovice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2051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C8A3880-C3E1-4C7D-8CC1-44B61E7BABC6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205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2053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6" name="Picture 11" descr="logo2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7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endParaRPr lang="cs-CZ" sz="1800"/>
          </a:p>
        </p:txBody>
      </p:sp>
      <p:sp>
        <p:nvSpPr>
          <p:cNvPr id="2058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FontTx/>
              <a:buNone/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C429ACB-05EC-4395-A116-C481941135E7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307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</p:nvPr>
        </p:nvGraphicFramePr>
        <p:xfrm>
          <a:off x="1403350" y="1700213"/>
          <a:ext cx="6697663" cy="4079128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2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CZJ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– RJ -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1_14 České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Budějovice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 537, Hluboká nad Vltavou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Milena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Luxíková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Naše město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 – 3. ročník SOŠ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Leden 2013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8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Učební materiál  určený pro osvojení větných konstrukcí k tématu město. Po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výkladu a popisu obrázků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je vhodné pracovat s navazujícím pracovním listem.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113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4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5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6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B5D8CF-AD46-4874-A90B-B5D21B022EAB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pic>
        <p:nvPicPr>
          <p:cNvPr id="5" name="Obrázek 4" descr="budejovi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61532" y="1358724"/>
            <a:ext cx="8082468" cy="482803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41436" y="0"/>
            <a:ext cx="585738" cy="6509474"/>
          </a:xfrm>
          <a:prstGeom prst="rect">
            <a:avLst/>
          </a:prstGeom>
          <a:noFill/>
        </p:spPr>
        <p:txBody>
          <a:bodyPr vert="wordArtVert" wrap="none" rtlCol="0">
            <a:spAutoFit/>
          </a:bodyPr>
          <a:lstStyle/>
          <a:p>
            <a:pPr>
              <a:buNone/>
            </a:pPr>
            <a:r>
              <a:rPr lang="cs-CZ" sz="2400" b="1" dirty="0" smtClean="0"/>
              <a:t>České Budějovice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1664" y="278580"/>
            <a:ext cx="45570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4000" b="1" dirty="0" smtClean="0"/>
              <a:t>Ческе Будеевице</a:t>
            </a:r>
            <a:endParaRPr lang="cs-CZ" sz="4000" b="1" dirty="0"/>
          </a:p>
        </p:txBody>
      </p:sp>
      <p:sp>
        <p:nvSpPr>
          <p:cNvPr id="9" name="Obdélník 8"/>
          <p:cNvSpPr/>
          <p:nvPr/>
        </p:nvSpPr>
        <p:spPr>
          <a:xfrm>
            <a:off x="4572000" y="6611779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sz="1000" dirty="0" smtClean="0"/>
              <a:t>http://atominfo.cz/wp-content/uploads/2011/01/budejovice.jpg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http://znaky.unas.cz/CeskeBudejovice.gif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0" y="0"/>
            <a:ext cx="4010025" cy="47720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B5D8CF-AD46-4874-A90B-B5D21B022EAB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174728" y="818652"/>
            <a:ext cx="496927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Город является административным, </a:t>
            </a:r>
          </a:p>
          <a:p>
            <a:pPr>
              <a:buNone/>
            </a:pPr>
            <a:r>
              <a:rPr lang="ru-RU" sz="2000" b="1" dirty="0" smtClean="0"/>
              <a:t>культурным  и экономическим</a:t>
            </a:r>
          </a:p>
          <a:p>
            <a:pPr>
              <a:buNone/>
            </a:pPr>
            <a:r>
              <a:rPr lang="ru-RU" sz="2000" b="1" dirty="0" smtClean="0"/>
              <a:t> центром Южной Чехии.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71319" y="3158964"/>
            <a:ext cx="48726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Город основал в 1265 году </a:t>
            </a:r>
          </a:p>
          <a:p>
            <a:pPr>
              <a:buNone/>
            </a:pPr>
            <a:r>
              <a:rPr lang="ru-RU" sz="2000" b="1" dirty="0" smtClean="0"/>
              <a:t>чешский король Пржемысл Отакар </a:t>
            </a:r>
            <a:r>
              <a:rPr lang="cs-CZ" sz="2000" b="1" dirty="0" smtClean="0"/>
              <a:t>II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81508" y="5319252"/>
            <a:ext cx="77400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Средневековая планировка исторического центра</a:t>
            </a:r>
          </a:p>
          <a:p>
            <a:pPr>
              <a:buNone/>
            </a:pPr>
            <a:r>
              <a:rPr lang="ru-RU" sz="2000" b="1" dirty="0" smtClean="0"/>
              <a:t> с прямоугольной сетью улиц сохранилась до наших дней</a:t>
            </a:r>
            <a:r>
              <a:rPr lang="ru-RU" sz="1600" dirty="0" smtClean="0"/>
              <a:t>.</a:t>
            </a:r>
            <a:endParaRPr lang="cs-CZ" sz="1600" dirty="0"/>
          </a:p>
        </p:txBody>
      </p:sp>
      <p:sp>
        <p:nvSpPr>
          <p:cNvPr id="13" name="Obdélník 12"/>
          <p:cNvSpPr/>
          <p:nvPr/>
        </p:nvSpPr>
        <p:spPr>
          <a:xfrm>
            <a:off x="0" y="4689168"/>
            <a:ext cx="306040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000" dirty="0" smtClean="0"/>
              <a:t>http://znaky.</a:t>
            </a:r>
            <a:r>
              <a:rPr lang="cs-CZ" sz="1000" dirty="0" err="1" smtClean="0"/>
              <a:t>unas.cz</a:t>
            </a:r>
            <a:r>
              <a:rPr lang="cs-CZ" sz="1000" dirty="0" smtClean="0"/>
              <a:t>/</a:t>
            </a:r>
            <a:r>
              <a:rPr lang="cs-CZ" sz="1000" dirty="0" err="1" smtClean="0"/>
              <a:t>CeskeBudejovice.gif</a:t>
            </a:r>
            <a:endParaRPr lang="cs-CZ" sz="10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B5D8CF-AD46-4874-A90B-B5D21B022EAB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  <p:pic>
        <p:nvPicPr>
          <p:cNvPr id="5" name="Obrázek 4" descr="P103071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0" y="0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ru-RU" sz="2000" b="1" dirty="0" smtClean="0">
                <a:solidFill>
                  <a:schemeClr val="bg1"/>
                </a:solidFill>
              </a:rPr>
              <a:t>В центре находится  квадратная  площадь с Самсоновым фонтаном.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585932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ru-RU" sz="2000" b="1" dirty="0" smtClean="0">
                <a:solidFill>
                  <a:schemeClr val="bg1"/>
                </a:solidFill>
              </a:rPr>
              <a:t>К характерным чертам внутреннего города относятся аркады под домами в стиле ренессанс</a:t>
            </a:r>
            <a:r>
              <a:rPr lang="cs-CZ" sz="2000" b="1" dirty="0" smtClean="0">
                <a:solidFill>
                  <a:schemeClr val="bg1"/>
                </a:solidFill>
              </a:rPr>
              <a:t>, </a:t>
            </a:r>
            <a:r>
              <a:rPr lang="ru-RU" sz="2000" b="1" dirty="0" smtClean="0">
                <a:solidFill>
                  <a:schemeClr val="bg1"/>
                </a:solidFill>
              </a:rPr>
              <a:t> барокко и также классицизм.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908664"/>
            <a:ext cx="76324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ru-RU" sz="2000" b="1" dirty="0" smtClean="0">
                <a:solidFill>
                  <a:schemeClr val="bg1"/>
                </a:solidFill>
              </a:rPr>
              <a:t>Доминантой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smtClean="0">
                <a:solidFill>
                  <a:schemeClr val="bg1"/>
                </a:solidFill>
              </a:rPr>
              <a:t> города 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ru-RU" sz="2000" b="1" dirty="0" smtClean="0">
                <a:solidFill>
                  <a:schemeClr val="bg1"/>
                </a:solidFill>
              </a:rPr>
              <a:t>является Черная башня </a:t>
            </a:r>
          </a:p>
          <a:p>
            <a:pPr>
              <a:buNone/>
            </a:pPr>
            <a:r>
              <a:rPr lang="ru-RU" sz="2000" b="1" dirty="0" smtClean="0">
                <a:solidFill>
                  <a:schemeClr val="bg1"/>
                </a:solidFill>
              </a:rPr>
              <a:t>(высота 72 метров)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B5D8CF-AD46-4874-A90B-B5D21B022EAB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  <p:pic>
        <p:nvPicPr>
          <p:cNvPr id="6" name="Obrázek 5" descr="DSC0117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8382028" cy="558928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0" y="0"/>
            <a:ext cx="84425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ru-RU" sz="2000" b="1" dirty="0" smtClean="0">
                <a:solidFill>
                  <a:schemeClr val="bg1"/>
                </a:solidFill>
              </a:rPr>
              <a:t>Ратуша построена в стиле барокко в 1727 – 1730 году. Фасадные украшения  напоминают  о гражданских добродеятелях.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5719227"/>
            <a:ext cx="6923306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Четыре каменные скульптуры  между башнями </a:t>
            </a:r>
          </a:p>
          <a:p>
            <a:pPr>
              <a:buNone/>
            </a:pPr>
            <a:r>
              <a:rPr lang="ru-RU" sz="2000" b="1" dirty="0" smtClean="0"/>
              <a:t>являются аллегориями Справедливости, Мужества, </a:t>
            </a:r>
          </a:p>
          <a:p>
            <a:pPr>
              <a:buNone/>
            </a:pPr>
            <a:r>
              <a:rPr lang="ru-RU" sz="2000" b="1" dirty="0" smtClean="0"/>
              <a:t>Мудрости и Осмотрительности.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B5D8CF-AD46-4874-A90B-B5D21B022EAB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pic>
        <p:nvPicPr>
          <p:cNvPr id="5" name="Obrázek 4" descr="DSCF1439_panoram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988808"/>
            <a:ext cx="9144000" cy="224656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1424" y="368592"/>
            <a:ext cx="79642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Вокруг тупикового рукава реки Малше сохранились остатки </a:t>
            </a:r>
          </a:p>
          <a:p>
            <a:pPr>
              <a:buNone/>
            </a:pPr>
            <a:r>
              <a:rPr lang="ru-RU" sz="2000" b="1" dirty="0"/>
              <a:t>г</a:t>
            </a:r>
            <a:r>
              <a:rPr lang="ru-RU" sz="2000" b="1" dirty="0" smtClean="0"/>
              <a:t>ородской крепости. 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1448" y="5139228"/>
            <a:ext cx="84183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На фотографии здания части монастыря ордена доминиканцев </a:t>
            </a:r>
          </a:p>
          <a:p>
            <a:pPr>
              <a:buNone/>
            </a:pPr>
            <a:r>
              <a:rPr lang="ru-RU" sz="2000" b="1" dirty="0" smtClean="0"/>
              <a:t>и готический монастырский храм Введения Девы Марии.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B5D8CF-AD46-4874-A90B-B5D21B022EAB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  <p:pic>
        <p:nvPicPr>
          <p:cNvPr id="5" name="Obrázek 4" descr="DSC01169.JPG"/>
          <p:cNvPicPr>
            <a:picLocks noChangeAspect="1"/>
          </p:cNvPicPr>
          <p:nvPr/>
        </p:nvPicPr>
        <p:blipFill>
          <a:blip r:embed="rId2" cstate="print"/>
          <a:srcRect l="12448" r="4326"/>
          <a:stretch>
            <a:fillRect/>
          </a:stretch>
        </p:blipFill>
        <p:spPr>
          <a:xfrm>
            <a:off x="0" y="2618892"/>
            <a:ext cx="5292096" cy="4239108"/>
          </a:xfrm>
          <a:prstGeom prst="rect">
            <a:avLst/>
          </a:prstGeom>
        </p:spPr>
      </p:pic>
      <p:pic>
        <p:nvPicPr>
          <p:cNvPr id="6" name="Obrázek 5" descr="DSC0117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41916" y="1"/>
            <a:ext cx="5202084" cy="4413648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51424" y="458604"/>
            <a:ext cx="3041796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ru-RU" sz="2000" b="1" dirty="0" smtClean="0"/>
              <a:t>К самым красивым местам  исторического центра </a:t>
            </a:r>
          </a:p>
          <a:p>
            <a:pPr>
              <a:buNone/>
            </a:pPr>
            <a:r>
              <a:rPr lang="ru-RU" sz="2000" b="1" dirty="0" smtClean="0"/>
              <a:t>относится улица Панска.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5562132" y="4509144"/>
            <a:ext cx="3060408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ru-RU" sz="2000" b="1" dirty="0" smtClean="0"/>
              <a:t>В конце возвышается Рабенштейнская башня, одна из двух сохранившихся</a:t>
            </a:r>
          </a:p>
          <a:p>
            <a:pPr>
              <a:buNone/>
            </a:pPr>
            <a:r>
              <a:rPr lang="ru-RU" sz="2000" b="1" dirty="0" smtClean="0"/>
              <a:t> башен городской крепости. 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B5D8CF-AD46-4874-A90B-B5D21B022EAB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  <p:pic>
        <p:nvPicPr>
          <p:cNvPr id="41986" name="Picture 2" descr="http://www.cestykrajem.cz/dynamic/objects/photos/2011/04/kone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68592"/>
            <a:ext cx="4572000" cy="247650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0" y="2888928"/>
            <a:ext cx="502206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cestykrajem.cz</a:t>
            </a:r>
            <a:r>
              <a:rPr lang="cs-CZ" sz="1000" dirty="0" smtClean="0"/>
              <a:t>/</a:t>
            </a:r>
            <a:r>
              <a:rPr lang="cs-CZ" sz="1000" dirty="0" err="1" smtClean="0"/>
              <a:t>dynamic</a:t>
            </a:r>
            <a:r>
              <a:rPr lang="cs-CZ" sz="1000" dirty="0" smtClean="0"/>
              <a:t>/</a:t>
            </a:r>
            <a:r>
              <a:rPr lang="cs-CZ" sz="1000" dirty="0" err="1" smtClean="0"/>
              <a:t>objects</a:t>
            </a:r>
            <a:r>
              <a:rPr lang="cs-CZ" sz="1000" dirty="0" smtClean="0"/>
              <a:t>/</a:t>
            </a:r>
            <a:r>
              <a:rPr lang="cs-CZ" sz="1000" dirty="0" err="1" smtClean="0"/>
              <a:t>photos</a:t>
            </a:r>
            <a:r>
              <a:rPr lang="cs-CZ" sz="1000" dirty="0" smtClean="0"/>
              <a:t>/2011/04/kone2.JPG</a:t>
            </a:r>
            <a:endParaRPr lang="cs-CZ" sz="1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424" y="4419132"/>
            <a:ext cx="682468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Уникумом европейского значения можно считать </a:t>
            </a:r>
          </a:p>
          <a:p>
            <a:pPr>
              <a:buNone/>
            </a:pPr>
            <a:r>
              <a:rPr lang="ru-RU" sz="2000" b="1" dirty="0" smtClean="0"/>
              <a:t>остатки железной дороги,  самой старой железной </a:t>
            </a:r>
          </a:p>
          <a:p>
            <a:pPr>
              <a:buNone/>
            </a:pPr>
            <a:r>
              <a:rPr lang="ru-RU" sz="2000" b="1" dirty="0" smtClean="0"/>
              <a:t>дороги  в Европе.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B5D8CF-AD46-4874-A90B-B5D21B022EAB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  <p:pic>
        <p:nvPicPr>
          <p:cNvPr id="389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"/>
            <a:ext cx="4301490" cy="645223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622185" y="3248976"/>
            <a:ext cx="452181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Двадцатый век принес </a:t>
            </a:r>
          </a:p>
          <a:p>
            <a:pPr>
              <a:buNone/>
            </a:pPr>
            <a:r>
              <a:rPr lang="ru-RU" sz="2000" b="1" dirty="0" smtClean="0"/>
              <a:t>изменения во всех сферах жизни.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22060" y="5589288"/>
            <a:ext cx="18179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Река Влтава.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B5D8CF-AD46-4874-A90B-B5D21B022EAB}" type="slidenum">
              <a:rPr lang="cs-CZ" smtClean="0"/>
              <a:pPr>
                <a:defRPr/>
              </a:pPr>
              <a:t>11</a:t>
            </a:fld>
            <a:endParaRPr lang="cs-CZ" dirty="0"/>
          </a:p>
        </p:txBody>
      </p:sp>
      <p:pic>
        <p:nvPicPr>
          <p:cNvPr id="40968" name="Picture 8" descr="http://www.arch.cz/data/audesign/ju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0" y="188568"/>
            <a:ext cx="6096000" cy="4067175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4572000" y="4329120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sz="1000" dirty="0" smtClean="0"/>
              <a:t>http://www.arch.</a:t>
            </a:r>
            <a:r>
              <a:rPr lang="cs-CZ" sz="1000" dirty="0" err="1" smtClean="0"/>
              <a:t>cz</a:t>
            </a:r>
            <a:r>
              <a:rPr lang="cs-CZ" sz="1000" dirty="0" smtClean="0"/>
              <a:t>/data/</a:t>
            </a:r>
            <a:r>
              <a:rPr lang="cs-CZ" sz="1000" dirty="0" err="1" smtClean="0"/>
              <a:t>audesign</a:t>
            </a:r>
            <a:r>
              <a:rPr lang="cs-CZ" sz="1000" dirty="0" smtClean="0"/>
              <a:t>/ju06.jpg</a:t>
            </a:r>
            <a:endParaRPr lang="cs-CZ" sz="1000" dirty="0"/>
          </a:p>
        </p:txBody>
      </p:sp>
      <p:sp>
        <p:nvSpPr>
          <p:cNvPr id="12" name="Obdélník 11"/>
          <p:cNvSpPr/>
          <p:nvPr/>
        </p:nvSpPr>
        <p:spPr>
          <a:xfrm>
            <a:off x="0" y="6581001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archiweb.cz</a:t>
            </a:r>
            <a:r>
              <a:rPr lang="cs-CZ" sz="1000" dirty="0" smtClean="0"/>
              <a:t>/Image/</a:t>
            </a:r>
            <a:r>
              <a:rPr lang="cs-CZ" sz="1000" dirty="0" err="1" smtClean="0"/>
              <a:t>zpravy</a:t>
            </a:r>
            <a:r>
              <a:rPr lang="cs-CZ" sz="1000" dirty="0" smtClean="0"/>
              <a:t>/2009-09/</a:t>
            </a:r>
            <a:r>
              <a:rPr lang="cs-CZ" sz="1000" dirty="0" err="1" smtClean="0"/>
              <a:t>rektorat.jpg</a:t>
            </a:r>
            <a:endParaRPr lang="cs-CZ" sz="1000" dirty="0"/>
          </a:p>
        </p:txBody>
      </p:sp>
      <p:pic>
        <p:nvPicPr>
          <p:cNvPr id="40972" name="Picture 12" descr="http://www.b4i.cz/media/fotografie/jcu/FF_budova%2C21.8.09_0003u%282%29.jpg/image_previe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329120"/>
            <a:ext cx="3810000" cy="2228851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851904" y="4689168"/>
            <a:ext cx="529209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В городе находятся Южно-чешский университет, профессиональные учебные заведения ,  научно-иследовательские институты, театры, музеи и галереи.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638628"/>
            <a:ext cx="29879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Здание университета.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B5D8CF-AD46-4874-A90B-B5D21B022EAB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0"/>
            <a:ext cx="7040880" cy="469392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0" y="5229240"/>
            <a:ext cx="31879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В городе много парков</a:t>
            </a:r>
            <a:r>
              <a:rPr lang="ru-RU" sz="2000" dirty="0" smtClean="0"/>
              <a:t>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62012" y="6129360"/>
            <a:ext cx="4297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На фотографии парк Стромовка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B5D8CF-AD46-4874-A90B-B5D21B022EAB}" type="slidenum">
              <a:rPr lang="cs-CZ" smtClean="0"/>
              <a:pPr>
                <a:defRPr/>
              </a:pPr>
              <a:t>13</a:t>
            </a:fld>
            <a:endParaRPr lang="cs-CZ" dirty="0"/>
          </a:p>
        </p:txBody>
      </p:sp>
      <p:pic>
        <p:nvPicPr>
          <p:cNvPr id="5" name="Picture 4" descr="http://www.ckrumlov.info/img/atr256i14b.jpg"/>
          <p:cNvPicPr>
            <a:picLocks noChangeAspect="1" noChangeArrowheads="1"/>
          </p:cNvPicPr>
          <p:nvPr/>
        </p:nvPicPr>
        <p:blipFill>
          <a:blip r:embed="rId2" cstate="print"/>
          <a:srcRect t="19020" b="13059"/>
          <a:stretch>
            <a:fillRect/>
          </a:stretch>
        </p:blipFill>
        <p:spPr bwMode="auto">
          <a:xfrm>
            <a:off x="0" y="548616"/>
            <a:ext cx="5734050" cy="485210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192216" y="818652"/>
            <a:ext cx="24411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Город гордится </a:t>
            </a:r>
          </a:p>
          <a:p>
            <a:pPr>
              <a:buNone/>
            </a:pPr>
            <a:r>
              <a:rPr lang="ru-RU" sz="2000" b="1" dirty="0" smtClean="0"/>
              <a:t>отличным пивом.</a:t>
            </a:r>
            <a:endParaRPr lang="cs-CZ" sz="2000" b="1" dirty="0"/>
          </a:p>
        </p:txBody>
      </p:sp>
      <p:pic>
        <p:nvPicPr>
          <p:cNvPr id="51202" name="Picture 2" descr="http://www.kam-na-pivko.cz/tmp/beers/krouzkovany-lezak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52264" y="2978940"/>
            <a:ext cx="2095500" cy="2952751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5453508" y="5859324"/>
            <a:ext cx="369049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000" dirty="0" smtClean="0"/>
              <a:t>http://www.kam-na-pivko.</a:t>
            </a:r>
            <a:r>
              <a:rPr lang="cs-CZ" sz="1000" dirty="0" err="1" smtClean="0"/>
              <a:t>cz</a:t>
            </a:r>
            <a:r>
              <a:rPr lang="cs-CZ" sz="1000" dirty="0" smtClean="0"/>
              <a:t>/</a:t>
            </a:r>
            <a:r>
              <a:rPr lang="cs-CZ" sz="1000" dirty="0" err="1" smtClean="0"/>
              <a:t>tmp</a:t>
            </a:r>
            <a:r>
              <a:rPr lang="cs-CZ" sz="1000" dirty="0" smtClean="0"/>
              <a:t>/</a:t>
            </a:r>
            <a:r>
              <a:rPr lang="cs-CZ" sz="1000" dirty="0" err="1" smtClean="0"/>
              <a:t>beers</a:t>
            </a:r>
            <a:r>
              <a:rPr lang="cs-CZ" sz="1000" dirty="0" smtClean="0"/>
              <a:t>/</a:t>
            </a:r>
            <a:r>
              <a:rPr lang="cs-CZ" sz="1000" dirty="0" err="1" smtClean="0"/>
              <a:t>krouzkovany</a:t>
            </a:r>
            <a:r>
              <a:rPr lang="cs-CZ" sz="1000" dirty="0" smtClean="0"/>
              <a:t>-</a:t>
            </a:r>
            <a:r>
              <a:rPr lang="cs-CZ" sz="1000" dirty="0" err="1" smtClean="0"/>
              <a:t>lezak.jpg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B5D8CF-AD46-4874-A90B-B5D21B022EAB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  <p:pic>
        <p:nvPicPr>
          <p:cNvPr id="5" name="Obrázek 4" descr="České_Budějovice,_Gerstnerova,_Koh-I-Noor.JPG"/>
          <p:cNvPicPr>
            <a:picLocks noChangeAspect="1"/>
          </p:cNvPicPr>
          <p:nvPr/>
        </p:nvPicPr>
        <p:blipFill>
          <a:blip r:embed="rId2" cstate="print"/>
          <a:srcRect b="6687"/>
          <a:stretch>
            <a:fillRect/>
          </a:stretch>
        </p:blipFill>
        <p:spPr>
          <a:xfrm>
            <a:off x="0" y="0"/>
            <a:ext cx="5143500" cy="6399396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0" y="6581001"/>
            <a:ext cx="914400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000" dirty="0" smtClean="0"/>
              <a:t>http://upload.wikimedia.org/wikipedia/commons/a/a4/%C4%8Cesk%C3%A9_Bud%C4%9Bjovice,_Gerstnerova,_Koh-I-Noor.JPG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86213" y="1268712"/>
            <a:ext cx="31486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На заводе </a:t>
            </a:r>
            <a:r>
              <a:rPr lang="cs-CZ" sz="2000" b="1" dirty="0" err="1" smtClean="0"/>
              <a:t>Kooh</a:t>
            </a:r>
            <a:r>
              <a:rPr lang="cs-CZ" sz="2000" b="1" dirty="0" smtClean="0"/>
              <a:t>-i-</a:t>
            </a:r>
            <a:r>
              <a:rPr lang="cs-CZ" sz="2000" b="1" dirty="0" err="1" smtClean="0"/>
              <a:t>noor</a:t>
            </a:r>
            <a:r>
              <a:rPr lang="cs-CZ" sz="2000" b="1" dirty="0" smtClean="0"/>
              <a:t> </a:t>
            </a:r>
          </a:p>
          <a:p>
            <a:pPr>
              <a:buNone/>
            </a:pPr>
            <a:r>
              <a:rPr lang="ru-RU" sz="2000" b="1" dirty="0"/>
              <a:t>в</a:t>
            </a:r>
            <a:r>
              <a:rPr lang="ru-RU" sz="2000" b="1" dirty="0" smtClean="0"/>
              <a:t>ыпускают карандаши.</a:t>
            </a:r>
          </a:p>
        </p:txBody>
      </p:sp>
      <p:pic>
        <p:nvPicPr>
          <p:cNvPr id="50180" name="Picture 4" descr="http://www.rafoshop.cz/user/shop/detail/228005(1)(0)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EEF1F6"/>
              </a:clrFrom>
              <a:clrTo>
                <a:srgbClr val="EEF1F6">
                  <a:alpha val="0"/>
                </a:srgbClr>
              </a:clrTo>
            </a:clrChange>
          </a:blip>
          <a:srcRect t="46767" b="46783"/>
          <a:stretch>
            <a:fillRect/>
          </a:stretch>
        </p:blipFill>
        <p:spPr bwMode="auto">
          <a:xfrm rot="7406273">
            <a:off x="5218577" y="4057261"/>
            <a:ext cx="4018723" cy="260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B5D8CF-AD46-4874-A90B-B5D21B022EAB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  <p:pic>
        <p:nvPicPr>
          <p:cNvPr id="52226" name="Picture 2" descr="http://www.svejk-restaurant-klatovy.cz/img/svej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02204" y="188568"/>
            <a:ext cx="2657475" cy="2238376"/>
          </a:xfrm>
          <a:prstGeom prst="rect">
            <a:avLst/>
          </a:prstGeom>
          <a:noFill/>
        </p:spPr>
      </p:pic>
      <p:pic>
        <p:nvPicPr>
          <p:cNvPr id="52228" name="Picture 4" descr="http://www.dantikvariat.cz/nahled/obr/obr_13077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412" y="1808784"/>
            <a:ext cx="2857500" cy="4191001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0" y="6129360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dantikvariat.cz</a:t>
            </a:r>
            <a:r>
              <a:rPr lang="cs-CZ" sz="1000" dirty="0" smtClean="0"/>
              <a:t>/</a:t>
            </a:r>
            <a:r>
              <a:rPr lang="cs-CZ" sz="1000" dirty="0" err="1" smtClean="0"/>
              <a:t>nahled</a:t>
            </a:r>
            <a:r>
              <a:rPr lang="cs-CZ" sz="1000" dirty="0" smtClean="0"/>
              <a:t>/obr/obr_130771.jpg</a:t>
            </a:r>
            <a:endParaRPr lang="cs-CZ" sz="1000" dirty="0"/>
          </a:p>
        </p:txBody>
      </p:sp>
      <p:sp>
        <p:nvSpPr>
          <p:cNvPr id="8" name="Obdélník 7"/>
          <p:cNvSpPr/>
          <p:nvPr/>
        </p:nvSpPr>
        <p:spPr>
          <a:xfrm>
            <a:off x="5974968" y="2528880"/>
            <a:ext cx="316903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svejk</a:t>
            </a:r>
            <a:r>
              <a:rPr lang="cs-CZ" sz="1000" dirty="0" smtClean="0"/>
              <a:t>-restaurant-</a:t>
            </a:r>
            <a:r>
              <a:rPr lang="cs-CZ" sz="1000" dirty="0" err="1" smtClean="0"/>
              <a:t>klatovy.cz</a:t>
            </a:r>
            <a:r>
              <a:rPr lang="cs-CZ" sz="1000" dirty="0" smtClean="0"/>
              <a:t>/</a:t>
            </a:r>
            <a:r>
              <a:rPr lang="cs-CZ" sz="1000" dirty="0" err="1" smtClean="0"/>
              <a:t>img</a:t>
            </a:r>
            <a:r>
              <a:rPr lang="cs-CZ" sz="1000" dirty="0" smtClean="0"/>
              <a:t>/</a:t>
            </a:r>
            <a:r>
              <a:rPr lang="cs-CZ" sz="1000" dirty="0" err="1" smtClean="0"/>
              <a:t>svejk.png</a:t>
            </a: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81508" y="458604"/>
            <a:ext cx="4575740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Город  известен бравым </a:t>
            </a:r>
          </a:p>
          <a:p>
            <a:pPr>
              <a:buNone/>
            </a:pPr>
            <a:r>
              <a:rPr lang="ru-RU" sz="2000" b="1" dirty="0" smtClean="0"/>
              <a:t>солдатом Швейком, прославшим  </a:t>
            </a:r>
          </a:p>
          <a:p>
            <a:pPr>
              <a:buNone/>
            </a:pPr>
            <a:r>
              <a:rPr lang="ru-RU" sz="2000" b="1" dirty="0"/>
              <a:t>з</a:t>
            </a:r>
            <a:r>
              <a:rPr lang="ru-RU" sz="2000" b="1" dirty="0" smtClean="0"/>
              <a:t>дешние казармы.</a:t>
            </a:r>
            <a:endParaRPr lang="cs-CZ" sz="2000" b="1" dirty="0"/>
          </a:p>
        </p:txBody>
      </p:sp>
      <p:sp>
        <p:nvSpPr>
          <p:cNvPr id="10" name="Obdélník 9"/>
          <p:cNvSpPr/>
          <p:nvPr/>
        </p:nvSpPr>
        <p:spPr>
          <a:xfrm>
            <a:off x="4553388" y="6611779"/>
            <a:ext cx="459061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slavnevily.cz</a:t>
            </a:r>
            <a:r>
              <a:rPr lang="cs-CZ" sz="1000" dirty="0" smtClean="0"/>
              <a:t>/data/138/1277/</a:t>
            </a:r>
            <a:r>
              <a:rPr lang="cs-CZ" sz="1000" dirty="0" err="1" smtClean="0"/>
              <a:t>Kohl</a:t>
            </a:r>
            <a:r>
              <a:rPr lang="cs-CZ" sz="1000" dirty="0" smtClean="0"/>
              <a:t>%C3%AD%C4%8Dek%20(3).</a:t>
            </a:r>
            <a:r>
              <a:rPr lang="cs-CZ" sz="1000" dirty="0" err="1" smtClean="0"/>
              <a:t>jpg</a:t>
            </a:r>
            <a:endParaRPr lang="cs-CZ" sz="1000" dirty="0"/>
          </a:p>
        </p:txBody>
      </p:sp>
      <p:pic>
        <p:nvPicPr>
          <p:cNvPr id="11" name="Obrázek 10" descr="Kohlíček (3).jpg"/>
          <p:cNvPicPr>
            <a:picLocks noChangeAspect="1"/>
          </p:cNvPicPr>
          <p:nvPr/>
        </p:nvPicPr>
        <p:blipFill>
          <a:blip r:embed="rId4" cstate="print"/>
          <a:srcRect t="6245" b="8413"/>
          <a:stretch>
            <a:fillRect/>
          </a:stretch>
        </p:blipFill>
        <p:spPr>
          <a:xfrm>
            <a:off x="3851904" y="3049072"/>
            <a:ext cx="5292096" cy="34403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52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52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409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BED99EE-82AA-4FAF-80E2-2224A106624C}" type="slidenum">
              <a:rPr lang="cs-CZ" smtClean="0"/>
              <a:pPr/>
              <a:t>16</a:t>
            </a:fld>
            <a:endParaRPr lang="cs-CZ" smtClean="0"/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410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20" y="548616"/>
            <a:ext cx="6913563" cy="4680762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r>
              <a:rPr lang="cs-CZ" sz="2000" b="1" dirty="0" smtClean="0">
                <a:solidFill>
                  <a:srgbClr val="002060"/>
                </a:solidFill>
              </a:rPr>
              <a:t>Použité obrázky:</a:t>
            </a:r>
          </a:p>
          <a:p>
            <a:pPr eaLnBrk="1" hangingPunct="1"/>
            <a:r>
              <a:rPr lang="cs-CZ" sz="1000" dirty="0" smtClean="0">
                <a:hlinkClick r:id="rId3"/>
              </a:rPr>
              <a:t>http://atominfo.cz/wp-content/uploads/2011/01/budejovice.jpg</a:t>
            </a:r>
            <a:endParaRPr lang="cs-CZ" sz="1000" dirty="0" smtClean="0"/>
          </a:p>
          <a:p>
            <a:pPr eaLnBrk="1" hangingPunct="1"/>
            <a:r>
              <a:rPr lang="cs-CZ" sz="1000" dirty="0" smtClean="0">
                <a:hlinkClick r:id="rId4"/>
              </a:rPr>
              <a:t>http://znaky.</a:t>
            </a:r>
            <a:r>
              <a:rPr lang="cs-CZ" sz="1000" dirty="0" err="1" smtClean="0">
                <a:hlinkClick r:id="rId4"/>
              </a:rPr>
              <a:t>unas.cz</a:t>
            </a:r>
            <a:r>
              <a:rPr lang="cs-CZ" sz="1000" dirty="0" smtClean="0">
                <a:hlinkClick r:id="rId4"/>
              </a:rPr>
              <a:t>/</a:t>
            </a:r>
            <a:r>
              <a:rPr lang="cs-CZ" sz="1000" dirty="0" err="1" smtClean="0">
                <a:hlinkClick r:id="rId4"/>
              </a:rPr>
              <a:t>CeskeBudejovice.gif</a:t>
            </a:r>
            <a:endParaRPr lang="cs-CZ" sz="1000" dirty="0" smtClean="0"/>
          </a:p>
          <a:p>
            <a:pPr eaLnBrk="1" hangingPunct="1"/>
            <a:r>
              <a:rPr lang="cs-CZ" sz="1000" dirty="0" smtClean="0">
                <a:hlinkClick r:id="rId5"/>
              </a:rPr>
              <a:t>http://www.</a:t>
            </a:r>
            <a:r>
              <a:rPr lang="cs-CZ" sz="1000" dirty="0" err="1" smtClean="0">
                <a:hlinkClick r:id="rId5"/>
              </a:rPr>
              <a:t>cestykrajem.cz</a:t>
            </a:r>
            <a:r>
              <a:rPr lang="cs-CZ" sz="1000" dirty="0" smtClean="0">
                <a:hlinkClick r:id="rId5"/>
              </a:rPr>
              <a:t>/</a:t>
            </a:r>
            <a:r>
              <a:rPr lang="cs-CZ" sz="1000" dirty="0" err="1" smtClean="0">
                <a:hlinkClick r:id="rId5"/>
              </a:rPr>
              <a:t>dynamic</a:t>
            </a:r>
            <a:r>
              <a:rPr lang="cs-CZ" sz="1000" dirty="0" smtClean="0">
                <a:hlinkClick r:id="rId5"/>
              </a:rPr>
              <a:t>/</a:t>
            </a:r>
            <a:r>
              <a:rPr lang="cs-CZ" sz="1000" dirty="0" err="1" smtClean="0">
                <a:hlinkClick r:id="rId5"/>
              </a:rPr>
              <a:t>objects</a:t>
            </a:r>
            <a:r>
              <a:rPr lang="cs-CZ" sz="1000" dirty="0" smtClean="0">
                <a:hlinkClick r:id="rId5"/>
              </a:rPr>
              <a:t>/</a:t>
            </a:r>
            <a:r>
              <a:rPr lang="cs-CZ" sz="1000" dirty="0" err="1" smtClean="0">
                <a:hlinkClick r:id="rId5"/>
              </a:rPr>
              <a:t>photos</a:t>
            </a:r>
            <a:r>
              <a:rPr lang="cs-CZ" sz="1000" dirty="0" smtClean="0">
                <a:hlinkClick r:id="rId5"/>
              </a:rPr>
              <a:t>/2011/04/kone2.JPG</a:t>
            </a:r>
            <a:endParaRPr lang="cs-CZ" sz="1000" dirty="0" smtClean="0"/>
          </a:p>
          <a:p>
            <a:pPr eaLnBrk="1" hangingPunct="1"/>
            <a:r>
              <a:rPr lang="cs-CZ" sz="1000" dirty="0" smtClean="0"/>
              <a:t>http://www.</a:t>
            </a:r>
            <a:r>
              <a:rPr lang="cs-CZ" sz="1000" dirty="0" err="1" smtClean="0"/>
              <a:t>archiweb.cz</a:t>
            </a:r>
            <a:r>
              <a:rPr lang="cs-CZ" sz="1000" dirty="0" smtClean="0"/>
              <a:t>/Image/</a:t>
            </a:r>
            <a:r>
              <a:rPr lang="cs-CZ" sz="1000" dirty="0" err="1" smtClean="0"/>
              <a:t>zpravy</a:t>
            </a:r>
            <a:r>
              <a:rPr lang="cs-CZ" sz="1000" dirty="0" smtClean="0"/>
              <a:t>/2009-09/</a:t>
            </a:r>
            <a:r>
              <a:rPr lang="cs-CZ" sz="1000" dirty="0" err="1" smtClean="0"/>
              <a:t>rektorat.jpg</a:t>
            </a:r>
            <a:endParaRPr lang="cs-CZ" sz="1000" dirty="0" smtClean="0"/>
          </a:p>
          <a:p>
            <a:pPr eaLnBrk="1" hangingPunct="1"/>
            <a:r>
              <a:rPr lang="cs-CZ" sz="1000" dirty="0" smtClean="0"/>
              <a:t>http://www.arch.</a:t>
            </a:r>
            <a:r>
              <a:rPr lang="cs-CZ" sz="1000" dirty="0" err="1" smtClean="0"/>
              <a:t>cz</a:t>
            </a:r>
            <a:r>
              <a:rPr lang="cs-CZ" sz="1000" dirty="0" smtClean="0"/>
              <a:t>/data/</a:t>
            </a:r>
            <a:r>
              <a:rPr lang="cs-CZ" sz="1000" dirty="0" err="1" smtClean="0"/>
              <a:t>audesign</a:t>
            </a:r>
            <a:r>
              <a:rPr lang="cs-CZ" sz="1000" dirty="0" smtClean="0"/>
              <a:t>/ju06.jpg</a:t>
            </a:r>
          </a:p>
          <a:p>
            <a:pPr eaLnBrk="1" hangingPunct="1"/>
            <a:r>
              <a:rPr lang="cs-CZ" sz="1000" dirty="0" smtClean="0"/>
              <a:t>http://www.kam-na-pivko.</a:t>
            </a:r>
            <a:r>
              <a:rPr lang="cs-CZ" sz="1000" dirty="0" err="1" smtClean="0"/>
              <a:t>cz</a:t>
            </a:r>
            <a:r>
              <a:rPr lang="cs-CZ" sz="1000" dirty="0" smtClean="0"/>
              <a:t>/</a:t>
            </a:r>
            <a:r>
              <a:rPr lang="cs-CZ" sz="1000" dirty="0" err="1" smtClean="0"/>
              <a:t>tmp</a:t>
            </a:r>
            <a:r>
              <a:rPr lang="cs-CZ" sz="1000" dirty="0" smtClean="0"/>
              <a:t>/</a:t>
            </a:r>
            <a:r>
              <a:rPr lang="cs-CZ" sz="1000" dirty="0" err="1" smtClean="0"/>
              <a:t>beers</a:t>
            </a:r>
            <a:r>
              <a:rPr lang="cs-CZ" sz="1000" dirty="0" smtClean="0"/>
              <a:t>/</a:t>
            </a:r>
            <a:r>
              <a:rPr lang="cs-CZ" sz="1000" dirty="0" err="1" smtClean="0"/>
              <a:t>krouzkovany</a:t>
            </a:r>
            <a:r>
              <a:rPr lang="cs-CZ" sz="1000" dirty="0" smtClean="0"/>
              <a:t>-</a:t>
            </a:r>
            <a:r>
              <a:rPr lang="cs-CZ" sz="1000" dirty="0" err="1" smtClean="0"/>
              <a:t>lezak.jpg</a:t>
            </a:r>
            <a:endParaRPr lang="cs-CZ" sz="1000" dirty="0" smtClean="0"/>
          </a:p>
          <a:p>
            <a:pPr eaLnBrk="1" hangingPunct="1"/>
            <a:r>
              <a:rPr lang="cs-CZ" sz="1000" dirty="0" smtClean="0"/>
              <a:t>http://upload.wikimedia.org/wikipedia/commons/a/a4/%C4%8Cesk%C3%A9_Bud%C4%9Bjovice,_Gerstnerova,_Koh-I-Noor.JPG</a:t>
            </a:r>
          </a:p>
          <a:p>
            <a:pPr eaLnBrk="1" hangingPunct="1"/>
            <a:r>
              <a:rPr lang="cs-CZ" sz="1000" dirty="0" smtClean="0"/>
              <a:t>http://www.</a:t>
            </a:r>
            <a:r>
              <a:rPr lang="cs-CZ" sz="1000" dirty="0" err="1" smtClean="0"/>
              <a:t>slavnevily.cz</a:t>
            </a:r>
            <a:r>
              <a:rPr lang="cs-CZ" sz="1000" dirty="0" smtClean="0"/>
              <a:t>/data/138/1277/</a:t>
            </a:r>
            <a:r>
              <a:rPr lang="cs-CZ" sz="1000" dirty="0" err="1" smtClean="0"/>
              <a:t>Kohl</a:t>
            </a:r>
            <a:r>
              <a:rPr lang="cs-CZ" sz="1000" dirty="0" smtClean="0"/>
              <a:t>%C3%AD%C4%8Dek%20(3).</a:t>
            </a:r>
            <a:r>
              <a:rPr lang="cs-CZ" sz="1000" dirty="0" err="1" smtClean="0"/>
              <a:t>jpg</a:t>
            </a:r>
            <a:endParaRPr lang="cs-CZ" sz="1000" dirty="0" smtClean="0"/>
          </a:p>
          <a:p>
            <a:pPr eaLnBrk="1" hangingPunct="1"/>
            <a:r>
              <a:rPr lang="cs-CZ" sz="1000" dirty="0" smtClean="0"/>
              <a:t>http://www.</a:t>
            </a:r>
            <a:r>
              <a:rPr lang="cs-CZ" sz="1000" dirty="0" err="1" smtClean="0"/>
              <a:t>svejk</a:t>
            </a:r>
            <a:r>
              <a:rPr lang="cs-CZ" sz="1000" dirty="0" smtClean="0"/>
              <a:t>-restaurant-</a:t>
            </a:r>
            <a:r>
              <a:rPr lang="cs-CZ" sz="1000" dirty="0" err="1" smtClean="0"/>
              <a:t>klatovy.cz</a:t>
            </a:r>
            <a:r>
              <a:rPr lang="cs-CZ" sz="1000" dirty="0" smtClean="0"/>
              <a:t>/</a:t>
            </a:r>
            <a:r>
              <a:rPr lang="cs-CZ" sz="1000" dirty="0" err="1" smtClean="0"/>
              <a:t>img</a:t>
            </a:r>
            <a:r>
              <a:rPr lang="cs-CZ" sz="1000" dirty="0" smtClean="0"/>
              <a:t>/</a:t>
            </a:r>
            <a:r>
              <a:rPr lang="cs-CZ" sz="1000" dirty="0" err="1" smtClean="0"/>
              <a:t>svejk.png</a:t>
            </a:r>
            <a:endParaRPr lang="cs-CZ" sz="1000" dirty="0" smtClean="0"/>
          </a:p>
          <a:p>
            <a:pPr eaLnBrk="1" hangingPunct="1"/>
            <a:r>
              <a:rPr lang="cs-CZ" sz="1000" dirty="0" smtClean="0">
                <a:hlinkClick r:id="rId6"/>
              </a:rPr>
              <a:t>http://www.</a:t>
            </a:r>
            <a:r>
              <a:rPr lang="cs-CZ" sz="1000" dirty="0" err="1" smtClean="0">
                <a:hlinkClick r:id="rId6"/>
              </a:rPr>
              <a:t>dantikvariat.cz</a:t>
            </a:r>
            <a:r>
              <a:rPr lang="cs-CZ" sz="1000" dirty="0" smtClean="0">
                <a:hlinkClick r:id="rId6"/>
              </a:rPr>
              <a:t>/</a:t>
            </a:r>
            <a:r>
              <a:rPr lang="cs-CZ" sz="1000" dirty="0" err="1" smtClean="0">
                <a:hlinkClick r:id="rId6"/>
              </a:rPr>
              <a:t>nahled</a:t>
            </a:r>
            <a:r>
              <a:rPr lang="cs-CZ" sz="1000" dirty="0" smtClean="0">
                <a:hlinkClick r:id="rId6"/>
              </a:rPr>
              <a:t>/obr/obr_130771.jpg</a:t>
            </a:r>
            <a:endParaRPr lang="cs-CZ" sz="1000" dirty="0" smtClean="0"/>
          </a:p>
          <a:p>
            <a:pPr eaLnBrk="1" hangingPunct="1"/>
            <a:r>
              <a:rPr lang="cs-CZ" sz="1000" dirty="0" smtClean="0"/>
              <a:t>fotoarchiv autora</a:t>
            </a:r>
          </a:p>
          <a:p>
            <a:pPr eaLnBrk="1" hangingPunct="1"/>
            <a:endParaRPr lang="cs-CZ" sz="1000" dirty="0" smtClean="0"/>
          </a:p>
          <a:p>
            <a:pPr eaLnBrk="1" hangingPunct="1"/>
            <a:endParaRPr lang="cs-CZ" sz="1000" dirty="0" smtClean="0"/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4106" name="Picture 5" descr="LOGO Investice do rozvoje vzdělání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1284</TotalTime>
  <Words>471</Words>
  <Application>Microsoft Office PowerPoint</Application>
  <PresentationFormat>Předvádění na obrazovce (4:3)</PresentationFormat>
  <Paragraphs>116</Paragraphs>
  <Slides>16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Výchozí návrh</vt:lpstr>
      <vt:lpstr>Využití ICT pro rozvoj klíčových kompetencí  CZ.1.07/1.5.00/34.0448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SOŠE Hluboká nad Vltavou</dc:creator>
  <cp:lastModifiedBy>FSC</cp:lastModifiedBy>
  <cp:revision>78</cp:revision>
  <dcterms:created xsi:type="dcterms:W3CDTF">2012-07-02T13:04:44Z</dcterms:created>
  <dcterms:modified xsi:type="dcterms:W3CDTF">2013-01-14T17:16:00Z</dcterms:modified>
</cp:coreProperties>
</file>