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5" r:id="rId11"/>
    <p:sldId id="264" r:id="rId12"/>
    <p:sldId id="262" r:id="rId13"/>
    <p:sldId id="270" r:id="rId14"/>
    <p:sldId id="267" r:id="rId15"/>
    <p:sldId id="273" r:id="rId16"/>
    <p:sldId id="268" r:id="rId17"/>
    <p:sldId id="269" r:id="rId18"/>
    <p:sldId id="274" r:id="rId19"/>
    <p:sldId id="271" r:id="rId20"/>
    <p:sldId id="272" r:id="rId21"/>
    <p:sldId id="275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B1E277-076A-4B4F-9EDE-F2325753B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30D073-A6A0-41E1-A1E3-155153E6D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B91532-D73E-493C-B8A8-ABB6A93F4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7A502-3D80-40C5-BDF0-7C419D41C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19098-20F0-472C-BA00-900AD7194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64EE88-BEA6-426C-974D-5EFA58633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F75AB2-1258-44D2-83E2-3C684C692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740B5-9D3A-4299-90F7-007B481F9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54361-3FB9-485C-85DF-4D5EF32FA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363FF0-43B5-44BE-96BE-0E15ADC08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9CCFF7-E2D2-4DE8-AE94-0F338B133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1000" b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D75EFDEB-1DD7-46D7-9E3A-0387389F2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2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3773"/>
                <a:gridCol w="435706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Ch8 - 23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Dvouprvkové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sloučeniny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Některé významné oxidy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Příklady významných oxidů – jejich vlastnosti, užití</a:t>
            </a:r>
          </a:p>
          <a:p>
            <a:r>
              <a:rPr lang="cs-CZ" dirty="0" smtClean="0"/>
              <a:t>Vznik a výskyt kyselých dešťů</a:t>
            </a:r>
            <a:endParaRPr lang="cs-CZ" dirty="0"/>
          </a:p>
        </p:txBody>
      </p:sp>
    </p:spTree>
  </p:cSld>
  <p:clrMapOvr>
    <a:masterClrMapping/>
  </p:clrMapOvr>
  <p:transition spd="med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71480"/>
            <a:ext cx="8229600" cy="846158"/>
          </a:xfrm>
        </p:spPr>
        <p:txBody>
          <a:bodyPr/>
          <a:lstStyle/>
          <a:p>
            <a:pPr eaLnBrk="1" hangingPunct="1"/>
            <a:r>
              <a:rPr lang="cs-CZ" sz="6000" b="1" u="sng" dirty="0" smtClean="0"/>
              <a:t>Některé významné oxidy</a:t>
            </a:r>
          </a:p>
        </p:txBody>
      </p:sp>
      <p:pic>
        <p:nvPicPr>
          <p:cNvPr id="2051" name="Picture 5" descr="SKENOVAT00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2205038"/>
            <a:ext cx="8820150" cy="4152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uhličitý CO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plynná, nedýchatelná, bezbarvá látka</a:t>
            </a:r>
          </a:p>
          <a:p>
            <a:pPr eaLnBrk="1" hangingPunct="1"/>
            <a:r>
              <a:rPr lang="cs-CZ" dirty="0" smtClean="0"/>
              <a:t>Je součástí vzduchu (0,03 % objemu)</a:t>
            </a:r>
          </a:p>
          <a:p>
            <a:pPr eaLnBrk="1" hangingPunct="1"/>
            <a:r>
              <a:rPr lang="cs-CZ" dirty="0" smtClean="0"/>
              <a:t>Má větší hustotu než vzduch</a:t>
            </a:r>
          </a:p>
          <a:p>
            <a:pPr eaLnBrk="1" hangingPunct="1"/>
            <a:r>
              <a:rPr lang="cs-CZ" dirty="0" smtClean="0"/>
              <a:t>Ve vodě je částečně rozpustný</a:t>
            </a:r>
          </a:p>
          <a:p>
            <a:pPr eaLnBrk="1" hangingPunct="1"/>
            <a:r>
              <a:rPr lang="cs-CZ" dirty="0" smtClean="0"/>
              <a:t>Vzniká při dýchání organismů a při hoření uhlíkatých látek</a:t>
            </a:r>
          </a:p>
          <a:p>
            <a:pPr eaLnBrk="1" hangingPunct="1"/>
            <a:r>
              <a:rPr lang="cs-CZ" dirty="0" smtClean="0"/>
              <a:t>Vzniká i při kvašení cukrů (otvory v chlebu jsou způsobeny jeho uvolňováním)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uhličitý CO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614866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000" dirty="0" smtClean="0"/>
              <a:t>Přidává se jako E 290 do perlivých nápojů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dirty="0" smtClean="0"/>
              <a:t>Patří mezi kyselinotvorné oxidy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dirty="0" smtClean="0"/>
              <a:t>Při reakci s vodou vzniká slabá kyselina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dirty="0" smtClean="0"/>
              <a:t>Je společně s vodou výchozí látkou při fotosyntéze</a:t>
            </a:r>
          </a:p>
        </p:txBody>
      </p:sp>
      <p:pic>
        <p:nvPicPr>
          <p:cNvPr id="4100" name="Picture 5" descr="SKENOVAT002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643570" y="1332159"/>
            <a:ext cx="2714643" cy="54256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uhličitý CO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u="sng" dirty="0" smtClean="0"/>
              <a:t>Používá se</a:t>
            </a:r>
            <a:r>
              <a:rPr lang="cs-CZ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v chladících zařízeních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 výrobě sody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 přípravě sodové vody a osvěžujících nápojů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 plnění hasicích přístrojů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Dodává se zkapalněný v ocelových lahvích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s černým pruhem nebo jako „suchý led“ 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uhličitý CO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Výrazně se podílí na skleníkovém efektu</a:t>
            </a:r>
          </a:p>
          <a:p>
            <a:pPr eaLnBrk="1" hangingPunct="1"/>
            <a:r>
              <a:rPr lang="cs-CZ" sz="3200" dirty="0" smtClean="0"/>
              <a:t>Zvyšování obsahu oxidu uhličitého napomáhá i vypalování a ničení deštných pralesů</a:t>
            </a:r>
          </a:p>
        </p:txBody>
      </p:sp>
      <p:pic>
        <p:nvPicPr>
          <p:cNvPr id="6148" name="Picture 5" descr="SKENOVAT002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508625" y="1341438"/>
            <a:ext cx="3063903" cy="52130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uhelnatý CO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Bezbarvá, </a:t>
            </a:r>
            <a:r>
              <a:rPr lang="cs-CZ" b="1" u="sng" dirty="0" smtClean="0"/>
              <a:t>velice jedovatá plynná látka !</a:t>
            </a:r>
          </a:p>
          <a:p>
            <a:pPr eaLnBrk="1" hangingPunct="1"/>
            <a:r>
              <a:rPr lang="cs-CZ" dirty="0" smtClean="0"/>
              <a:t>Je součástí svítiplynu a výfukových plynů</a:t>
            </a:r>
          </a:p>
          <a:p>
            <a:pPr eaLnBrk="1" hangingPunct="1"/>
            <a:r>
              <a:rPr lang="cs-CZ" dirty="0" smtClean="0"/>
              <a:t>Vzniká nedokonalým spalováním paliv v kamnech</a:t>
            </a:r>
          </a:p>
          <a:p>
            <a:pPr eaLnBrk="1" hangingPunct="1"/>
            <a:r>
              <a:rPr lang="cs-CZ" dirty="0" smtClean="0"/>
              <a:t>Kuřáci jej vdechují při kouření cigaret</a:t>
            </a:r>
          </a:p>
          <a:p>
            <a:pPr eaLnBrk="1" hangingPunct="1"/>
            <a:r>
              <a:rPr lang="cs-CZ" dirty="0" smtClean="0"/>
              <a:t>Při otravě člověka je třeba postiženého vynést na čerstvý vzduch a poskytnout umělé dýchání a zavolat lékaře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b="1" u="sng" dirty="0" smtClean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717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siřičitý SO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Bezbarvá, plynná, </a:t>
            </a:r>
            <a:r>
              <a:rPr lang="cs-CZ" dirty="0" smtClean="0"/>
              <a:t>ostře zapáchající </a:t>
            </a:r>
            <a:r>
              <a:rPr lang="cs-CZ" dirty="0" smtClean="0"/>
              <a:t>látka, která dráždí ke kašli a je </a:t>
            </a:r>
            <a:r>
              <a:rPr lang="cs-CZ" b="1" u="sng" dirty="0" smtClean="0"/>
              <a:t>jedovatá</a:t>
            </a:r>
          </a:p>
          <a:p>
            <a:pPr eaLnBrk="1" hangingPunct="1"/>
            <a:r>
              <a:rPr lang="cs-CZ" dirty="0" smtClean="0"/>
              <a:t>Vzniká při hoření síry se vzduchem</a:t>
            </a:r>
          </a:p>
          <a:p>
            <a:pPr eaLnBrk="1" hangingPunct="1"/>
            <a:r>
              <a:rPr lang="cs-CZ" dirty="0" smtClean="0"/>
              <a:t>Je příčinou vzniku „kyselých dešťů“</a:t>
            </a:r>
          </a:p>
          <a:p>
            <a:pPr eaLnBrk="1" hangingPunct="1"/>
            <a:r>
              <a:rPr lang="cs-CZ" dirty="0" smtClean="0"/>
              <a:t>Patří mezi kyselinotvorné oxidy</a:t>
            </a:r>
          </a:p>
          <a:p>
            <a:pPr eaLnBrk="1" hangingPunct="1"/>
            <a:r>
              <a:rPr lang="cs-CZ" dirty="0" smtClean="0"/>
              <a:t>Používá se k dezinfekci sklepů a dřevěných sudů</a:t>
            </a:r>
          </a:p>
          <a:p>
            <a:pPr eaLnBrk="1" hangingPunct="1"/>
            <a:r>
              <a:rPr lang="cs-CZ" dirty="0" smtClean="0"/>
              <a:t>Je surovinou pro výrobu kyseliny sírové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siřičitý SO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614866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Používá se k bělení celulózy, vlny, hedvábí, cukru a slámy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Do ovzduší se dostává aktivní sopečnou činností a spalováním nekvalitního uhlí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Je to látka toxická a žíravá</a:t>
            </a:r>
          </a:p>
          <a:p>
            <a:pPr eaLnBrk="1" hangingPunct="1">
              <a:lnSpc>
                <a:spcPct val="90000"/>
              </a:lnSpc>
            </a:pPr>
            <a:endParaRPr lang="cs-CZ" sz="3000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</p:txBody>
      </p:sp>
      <p:pic>
        <p:nvPicPr>
          <p:cNvPr id="9220" name="Picture 5" descr="SKENOVAT002"/>
          <p:cNvPicPr>
            <a:picLocks noGrp="1" noChangeAspect="1" noChangeArrowheads="1"/>
          </p:cNvPicPr>
          <p:nvPr>
            <p:ph type="body" sz="half" idx="2"/>
          </p:nvPr>
        </p:nvPicPr>
        <p:blipFill>
          <a:blip r:embed="rId2" cstate="print"/>
          <a:srcRect l="13152" r="8684" b="8327"/>
          <a:stretch>
            <a:fillRect/>
          </a:stretch>
        </p:blipFill>
        <p:spPr>
          <a:xfrm>
            <a:off x="5786446" y="1484313"/>
            <a:ext cx="2500330" cy="5199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Documents and Settings\Aleš\Plocha\skenovat0004.jpg"/>
          <p:cNvPicPr>
            <a:picLocks noChangeAspect="1" noChangeArrowheads="1"/>
          </p:cNvPicPr>
          <p:nvPr/>
        </p:nvPicPr>
        <p:blipFill>
          <a:blip r:embed="rId2" cstate="print"/>
          <a:srcRect l="18826" t="27506" b="18794"/>
          <a:stretch>
            <a:fillRect/>
          </a:stretch>
        </p:blipFill>
        <p:spPr bwMode="auto">
          <a:xfrm rot="10800000">
            <a:off x="6643702" y="0"/>
            <a:ext cx="2500298" cy="28997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Oxidy dusíku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Oxid dusnatý NO – bezbarvý</a:t>
            </a:r>
          </a:p>
          <a:p>
            <a:pPr eaLnBrk="1" hangingPunct="1"/>
            <a:r>
              <a:rPr lang="cs-CZ" dirty="0" smtClean="0"/>
              <a:t>Oxid dusičitý NO</a:t>
            </a:r>
            <a:r>
              <a:rPr lang="cs-CZ" baseline="-25000" dirty="0" smtClean="0"/>
              <a:t>2</a:t>
            </a:r>
            <a:r>
              <a:rPr lang="cs-CZ" sz="2400" dirty="0" smtClean="0"/>
              <a:t> – </a:t>
            </a:r>
            <a:r>
              <a:rPr lang="cs-CZ" dirty="0" smtClean="0"/>
              <a:t>hnědočervený</a:t>
            </a:r>
          </a:p>
          <a:p>
            <a:pPr eaLnBrk="1" hangingPunct="1"/>
            <a:r>
              <a:rPr lang="cs-CZ" dirty="0" smtClean="0"/>
              <a:t>Unikají do ovzduší při některých výrobách a při činnosti spalovacích motorů</a:t>
            </a:r>
          </a:p>
          <a:p>
            <a:pPr eaLnBrk="1" hangingPunct="1"/>
            <a:r>
              <a:rPr lang="cs-CZ" dirty="0" smtClean="0"/>
              <a:t>Podílejí se na vzniku „</a:t>
            </a:r>
            <a:r>
              <a:rPr lang="cs-CZ" b="1" u="sng" dirty="0" smtClean="0"/>
              <a:t>kyselých dešťů</a:t>
            </a:r>
            <a:r>
              <a:rPr lang="cs-CZ" dirty="0" smtClean="0"/>
              <a:t>“</a:t>
            </a:r>
          </a:p>
          <a:p>
            <a:pPr eaLnBrk="1" hangingPunct="1"/>
            <a:r>
              <a:rPr lang="cs-CZ" b="1" u="sng" dirty="0" smtClean="0"/>
              <a:t>Oxid dusičitý je jedovatý</a:t>
            </a:r>
            <a:r>
              <a:rPr lang="cs-CZ" dirty="0" smtClean="0"/>
              <a:t> a má leptavé účinky</a:t>
            </a:r>
          </a:p>
          <a:p>
            <a:pPr eaLnBrk="1" hangingPunct="1"/>
            <a:r>
              <a:rPr lang="cs-CZ" dirty="0" smtClean="0"/>
              <a:t>Jejich přítomnost ve vzduchu se kontroluje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024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Účinky kyselých dešťů</a:t>
            </a:r>
          </a:p>
        </p:txBody>
      </p:sp>
      <p:pic>
        <p:nvPicPr>
          <p:cNvPr id="11267" name="Picture 4" descr="SKENOVAT00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 l="1563" t="8785" b="3060"/>
          <a:stretch>
            <a:fillRect/>
          </a:stretch>
        </p:blipFill>
        <p:spPr>
          <a:xfrm>
            <a:off x="1000100" y="1428735"/>
            <a:ext cx="7072340" cy="5304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SKENOVAT0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700213"/>
            <a:ext cx="8713788" cy="4751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53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b="1" u="sng" dirty="0" smtClean="0"/>
              <a:t>Výskyt kyselých dešťů v ČR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ocuments and Settings\Aleš\Plocha\skenovat0003.jpg"/>
          <p:cNvPicPr>
            <a:picLocks noChangeAspect="1" noChangeArrowheads="1"/>
          </p:cNvPicPr>
          <p:nvPr/>
        </p:nvPicPr>
        <p:blipFill>
          <a:blip r:embed="rId2" cstate="print"/>
          <a:srcRect l="55506" t="14123" b="20610"/>
          <a:stretch>
            <a:fillRect/>
          </a:stretch>
        </p:blipFill>
        <p:spPr bwMode="auto">
          <a:xfrm>
            <a:off x="6357950" y="3147916"/>
            <a:ext cx="2786050" cy="37100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vápenatý </a:t>
            </a:r>
            <a:r>
              <a:rPr lang="cs-CZ" sz="5400" b="1" dirty="0" err="1" smtClean="0"/>
              <a:t>CaO</a:t>
            </a:r>
            <a:endParaRPr lang="cs-CZ" sz="5400" b="1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Pevná bílá, </a:t>
            </a:r>
            <a:r>
              <a:rPr lang="cs-CZ" b="1" u="sng" dirty="0" smtClean="0"/>
              <a:t>žíravá látka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Kusový se nazývá </a:t>
            </a:r>
            <a:r>
              <a:rPr lang="cs-CZ" b="1" u="sng" dirty="0" smtClean="0"/>
              <a:t>pálené vápno</a:t>
            </a: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Vyrábí se pálením vápence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Patří mezi zásadotvorné oxidy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u="sng" dirty="0" smtClean="0"/>
              <a:t>Používá se</a:t>
            </a:r>
            <a:r>
              <a:rPr lang="cs-CZ" dirty="0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 výrobě hašeného vápna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 vápnění půdy v zemědělství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j</a:t>
            </a:r>
            <a:r>
              <a:rPr lang="cs-CZ" dirty="0" smtClean="0"/>
              <a:t>ako </a:t>
            </a:r>
            <a:r>
              <a:rPr lang="cs-CZ" dirty="0" smtClean="0"/>
              <a:t>přísada při výrobě kovů a skla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4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331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SKENOVAT003"/>
          <p:cNvPicPr>
            <a:picLocks noChangeAspect="1" noChangeArrowheads="1"/>
          </p:cNvPicPr>
          <p:nvPr/>
        </p:nvPicPr>
        <p:blipFill>
          <a:blip r:embed="rId2" cstate="print"/>
          <a:srcRect l="15670" r="21648"/>
          <a:stretch>
            <a:fillRect/>
          </a:stretch>
        </p:blipFill>
        <p:spPr bwMode="auto">
          <a:xfrm>
            <a:off x="0" y="3143248"/>
            <a:ext cx="2749801" cy="37147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vápenatý </a:t>
            </a:r>
            <a:r>
              <a:rPr lang="cs-CZ" sz="5400" b="1" dirty="0" err="1" smtClean="0"/>
              <a:t>CaO</a:t>
            </a:r>
            <a:endParaRPr lang="cs-CZ" sz="5400" b="1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8229600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Využití při výrobě tzv. </a:t>
            </a:r>
            <a:r>
              <a:rPr lang="cs-CZ" dirty="0" err="1" smtClean="0"/>
              <a:t>samoohřívacích</a:t>
            </a:r>
            <a:r>
              <a:rPr lang="cs-CZ" dirty="0" smtClean="0"/>
              <a:t> obalů konzerv</a:t>
            </a:r>
          </a:p>
          <a:p>
            <a:pPr eaLnBrk="1" hangingPunct="1"/>
            <a:r>
              <a:rPr lang="cs-CZ" dirty="0" smtClean="0"/>
              <a:t>Pod označením E 529 se přidává i do potravin jako regulátor kyselosti a látka ošetřující mouku</a:t>
            </a:r>
          </a:p>
        </p:txBody>
      </p:sp>
      <p:pic>
        <p:nvPicPr>
          <p:cNvPr id="14341" name="Picture 5" descr="SKENOVAT002"/>
          <p:cNvPicPr>
            <a:picLocks noChangeAspect="1" noChangeArrowheads="1"/>
          </p:cNvPicPr>
          <p:nvPr/>
        </p:nvPicPr>
        <p:blipFill>
          <a:blip r:embed="rId3" cstate="print"/>
          <a:srcRect l="6449" t="5620" r="-1015"/>
          <a:stretch>
            <a:fillRect/>
          </a:stretch>
        </p:blipFill>
        <p:spPr bwMode="auto">
          <a:xfrm>
            <a:off x="5643570" y="3978830"/>
            <a:ext cx="2571768" cy="28791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cuments and Settings\Aleš\Plocha\skenovat0001.jpg"/>
          <p:cNvPicPr>
            <a:picLocks noChangeAspect="1" noChangeArrowheads="1"/>
          </p:cNvPicPr>
          <p:nvPr/>
        </p:nvPicPr>
        <p:blipFill>
          <a:blip r:embed="rId2" cstate="print"/>
          <a:srcRect l="12623" b="37843"/>
          <a:stretch>
            <a:fillRect/>
          </a:stretch>
        </p:blipFill>
        <p:spPr bwMode="auto">
          <a:xfrm>
            <a:off x="5715008" y="3416197"/>
            <a:ext cx="3428992" cy="34418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hlinitý Al</a:t>
            </a:r>
            <a:r>
              <a:rPr lang="cs-CZ" sz="5400" b="1" baseline="-25000" dirty="0" smtClean="0"/>
              <a:t>2</a:t>
            </a:r>
            <a:r>
              <a:rPr lang="cs-CZ" sz="5400" b="1" dirty="0" smtClean="0"/>
              <a:t>O</a:t>
            </a:r>
            <a:r>
              <a:rPr lang="cs-CZ" sz="5400" b="1" baseline="-25000" dirty="0" smtClean="0"/>
              <a:t>3</a:t>
            </a:r>
            <a:r>
              <a:rPr lang="cs-CZ" sz="5400" b="1" dirty="0" smtClean="0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V přírodě se vyskytuje jako velmi tvrdý kov korund</a:t>
            </a:r>
          </a:p>
          <a:p>
            <a:pPr eaLnBrk="1" hangingPunct="1"/>
            <a:r>
              <a:rPr lang="cs-CZ" dirty="0" smtClean="0"/>
              <a:t>Hnědošedě zbarvený = smirek – používá se jako brusivo</a:t>
            </a:r>
          </a:p>
          <a:p>
            <a:pPr eaLnBrk="1" hangingPunct="1"/>
            <a:r>
              <a:rPr lang="cs-CZ" dirty="0" smtClean="0"/>
              <a:t>Modře zbarvený = safír </a:t>
            </a:r>
          </a:p>
          <a:p>
            <a:pPr eaLnBrk="1" hangingPunct="1"/>
            <a:r>
              <a:rPr lang="cs-CZ" dirty="0" smtClean="0"/>
              <a:t>Červeně zbarvený = rubín</a:t>
            </a:r>
          </a:p>
          <a:p>
            <a:pPr eaLnBrk="1" hangingPunct="1"/>
            <a:r>
              <a:rPr lang="cs-CZ" dirty="0" smtClean="0"/>
              <a:t>Drahokamy pro výrobu šperků</a:t>
            </a:r>
          </a:p>
          <a:p>
            <a:pPr eaLnBrk="1" hangingPunct="1"/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1536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/>
              <a:t>Korunovační klenoty</a:t>
            </a:r>
          </a:p>
        </p:txBody>
      </p:sp>
      <p:pic>
        <p:nvPicPr>
          <p:cNvPr id="16387" name="Picture 4" descr="SKENOVAT002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 t="7013"/>
          <a:stretch>
            <a:fillRect/>
          </a:stretch>
        </p:blipFill>
        <p:spPr>
          <a:xfrm>
            <a:off x="1357290" y="1222186"/>
            <a:ext cx="6399055" cy="56358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hlinitý Al</a:t>
            </a:r>
            <a:r>
              <a:rPr lang="cs-CZ" sz="5400" b="1" baseline="-25000" dirty="0" smtClean="0"/>
              <a:t>2</a:t>
            </a:r>
            <a:r>
              <a:rPr lang="cs-CZ" sz="5400" b="1" dirty="0" smtClean="0"/>
              <a:t>O</a:t>
            </a:r>
            <a:r>
              <a:rPr lang="cs-CZ" sz="5400" b="1" baseline="-25000" dirty="0" smtClean="0"/>
              <a:t>3</a:t>
            </a:r>
            <a:endParaRPr lang="cs-CZ" sz="5400" b="1" dirty="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Čistý oxid hlinitý je bílá, chemicky velmi odolná látka</a:t>
            </a:r>
          </a:p>
          <a:p>
            <a:pPr eaLnBrk="1" hangingPunct="1"/>
            <a:r>
              <a:rPr lang="cs-CZ" dirty="0" smtClean="0"/>
              <a:t>Používá se při výrobě porcelánu, zubních cementů a barev</a:t>
            </a:r>
          </a:p>
          <a:p>
            <a:pPr eaLnBrk="1" hangingPunct="1"/>
            <a:r>
              <a:rPr lang="cs-CZ" dirty="0" smtClean="0"/>
              <a:t>Nejvíce se používá k výrobě hliníku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1741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ocuments and Settings\Aleš\Plocha\skenovat0002.jpg"/>
          <p:cNvPicPr>
            <a:picLocks noChangeAspect="1" noChangeArrowheads="1"/>
          </p:cNvPicPr>
          <p:nvPr/>
        </p:nvPicPr>
        <p:blipFill>
          <a:blip r:embed="rId2" cstate="print"/>
          <a:srcRect l="22038" t="13991" b="10320"/>
          <a:stretch>
            <a:fillRect/>
          </a:stretch>
        </p:blipFill>
        <p:spPr bwMode="auto">
          <a:xfrm>
            <a:off x="3714745" y="2080169"/>
            <a:ext cx="5429256" cy="47778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křemičitý SiO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Je pevná, těžko tavitelná, chemicky stálá látka</a:t>
            </a:r>
          </a:p>
          <a:p>
            <a:pPr eaLnBrk="1" hangingPunct="1">
              <a:buFontTx/>
              <a:buNone/>
            </a:pPr>
            <a:r>
              <a:rPr lang="cs-CZ" u="sng" dirty="0" smtClean="0"/>
              <a:t>Využívá se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Ve stavebnictví – říční písek do malty a betonu</a:t>
            </a:r>
          </a:p>
          <a:p>
            <a:pPr eaLnBrk="1" hangingPunct="1"/>
            <a:r>
              <a:rPr lang="cs-CZ" dirty="0" smtClean="0"/>
              <a:t>Ve sklářství</a:t>
            </a:r>
          </a:p>
          <a:p>
            <a:pPr eaLnBrk="1" hangingPunct="1"/>
            <a:r>
              <a:rPr lang="cs-CZ" dirty="0" smtClean="0"/>
              <a:t>V hutnictví – výroba žáruvzdorných materiálů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1843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/>
              <a:t>Oxid křemičitý SiO</a:t>
            </a:r>
            <a:r>
              <a:rPr lang="cs-CZ" sz="5400" b="1" baseline="-25000" dirty="0" smtClean="0"/>
              <a:t>2</a:t>
            </a:r>
            <a:endParaRPr lang="cs-CZ" sz="5400" b="1" dirty="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Odrůdu pazourek používali naši předkové pro výrobu nástrojů a zbraní</a:t>
            </a:r>
          </a:p>
          <a:p>
            <a:pPr eaLnBrk="1" hangingPunct="1"/>
            <a:r>
              <a:rPr lang="cs-CZ" dirty="0" smtClean="0"/>
              <a:t>Jeho tavením se vyrábějí armatury pro chemický průmysl</a:t>
            </a:r>
          </a:p>
          <a:p>
            <a:pPr eaLnBrk="1" hangingPunct="1"/>
            <a:r>
              <a:rPr lang="cs-CZ" dirty="0" smtClean="0"/>
              <a:t>Uměle vyrobený </a:t>
            </a:r>
            <a:r>
              <a:rPr lang="cs-CZ" dirty="0" err="1" smtClean="0"/>
              <a:t>gelovité</a:t>
            </a:r>
            <a:r>
              <a:rPr lang="cs-CZ" dirty="0" smtClean="0"/>
              <a:t> povahy se nazývá silikagel – uplatnění jako </a:t>
            </a:r>
            <a:r>
              <a:rPr lang="cs-CZ" dirty="0" err="1" smtClean="0"/>
              <a:t>vysušovadlo</a:t>
            </a:r>
            <a:r>
              <a:rPr lang="cs-CZ" dirty="0" smtClean="0"/>
              <a:t> (nová obuv, zátky šumivých tablet)</a:t>
            </a: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Základy chemie I, P. Beneš, V. </a:t>
            </a:r>
            <a:r>
              <a:rPr lang="cs-CZ" sz="2000" dirty="0" err="1" smtClean="0"/>
              <a:t>Pumpr</a:t>
            </a:r>
            <a:r>
              <a:rPr lang="cs-CZ" sz="2000" dirty="0" smtClean="0"/>
              <a:t>, </a:t>
            </a:r>
            <a:r>
              <a:rPr lang="cs-CZ" sz="2000" dirty="0" smtClean="0"/>
              <a:t>J. </a:t>
            </a:r>
            <a:r>
              <a:rPr lang="cs-CZ" sz="2000" dirty="0" err="1" smtClean="0"/>
              <a:t>Banýr</a:t>
            </a:r>
            <a:r>
              <a:rPr lang="cs-CZ" sz="2000" dirty="0" smtClean="0"/>
              <a:t>, nakladatelství </a:t>
            </a:r>
            <a:r>
              <a:rPr lang="cs-CZ" sz="2000" dirty="0" smtClean="0"/>
              <a:t>Fortuna</a:t>
            </a:r>
          </a:p>
          <a:p>
            <a:r>
              <a:rPr lang="cs-CZ" sz="2000" dirty="0" smtClean="0"/>
              <a:t>Naskenované obrázky str. 86 a 87</a:t>
            </a:r>
            <a:endParaRPr lang="cs-CZ" sz="2000" dirty="0" smtClean="0"/>
          </a:p>
          <a:p>
            <a:r>
              <a:rPr lang="cs-CZ" sz="2000" dirty="0" smtClean="0"/>
              <a:t>Chemie I, </a:t>
            </a:r>
            <a:r>
              <a:rPr lang="cs-CZ" sz="2000" dirty="0" err="1" smtClean="0"/>
              <a:t>I.</a:t>
            </a:r>
            <a:r>
              <a:rPr lang="cs-CZ" sz="2000" dirty="0" smtClean="0"/>
              <a:t> </a:t>
            </a:r>
            <a:r>
              <a:rPr lang="cs-CZ" sz="2000" dirty="0" err="1" smtClean="0"/>
              <a:t>Karger</a:t>
            </a:r>
            <a:r>
              <a:rPr lang="cs-CZ" sz="2000" dirty="0" smtClean="0"/>
              <a:t>, D. </a:t>
            </a:r>
            <a:r>
              <a:rPr lang="cs-CZ" sz="2000" dirty="0" err="1" smtClean="0"/>
              <a:t>Pečová</a:t>
            </a:r>
            <a:r>
              <a:rPr lang="cs-CZ" sz="2000" dirty="0" smtClean="0"/>
              <a:t>, P. Peč, nakladatelství </a:t>
            </a:r>
            <a:r>
              <a:rPr lang="cs-CZ" sz="2000" dirty="0" err="1" smtClean="0"/>
              <a:t>Prodos</a:t>
            </a:r>
            <a:endParaRPr lang="cs-CZ" sz="2000" dirty="0" smtClean="0"/>
          </a:p>
          <a:p>
            <a:r>
              <a:rPr lang="cs-CZ" sz="2000" dirty="0" smtClean="0"/>
              <a:t>Naskenované obrázky str. 58 a 60</a:t>
            </a:r>
            <a:endParaRPr lang="cs-CZ" sz="2000" dirty="0" smtClean="0"/>
          </a:p>
          <a:p>
            <a:r>
              <a:rPr lang="cs-CZ" sz="2000" dirty="0" smtClean="0"/>
              <a:t>Chemie 8, J. Škoda, P. </a:t>
            </a:r>
            <a:r>
              <a:rPr lang="cs-CZ" sz="2000" dirty="0" err="1" smtClean="0"/>
              <a:t>Doulík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84 a 86</a:t>
            </a:r>
            <a:endParaRPr lang="cs-CZ" sz="2000" dirty="0" smtClean="0"/>
          </a:p>
          <a:p>
            <a:r>
              <a:rPr lang="cs-CZ" sz="2000" dirty="0" smtClean="0"/>
              <a:t>Úvod do obecné a anorganické chemie, J. Mach, I. </a:t>
            </a:r>
            <a:r>
              <a:rPr lang="cs-CZ" sz="2000" dirty="0" err="1" smtClean="0"/>
              <a:t>Plucková</a:t>
            </a:r>
            <a:r>
              <a:rPr lang="cs-CZ" sz="2000" dirty="0" smtClean="0"/>
              <a:t>, J. </a:t>
            </a:r>
            <a:r>
              <a:rPr lang="cs-CZ" sz="2000" dirty="0" err="1" smtClean="0"/>
              <a:t>Šibor</a:t>
            </a:r>
            <a:r>
              <a:rPr lang="cs-CZ" sz="2000" dirty="0" smtClean="0"/>
              <a:t>, nakladatelství Nová škola</a:t>
            </a:r>
          </a:p>
          <a:p>
            <a:r>
              <a:rPr lang="cs-CZ" sz="2000" dirty="0" smtClean="0"/>
              <a:t>Naskenované obrázky str. 65 a 66</a:t>
            </a:r>
          </a:p>
          <a:p>
            <a:r>
              <a:rPr lang="cs-CZ" sz="2000" dirty="0" smtClean="0"/>
              <a:t>Chemie I, pracovní sešit, I. </a:t>
            </a:r>
            <a:r>
              <a:rPr lang="cs-CZ" sz="2000" dirty="0" err="1" smtClean="0"/>
              <a:t>Karger</a:t>
            </a:r>
            <a:r>
              <a:rPr lang="cs-CZ" sz="2000" dirty="0" smtClean="0"/>
              <a:t>, D. </a:t>
            </a:r>
            <a:r>
              <a:rPr lang="cs-CZ" sz="2000" dirty="0" err="1" smtClean="0"/>
              <a:t>Pečová</a:t>
            </a:r>
            <a:r>
              <a:rPr lang="cs-CZ" sz="2000" dirty="0" smtClean="0"/>
              <a:t>, P. Peč, nakladatelství </a:t>
            </a:r>
            <a:r>
              <a:rPr lang="cs-CZ" sz="2000" dirty="0" err="1" smtClean="0"/>
              <a:t>Prodos</a:t>
            </a:r>
            <a:endParaRPr lang="cs-CZ" sz="2000" dirty="0" smtClean="0"/>
          </a:p>
          <a:p>
            <a:r>
              <a:rPr lang="cs-CZ" sz="2000" dirty="0" smtClean="0"/>
              <a:t>Naskenované obrázky str. 26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718</Words>
  <Application>Microsoft Office PowerPoint</Application>
  <PresentationFormat>Předvádění na obrazovce (4:3)</PresentationFormat>
  <Paragraphs>118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Snímek 1</vt:lpstr>
      <vt:lpstr>Anotace</vt:lpstr>
      <vt:lpstr>Některé významné oxidy</vt:lpstr>
      <vt:lpstr>Oxid uhličitý CO2</vt:lpstr>
      <vt:lpstr>Oxid uhličitý CO2</vt:lpstr>
      <vt:lpstr>Oxid uhličitý CO2</vt:lpstr>
      <vt:lpstr>Oxid uhličitý CO2</vt:lpstr>
      <vt:lpstr>Oxid uhelnatý CO</vt:lpstr>
      <vt:lpstr>Oxid siřičitý SO2</vt:lpstr>
      <vt:lpstr>Oxid siřičitý SO2</vt:lpstr>
      <vt:lpstr>Oxidy dusíku</vt:lpstr>
      <vt:lpstr>Účinky kyselých dešťů</vt:lpstr>
      <vt:lpstr>Výskyt kyselých dešťů v ČR</vt:lpstr>
      <vt:lpstr>Oxid vápenatý CaO</vt:lpstr>
      <vt:lpstr>Oxid vápenatý CaO</vt:lpstr>
      <vt:lpstr>Oxid hlinitý Al2O3 </vt:lpstr>
      <vt:lpstr>Korunovační klenoty</vt:lpstr>
      <vt:lpstr>Oxid hlinitý Al2O3</vt:lpstr>
      <vt:lpstr>Oxid křemičitý SiO2</vt:lpstr>
      <vt:lpstr>Oxid křemičitý SiO2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Některé významné oxidy</dc:title>
  <dc:subject>Chemie 8</dc:subject>
  <dc:creator>Přibíková</dc:creator>
  <cp:lastModifiedBy>Aleš</cp:lastModifiedBy>
  <cp:revision>20</cp:revision>
  <dcterms:created xsi:type="dcterms:W3CDTF">2009-03-24T20:24:56Z</dcterms:created>
  <dcterms:modified xsi:type="dcterms:W3CDTF">2013-01-14T17:40:47Z</dcterms:modified>
</cp:coreProperties>
</file>