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56" r:id="rId4"/>
    <p:sldId id="273" r:id="rId5"/>
    <p:sldId id="268" r:id="rId6"/>
    <p:sldId id="274" r:id="rId7"/>
    <p:sldId id="275" r:id="rId8"/>
    <p:sldId id="276" r:id="rId9"/>
    <p:sldId id="257" r:id="rId10"/>
    <p:sldId id="258" r:id="rId11"/>
    <p:sldId id="259" r:id="rId12"/>
    <p:sldId id="272" r:id="rId13"/>
    <p:sldId id="260" r:id="rId14"/>
    <p:sldId id="261" r:id="rId15"/>
    <p:sldId id="270" r:id="rId16"/>
    <p:sldId id="262" r:id="rId17"/>
    <p:sldId id="264" r:id="rId18"/>
    <p:sldId id="265" r:id="rId19"/>
    <p:sldId id="266" r:id="rId20"/>
    <p:sldId id="277" r:id="rId21"/>
    <p:sldId id="267" r:id="rId22"/>
    <p:sldId id="278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53A23-6829-4516-8DEE-B834680B8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272CB-38B6-4D37-90CD-55C1CB661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717A1-1F2F-4549-9DB8-FCBC6D9A2A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8BABE-329F-494E-9DF9-4E7E0C1651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182A9-E810-4F8D-94C3-64B4198ADB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3FEF5-957A-4116-B808-0D7ECD8457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EAC25-FDDA-4A51-984F-27ABCE9DC7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03D4A-52E4-423A-9897-DE694A0884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CAF62-6A9C-4DF5-8F67-E99DA3C6F2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E25F1-3B15-4E38-924D-6EF2D582BC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83B8F-F8C5-4E00-926D-811757D292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D160724-4404-4DA4-89F8-97C69CD332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r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29695.ua.all.biz/cs/goods_chlorid-kobaltnaty_1232165" TargetMode="External"/><Relationship Id="rId2" Type="http://schemas.openxmlformats.org/officeDocument/2006/relationships/hyperlink" Target="http://cs.wikipedia.org/wiki/Chlorid_amonn%C3%B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9757"/>
                <a:gridCol w="4501083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Ch8 - 24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3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Dvouprvkové sloučeniny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Halogenidy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Výkladová prezentace</a:t>
            </a:r>
          </a:p>
          <a:p>
            <a:r>
              <a:rPr lang="cs-CZ" sz="2800" smtClean="0"/>
              <a:t>Názvosloví halogenidů</a:t>
            </a:r>
          </a:p>
          <a:p>
            <a:r>
              <a:rPr lang="cs-CZ" sz="2800" smtClean="0"/>
              <a:t>Příklady významných halogenidů – vlastnosti, užití</a:t>
            </a:r>
          </a:p>
        </p:txBody>
      </p:sp>
    </p:spTree>
  </p:cSld>
  <p:clrMapOvr>
    <a:masterClrMapping/>
  </p:clrMapOvr>
  <p:transition spd="med">
    <p:pull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88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Halogenidy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5400" b="1" u="sng" smtClean="0">
                <a:solidFill>
                  <a:schemeClr val="tx1"/>
                </a:solidFill>
              </a:rPr>
              <a:t>Halogeny</a:t>
            </a:r>
            <a:r>
              <a:rPr lang="cs-CZ" sz="540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14500"/>
            <a:ext cx="7772400" cy="4381500"/>
          </a:xfrm>
        </p:spPr>
        <p:txBody>
          <a:bodyPr/>
          <a:lstStyle/>
          <a:p>
            <a:pPr eaLnBrk="1" hangingPunct="1"/>
            <a:r>
              <a:rPr lang="cs-CZ" sz="4400" smtClean="0"/>
              <a:t> jsou </a:t>
            </a:r>
            <a:r>
              <a:rPr lang="cs-CZ" sz="4400" b="1" u="sng" smtClean="0"/>
              <a:t>prvky 17. (VII.A) skupiny v PSP:</a:t>
            </a:r>
          </a:p>
          <a:p>
            <a:pPr eaLnBrk="1" hangingPunct="1"/>
            <a:r>
              <a:rPr lang="cs-CZ" sz="4400" smtClean="0"/>
              <a:t> fluor (plyn)</a:t>
            </a:r>
          </a:p>
          <a:p>
            <a:pPr eaLnBrk="1" hangingPunct="1"/>
            <a:r>
              <a:rPr lang="cs-CZ" sz="4400" smtClean="0"/>
              <a:t> chlor (plyn)</a:t>
            </a:r>
          </a:p>
          <a:p>
            <a:pPr eaLnBrk="1" hangingPunct="1"/>
            <a:r>
              <a:rPr lang="cs-CZ" sz="4400" smtClean="0"/>
              <a:t> brom (kapalina)</a:t>
            </a:r>
          </a:p>
          <a:p>
            <a:pPr eaLnBrk="1" hangingPunct="1"/>
            <a:r>
              <a:rPr lang="cs-CZ" sz="4400" smtClean="0"/>
              <a:t> jod (pevná látka)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Trochu historie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smtClean="0"/>
              <a:t>Halogenidy provázejí </a:t>
            </a:r>
            <a:r>
              <a:rPr lang="cs-CZ" sz="3600" b="1" u="sng" smtClean="0"/>
              <a:t>vznik</a:t>
            </a:r>
            <a:r>
              <a:rPr lang="cs-CZ" sz="3600" smtClean="0"/>
              <a:t> </a:t>
            </a:r>
            <a:r>
              <a:rPr lang="cs-CZ" sz="3600" b="1" u="sng" smtClean="0"/>
              <a:t>fotografování</a:t>
            </a:r>
            <a:r>
              <a:rPr lang="cs-CZ" sz="3600" smtClean="0"/>
              <a:t> již od roku 1813</a:t>
            </a:r>
          </a:p>
          <a:p>
            <a:pPr eaLnBrk="1" hangingPunct="1"/>
            <a:r>
              <a:rPr lang="cs-CZ" sz="3600" smtClean="0"/>
              <a:t>Díky halogenidům vznikly </a:t>
            </a:r>
            <a:r>
              <a:rPr lang="cs-CZ" sz="3600" b="1" u="sng" smtClean="0"/>
              <a:t>filmové grotesky</a:t>
            </a:r>
          </a:p>
          <a:p>
            <a:pPr eaLnBrk="1" hangingPunct="1"/>
            <a:r>
              <a:rPr lang="cs-CZ" sz="3600" smtClean="0"/>
              <a:t>Díky halogenidům vznikl Hollywood a </a:t>
            </a:r>
            <a:r>
              <a:rPr lang="cs-CZ" sz="3600" b="1" u="sng" smtClean="0"/>
              <a:t>celý filmový průmysl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5400" b="1" u="sng" smtClean="0"/>
              <a:t>Halogenidy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71625"/>
            <a:ext cx="8382000" cy="4524375"/>
          </a:xfrm>
        </p:spPr>
        <p:txBody>
          <a:bodyPr/>
          <a:lstStyle/>
          <a:p>
            <a:pPr eaLnBrk="1" hangingPunct="1"/>
            <a:r>
              <a:rPr lang="cs-CZ" sz="3600" b="1" u="sng" smtClean="0"/>
              <a:t>dvouprvkové sloučeniny </a:t>
            </a:r>
            <a:r>
              <a:rPr lang="cs-CZ" sz="3600" smtClean="0"/>
              <a:t>halogenu </a:t>
            </a:r>
          </a:p>
          <a:p>
            <a:pPr eaLnBrk="1" hangingPunct="1">
              <a:buFontTx/>
              <a:buNone/>
            </a:pPr>
            <a:r>
              <a:rPr lang="cs-CZ" sz="3600" smtClean="0"/>
              <a:t>	a dalšího prvku</a:t>
            </a:r>
          </a:p>
          <a:p>
            <a:pPr eaLnBrk="1" hangingPunct="1"/>
            <a:r>
              <a:rPr lang="cs-CZ" sz="3600" smtClean="0"/>
              <a:t>Název se skládá z podstatného a přídavného jména</a:t>
            </a:r>
          </a:p>
          <a:p>
            <a:pPr eaLnBrk="1" hangingPunct="1"/>
            <a:r>
              <a:rPr lang="cs-CZ" sz="3600" smtClean="0"/>
              <a:t>Koncovka </a:t>
            </a:r>
            <a:r>
              <a:rPr lang="cs-CZ" sz="3600" b="1" smtClean="0">
                <a:solidFill>
                  <a:srgbClr val="C00000"/>
                </a:solidFill>
              </a:rPr>
              <a:t>–id</a:t>
            </a:r>
          </a:p>
          <a:p>
            <a:pPr eaLnBrk="1" hangingPunct="1"/>
            <a:r>
              <a:rPr lang="cs-CZ" sz="3600" b="1" smtClean="0"/>
              <a:t>fluorid, chlorid, jodid, bromid</a:t>
            </a:r>
          </a:p>
          <a:p>
            <a:pPr eaLnBrk="1" hangingPunct="1"/>
            <a:r>
              <a:rPr lang="cs-CZ" sz="3600" smtClean="0"/>
              <a:t>Oxidační číslo halogenu </a:t>
            </a:r>
            <a:r>
              <a:rPr lang="cs-CZ" sz="3600" b="1" smtClean="0">
                <a:solidFill>
                  <a:srgbClr val="C00000"/>
                </a:solidFill>
              </a:rPr>
              <a:t>-I</a:t>
            </a:r>
          </a:p>
          <a:p>
            <a:pPr eaLnBrk="1" hangingPunct="1">
              <a:buFontTx/>
              <a:buNone/>
            </a:pPr>
            <a:endParaRPr lang="cs-CZ" sz="3600" b="1" u="sng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b="1" u="sng" smtClean="0"/>
              <a:t>Tvorba vzorce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u="sng" smtClean="0"/>
              <a:t>Chlorid vápenatý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cs-CZ" sz="3600" b="1" u="sng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smtClean="0"/>
              <a:t>Ca  Cl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smtClean="0"/>
              <a:t>vápe</a:t>
            </a:r>
            <a:r>
              <a:rPr lang="cs-CZ" sz="3600" b="1" smtClean="0">
                <a:solidFill>
                  <a:srgbClr val="C00000"/>
                </a:solidFill>
              </a:rPr>
              <a:t>natý </a:t>
            </a:r>
            <a:r>
              <a:rPr lang="cs-CZ" sz="3600" b="1" smtClean="0"/>
              <a:t>     Ca</a:t>
            </a:r>
            <a:r>
              <a:rPr lang="cs-CZ" sz="3600" b="1" baseline="30000" smtClean="0">
                <a:solidFill>
                  <a:srgbClr val="C00000"/>
                </a:solidFill>
              </a:rPr>
              <a:t>II  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smtClean="0"/>
              <a:t>chlor</a:t>
            </a:r>
            <a:r>
              <a:rPr lang="cs-CZ" sz="3600" b="1" smtClean="0">
                <a:solidFill>
                  <a:srgbClr val="C00000"/>
                </a:solidFill>
              </a:rPr>
              <a:t>id</a:t>
            </a:r>
            <a:r>
              <a:rPr lang="cs-CZ" sz="3600" b="1" smtClean="0"/>
              <a:t>        Cl</a:t>
            </a:r>
            <a:r>
              <a:rPr lang="cs-CZ" sz="3600" b="1" baseline="30000" smtClean="0">
                <a:solidFill>
                  <a:srgbClr val="C00000"/>
                </a:solidFill>
              </a:rPr>
              <a:t>-I </a:t>
            </a:r>
            <a:endParaRPr lang="cs-CZ" sz="3600" b="1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smtClean="0"/>
              <a:t>Ca </a:t>
            </a:r>
            <a:r>
              <a:rPr lang="cs-CZ" sz="3600" b="1" baseline="30000" smtClean="0">
                <a:solidFill>
                  <a:srgbClr val="C00000"/>
                </a:solidFill>
              </a:rPr>
              <a:t>II </a:t>
            </a:r>
            <a:r>
              <a:rPr lang="cs-CZ" sz="3600" b="1" smtClean="0"/>
              <a:t> Cl </a:t>
            </a:r>
            <a:r>
              <a:rPr lang="cs-CZ" sz="3600" b="1" baseline="30000" smtClean="0">
                <a:solidFill>
                  <a:srgbClr val="C00000"/>
                </a:solidFill>
              </a:rPr>
              <a:t>–I </a:t>
            </a:r>
            <a:endParaRPr lang="cs-CZ" sz="3600" b="1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cs-CZ" sz="360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sz="3600" b="1" smtClean="0"/>
              <a:t>Ca</a:t>
            </a:r>
            <a:r>
              <a:rPr lang="cs-CZ" sz="3600" b="1" baseline="-25000" smtClean="0">
                <a:solidFill>
                  <a:srgbClr val="C00000"/>
                </a:solidFill>
              </a:rPr>
              <a:t>1 </a:t>
            </a:r>
            <a:r>
              <a:rPr lang="cs-CZ" sz="3600" b="1" smtClean="0"/>
              <a:t>Cl</a:t>
            </a:r>
            <a:r>
              <a:rPr lang="cs-CZ" sz="3600" b="1" baseline="-25000" smtClean="0">
                <a:solidFill>
                  <a:srgbClr val="C00000"/>
                </a:solidFill>
              </a:rPr>
              <a:t>2</a:t>
            </a:r>
            <a:endParaRPr lang="cs-CZ" sz="3600" b="1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cs-CZ" sz="3600" smtClean="0"/>
          </a:p>
        </p:txBody>
      </p:sp>
      <p:sp>
        <p:nvSpPr>
          <p:cNvPr id="21" name="Zástupný symbol pro obsah 20"/>
          <p:cNvSpPr>
            <a:spLocks noGrp="1"/>
          </p:cNvSpPr>
          <p:nvPr>
            <p:ph sz="half" idx="2"/>
          </p:nvPr>
        </p:nvSpPr>
        <p:spPr>
          <a:xfrm>
            <a:off x="5072063" y="1600200"/>
            <a:ext cx="3857625" cy="4525963"/>
          </a:xfrm>
        </p:spPr>
        <p:txBody>
          <a:bodyPr/>
          <a:lstStyle/>
          <a:p>
            <a:pPr eaLnBrk="1" hangingPunct="1"/>
            <a:r>
              <a:rPr lang="cs-CZ" sz="3200" b="1" smtClean="0"/>
              <a:t>Název</a:t>
            </a:r>
          </a:p>
          <a:p>
            <a:pPr eaLnBrk="1" hangingPunct="1"/>
            <a:r>
              <a:rPr lang="cs-CZ" sz="3200" b="1" smtClean="0"/>
              <a:t>Zápis značek v obráceném pořadí</a:t>
            </a:r>
          </a:p>
          <a:p>
            <a:pPr eaLnBrk="1" hangingPunct="1"/>
            <a:r>
              <a:rPr lang="cs-CZ" sz="3200" b="1" smtClean="0"/>
              <a:t>Určení oxidačních čísel</a:t>
            </a:r>
          </a:p>
          <a:p>
            <a:pPr eaLnBrk="1" hangingPunct="1"/>
            <a:r>
              <a:rPr lang="cs-CZ" sz="3200" b="1" smtClean="0"/>
              <a:t>Užití křížového pravidla</a:t>
            </a:r>
          </a:p>
          <a:p>
            <a:pPr eaLnBrk="1" hangingPunct="1"/>
            <a:r>
              <a:rPr lang="cs-CZ" sz="3200" b="1" smtClean="0"/>
              <a:t>Vzorec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2857500" y="3714750"/>
            <a:ext cx="64293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0800000" flipV="1">
            <a:off x="2357438" y="2286000"/>
            <a:ext cx="1000125" cy="5715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1785938" y="2143125"/>
            <a:ext cx="1285875" cy="5715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714625" y="4357688"/>
            <a:ext cx="642938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6200000" flipH="1">
            <a:off x="2250282" y="4964906"/>
            <a:ext cx="1071562" cy="10001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>
            <a:off x="2428875" y="5072063"/>
            <a:ext cx="1000125" cy="8572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6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u="sng" smtClean="0"/>
              <a:t>Tvorba názvu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3600" b="1" smtClean="0"/>
              <a:t>K  I</a:t>
            </a:r>
          </a:p>
          <a:p>
            <a:pPr algn="ctr" eaLnBrk="1" hangingPunct="1">
              <a:buFontTx/>
              <a:buNone/>
            </a:pPr>
            <a:r>
              <a:rPr lang="cs-CZ" sz="3600" b="1" smtClean="0"/>
              <a:t>K</a:t>
            </a:r>
            <a:r>
              <a:rPr lang="cs-CZ" sz="3600" b="1" baseline="-25000" smtClean="0">
                <a:solidFill>
                  <a:srgbClr val="C00000"/>
                </a:solidFill>
              </a:rPr>
              <a:t>1</a:t>
            </a:r>
            <a:r>
              <a:rPr lang="cs-CZ" sz="3600" b="1" baseline="-25000" smtClean="0"/>
              <a:t> </a:t>
            </a:r>
            <a:r>
              <a:rPr lang="cs-CZ" sz="3600" b="1" smtClean="0"/>
              <a:t>I</a:t>
            </a:r>
            <a:r>
              <a:rPr lang="cs-CZ" sz="3600" b="1" baseline="-25000" smtClean="0">
                <a:solidFill>
                  <a:srgbClr val="C00000"/>
                </a:solidFill>
              </a:rPr>
              <a:t>1</a:t>
            </a:r>
          </a:p>
          <a:p>
            <a:pPr algn="ctr" eaLnBrk="1" hangingPunct="1">
              <a:buFontTx/>
              <a:buNone/>
            </a:pPr>
            <a:endParaRPr lang="cs-CZ" sz="3600" b="1" baseline="-25000" smtClean="0"/>
          </a:p>
          <a:p>
            <a:pPr algn="ctr" eaLnBrk="1" hangingPunct="1">
              <a:buFontTx/>
              <a:buNone/>
            </a:pPr>
            <a:r>
              <a:rPr lang="cs-CZ" sz="3600" b="1" smtClean="0"/>
              <a:t>K</a:t>
            </a:r>
            <a:r>
              <a:rPr lang="cs-CZ" sz="3600" b="1" baseline="30000" smtClean="0">
                <a:solidFill>
                  <a:srgbClr val="C00000"/>
                </a:solidFill>
              </a:rPr>
              <a:t>I</a:t>
            </a:r>
            <a:r>
              <a:rPr lang="cs-CZ" sz="3600" b="1" smtClean="0"/>
              <a:t> I</a:t>
            </a:r>
            <a:r>
              <a:rPr lang="cs-CZ" sz="3600" b="1" baseline="30000" smtClean="0">
                <a:solidFill>
                  <a:srgbClr val="C00000"/>
                </a:solidFill>
              </a:rPr>
              <a:t>-I</a:t>
            </a:r>
            <a:r>
              <a:rPr lang="cs-CZ" sz="3600" b="1" smtClean="0">
                <a:solidFill>
                  <a:srgbClr val="C00000"/>
                </a:solidFill>
              </a:rPr>
              <a:t> </a:t>
            </a:r>
          </a:p>
          <a:p>
            <a:pPr algn="ctr" eaLnBrk="1" hangingPunct="1">
              <a:buFontTx/>
              <a:buNone/>
            </a:pPr>
            <a:r>
              <a:rPr lang="cs-CZ" sz="3600" b="1" smtClean="0"/>
              <a:t>I</a:t>
            </a:r>
            <a:r>
              <a:rPr lang="cs-CZ" sz="3600" b="1" baseline="30000" smtClean="0">
                <a:solidFill>
                  <a:srgbClr val="C00000"/>
                </a:solidFill>
              </a:rPr>
              <a:t>-I</a:t>
            </a:r>
            <a:r>
              <a:rPr lang="cs-CZ" sz="3600" b="1" smtClean="0">
                <a:solidFill>
                  <a:srgbClr val="C00000"/>
                </a:solidFill>
              </a:rPr>
              <a:t> </a:t>
            </a:r>
            <a:r>
              <a:rPr lang="cs-CZ" sz="3600" b="1" smtClean="0"/>
              <a:t>     jod</a:t>
            </a:r>
            <a:r>
              <a:rPr lang="cs-CZ" sz="3600" b="1" smtClean="0">
                <a:solidFill>
                  <a:srgbClr val="C00000"/>
                </a:solidFill>
              </a:rPr>
              <a:t>id</a:t>
            </a:r>
          </a:p>
          <a:p>
            <a:pPr algn="ctr" eaLnBrk="1" hangingPunct="1">
              <a:buFontTx/>
              <a:buNone/>
            </a:pPr>
            <a:r>
              <a:rPr lang="cs-CZ" sz="3600" b="1" smtClean="0"/>
              <a:t>K</a:t>
            </a:r>
            <a:r>
              <a:rPr lang="cs-CZ" sz="3600" b="1" baseline="30000" smtClean="0">
                <a:solidFill>
                  <a:srgbClr val="C00000"/>
                </a:solidFill>
              </a:rPr>
              <a:t>I</a:t>
            </a:r>
            <a:r>
              <a:rPr lang="cs-CZ" sz="3600" b="1" smtClean="0">
                <a:solidFill>
                  <a:srgbClr val="C00000"/>
                </a:solidFill>
              </a:rPr>
              <a:t> </a:t>
            </a:r>
            <a:r>
              <a:rPr lang="cs-CZ" sz="3600" b="1" smtClean="0"/>
              <a:t>      drasel</a:t>
            </a:r>
            <a:r>
              <a:rPr lang="cs-CZ" sz="3600" b="1" smtClean="0">
                <a:solidFill>
                  <a:srgbClr val="C00000"/>
                </a:solidFill>
              </a:rPr>
              <a:t>ný</a:t>
            </a:r>
          </a:p>
          <a:p>
            <a:pPr algn="ctr" eaLnBrk="1" hangingPunct="1">
              <a:buFontTx/>
              <a:buNone/>
            </a:pPr>
            <a:r>
              <a:rPr lang="cs-CZ" sz="3600" b="1" smtClean="0"/>
              <a:t>jodid draselný</a:t>
            </a:r>
          </a:p>
          <a:p>
            <a:pPr eaLnBrk="1" hangingPunct="1">
              <a:buFontTx/>
              <a:buNone/>
            </a:pPr>
            <a:endParaRPr lang="cs-CZ" sz="4000" b="1" smtClean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52925" cy="4525963"/>
          </a:xfrm>
        </p:spPr>
        <p:txBody>
          <a:bodyPr/>
          <a:lstStyle/>
          <a:p>
            <a:pPr eaLnBrk="1" hangingPunct="1"/>
            <a:r>
              <a:rPr lang="cs-CZ" sz="3200" b="1" smtClean="0"/>
              <a:t>Vzorec</a:t>
            </a:r>
          </a:p>
          <a:p>
            <a:pPr eaLnBrk="1" hangingPunct="1"/>
            <a:r>
              <a:rPr lang="cs-CZ" sz="3200" b="1" smtClean="0"/>
              <a:t>Určení oxidačních čísel</a:t>
            </a:r>
          </a:p>
          <a:p>
            <a:pPr eaLnBrk="1" hangingPunct="1"/>
            <a:r>
              <a:rPr lang="cs-CZ" sz="3200" b="1" smtClean="0"/>
              <a:t>Užití křížového pravidla</a:t>
            </a:r>
          </a:p>
          <a:p>
            <a:pPr eaLnBrk="1" hangingPunct="1"/>
            <a:r>
              <a:rPr lang="cs-CZ" sz="3200" b="1" smtClean="0"/>
              <a:t>Podstatné jméno</a:t>
            </a:r>
          </a:p>
          <a:p>
            <a:pPr eaLnBrk="1" hangingPunct="1"/>
            <a:r>
              <a:rPr lang="cs-CZ" sz="3200" b="1" smtClean="0"/>
              <a:t>Přídavné jméno</a:t>
            </a:r>
          </a:p>
          <a:p>
            <a:pPr eaLnBrk="1" hangingPunct="1"/>
            <a:r>
              <a:rPr lang="cs-CZ" sz="3200" b="1" smtClean="0"/>
              <a:t>Název halogenidu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1785938" y="4357688"/>
            <a:ext cx="642937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1428750" y="5072063"/>
            <a:ext cx="642938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2393157" y="2964656"/>
            <a:ext cx="571500" cy="5000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5400000">
            <a:off x="2321719" y="3036094"/>
            <a:ext cx="642937" cy="4286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sodný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NaCl</a:t>
            </a:r>
            <a:r>
              <a:rPr lang="cs-CZ" sz="3600" smtClean="0"/>
              <a:t> – </a:t>
            </a:r>
            <a:r>
              <a:rPr lang="cs-CZ" sz="3600" b="1" smtClean="0"/>
              <a:t>bílá krystalická látka</a:t>
            </a:r>
          </a:p>
          <a:p>
            <a:pPr eaLnBrk="1" hangingPunct="1"/>
            <a:r>
              <a:rPr lang="cs-CZ" sz="3600" b="1" smtClean="0"/>
              <a:t>Dobře rozpustná ve vodě</a:t>
            </a:r>
          </a:p>
          <a:p>
            <a:pPr eaLnBrk="1" hangingPunct="1"/>
            <a:r>
              <a:rPr lang="cs-CZ" sz="3600" smtClean="0"/>
              <a:t>V přírodě se vyskytuje jako </a:t>
            </a:r>
            <a:r>
              <a:rPr lang="cs-CZ" sz="3600" b="1" smtClean="0"/>
              <a:t>sůl kamenná (halit)</a:t>
            </a:r>
          </a:p>
          <a:p>
            <a:pPr eaLnBrk="1" hangingPunct="1"/>
            <a:r>
              <a:rPr lang="cs-CZ" sz="3600" smtClean="0"/>
              <a:t>V běžném životě je znám jako </a:t>
            </a:r>
            <a:r>
              <a:rPr lang="cs-CZ" sz="3600" b="1" smtClean="0"/>
              <a:t>kuchyňská sůl</a:t>
            </a:r>
          </a:p>
          <a:p>
            <a:pPr eaLnBrk="1" hangingPunct="1"/>
            <a:r>
              <a:rPr lang="cs-CZ" sz="3600" smtClean="0"/>
              <a:t>Získává se </a:t>
            </a:r>
            <a:r>
              <a:rPr lang="cs-CZ" sz="3600" b="1" smtClean="0"/>
              <a:t>odpařováním mořské vody</a:t>
            </a:r>
            <a:r>
              <a:rPr lang="cs-CZ" sz="3600" smtClean="0"/>
              <a:t>, těžbou z ložisek v zemi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sodný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Je</a:t>
            </a:r>
            <a:r>
              <a:rPr lang="cs-CZ" sz="3600" smtClean="0"/>
              <a:t> nezbytnou </a:t>
            </a:r>
            <a:r>
              <a:rPr lang="cs-CZ" sz="3600" b="1" smtClean="0"/>
              <a:t>složkou potravy</a:t>
            </a:r>
          </a:p>
          <a:p>
            <a:pPr eaLnBrk="1" hangingPunct="1"/>
            <a:r>
              <a:rPr lang="cs-CZ" sz="3600" smtClean="0"/>
              <a:t>Používá se </a:t>
            </a:r>
            <a:r>
              <a:rPr lang="cs-CZ" sz="3600" b="1" smtClean="0"/>
              <a:t>ke konzervaci potravin</a:t>
            </a:r>
          </a:p>
          <a:p>
            <a:pPr eaLnBrk="1" hangingPunct="1"/>
            <a:r>
              <a:rPr lang="cs-CZ" sz="3600" smtClean="0"/>
              <a:t>Vyrábí se z něj chlor, hydroxid sodný</a:t>
            </a:r>
          </a:p>
          <a:p>
            <a:pPr eaLnBrk="1" hangingPunct="1"/>
            <a:r>
              <a:rPr lang="cs-CZ" sz="3600" smtClean="0"/>
              <a:t>Používá se </a:t>
            </a:r>
            <a:r>
              <a:rPr lang="cs-CZ" sz="3600" b="1" smtClean="0"/>
              <a:t>při výrobě mýdla </a:t>
            </a:r>
            <a:r>
              <a:rPr lang="cs-CZ" sz="3600" smtClean="0"/>
              <a:t>a </a:t>
            </a:r>
            <a:r>
              <a:rPr lang="cs-CZ" sz="3600" b="1" smtClean="0"/>
              <a:t>zpracování kůží</a:t>
            </a:r>
          </a:p>
          <a:p>
            <a:pPr eaLnBrk="1" hangingPunct="1"/>
            <a:r>
              <a:rPr lang="cs-CZ" sz="3600" smtClean="0"/>
              <a:t>Používá se k </a:t>
            </a:r>
            <a:r>
              <a:rPr lang="cs-CZ" sz="3600" b="1" smtClean="0"/>
              <a:t>odstraňování sněhu, námrazy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sodný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11105" t="12755" b="20918"/>
          <a:stretch>
            <a:fillRect/>
          </a:stretch>
        </p:blipFill>
        <p:spPr>
          <a:xfrm>
            <a:off x="4716016" y="1628800"/>
            <a:ext cx="4213132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/>
          <p:nvPr/>
        </p:nvPicPr>
        <p:blipFill>
          <a:blip r:embed="rId3" cstate="print"/>
          <a:srcRect l="25610" t="6910" r="19512" b="54252"/>
          <a:stretch>
            <a:fillRect/>
          </a:stretch>
        </p:blipFill>
        <p:spPr>
          <a:xfrm rot="10800000">
            <a:off x="-3" y="1571610"/>
            <a:ext cx="4500561" cy="4305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SKENOVAT00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472" y="1000318"/>
            <a:ext cx="7961341" cy="5697346"/>
          </a:xfrm>
          <a:effectLst>
            <a:softEdge rad="112500"/>
          </a:effectLst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sodný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Bromid stříbrný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AgBr</a:t>
            </a:r>
            <a:r>
              <a:rPr lang="cs-CZ" sz="3600" smtClean="0"/>
              <a:t> – nažloutlá pevná látka</a:t>
            </a:r>
          </a:p>
          <a:p>
            <a:pPr eaLnBrk="1" hangingPunct="1"/>
            <a:r>
              <a:rPr lang="cs-CZ" sz="3600" b="1" smtClean="0"/>
              <a:t>Látka citlivá na světlo </a:t>
            </a:r>
            <a:r>
              <a:rPr lang="cs-CZ" sz="3600" smtClean="0"/>
              <a:t>(na světle černá)</a:t>
            </a:r>
          </a:p>
          <a:p>
            <a:pPr eaLnBrk="1" hangingPunct="1"/>
            <a:r>
              <a:rPr lang="cs-CZ" sz="3600" b="1" smtClean="0"/>
              <a:t>K výrobě fotografických materiálů </a:t>
            </a:r>
            <a:r>
              <a:rPr lang="cs-CZ" sz="3600" smtClean="0"/>
              <a:t>(černobílých)</a:t>
            </a:r>
          </a:p>
          <a:p>
            <a:pPr eaLnBrk="1" hangingPunct="1"/>
            <a:r>
              <a:rPr lang="cs-CZ" sz="3600" smtClean="0"/>
              <a:t>Díky své citlivosti na světlo se využívá </a:t>
            </a:r>
            <a:r>
              <a:rPr lang="cs-CZ" sz="3600" b="1" smtClean="0"/>
              <a:t>při výrobě rentgenových a radioaktivních snímků</a:t>
            </a:r>
          </a:p>
          <a:p>
            <a:pPr eaLnBrk="1" hangingPunct="1"/>
            <a:endParaRPr lang="cs-CZ" sz="3600" b="1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kobaltnatý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CoCl</a:t>
            </a:r>
            <a:r>
              <a:rPr lang="cs-CZ" sz="3600" b="1" baseline="-25000" smtClean="0"/>
              <a:t>2</a:t>
            </a:r>
            <a:endParaRPr lang="cs-CZ" sz="3600" b="1" smtClean="0"/>
          </a:p>
          <a:p>
            <a:pPr eaLnBrk="1" hangingPunct="1"/>
            <a:r>
              <a:rPr lang="cs-CZ" sz="3600" b="1" smtClean="0"/>
              <a:t>Má různou barvu </a:t>
            </a:r>
            <a:r>
              <a:rPr lang="cs-CZ" sz="3600" smtClean="0"/>
              <a:t>podle toho, s kolika molekulami vody se váže</a:t>
            </a:r>
          </a:p>
          <a:p>
            <a:pPr eaLnBrk="1" hangingPunct="1"/>
            <a:r>
              <a:rPr lang="cs-CZ" sz="3600" smtClean="0"/>
              <a:t>Dvě molekuly vody- modrá barva</a:t>
            </a:r>
          </a:p>
          <a:p>
            <a:pPr eaLnBrk="1" hangingPunct="1"/>
            <a:r>
              <a:rPr lang="cs-CZ" sz="3600" smtClean="0"/>
              <a:t>Šest molekul vody – červená barva</a:t>
            </a:r>
          </a:p>
          <a:p>
            <a:pPr eaLnBrk="1" hangingPunct="1"/>
            <a:r>
              <a:rPr lang="cs-CZ" sz="3600" smtClean="0"/>
              <a:t>Používá se jako </a:t>
            </a:r>
            <a:r>
              <a:rPr lang="cs-CZ" sz="3600" b="1" smtClean="0"/>
              <a:t>indikátor vlhkosti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kobaltnatý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8" name="Picture 4" descr="200px-Cobalt(II)-chloride-hexahydrate-samp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02321"/>
            <a:ext cx="7604151" cy="5208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draselný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KCl</a:t>
            </a:r>
          </a:p>
          <a:p>
            <a:pPr eaLnBrk="1" hangingPunct="1"/>
            <a:r>
              <a:rPr lang="cs-CZ" sz="3600" smtClean="0"/>
              <a:t>Vylučoval se na nalezištích chloridu sodného jako pozůstatek po odpaření mořské vody</a:t>
            </a:r>
          </a:p>
          <a:p>
            <a:pPr eaLnBrk="1" hangingPunct="1"/>
            <a:r>
              <a:rPr lang="cs-CZ" sz="3600" smtClean="0"/>
              <a:t>Uplatňuje se jako </a:t>
            </a:r>
            <a:r>
              <a:rPr lang="cs-CZ" sz="3600" b="1" smtClean="0"/>
              <a:t>draselné hnojivo</a:t>
            </a:r>
            <a:r>
              <a:rPr lang="cs-CZ" sz="3600" smtClean="0"/>
              <a:t>, </a:t>
            </a:r>
            <a:r>
              <a:rPr lang="cs-CZ" sz="3600" b="1" smtClean="0"/>
              <a:t>při výrobě mýdel </a:t>
            </a:r>
            <a:r>
              <a:rPr lang="cs-CZ" sz="3600" smtClean="0"/>
              <a:t>nebo jako surovina </a:t>
            </a:r>
            <a:r>
              <a:rPr lang="cs-CZ" sz="3600" b="1" smtClean="0"/>
              <a:t>pro výrobu draselných solí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amonný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NH</a:t>
            </a:r>
            <a:r>
              <a:rPr lang="cs-CZ" sz="3600" b="1" baseline="-25000" smtClean="0"/>
              <a:t>4</a:t>
            </a:r>
            <a:r>
              <a:rPr lang="cs-CZ" sz="3600" b="1" smtClean="0"/>
              <a:t>Cl</a:t>
            </a:r>
            <a:r>
              <a:rPr lang="cs-CZ" sz="3600" smtClean="0"/>
              <a:t> - </a:t>
            </a:r>
            <a:r>
              <a:rPr lang="cs-CZ" sz="3600" b="1" smtClean="0"/>
              <a:t>salmiak</a:t>
            </a:r>
          </a:p>
          <a:p>
            <a:pPr eaLnBrk="1" hangingPunct="1"/>
            <a:r>
              <a:rPr lang="cs-CZ" sz="3600" smtClean="0"/>
              <a:t>Je to bílá pevná látka, která </a:t>
            </a:r>
            <a:r>
              <a:rPr lang="cs-CZ" sz="3600" b="1" smtClean="0"/>
              <a:t>silně váže vodu</a:t>
            </a:r>
          </a:p>
          <a:p>
            <a:pPr eaLnBrk="1" hangingPunct="1"/>
            <a:r>
              <a:rPr lang="cs-CZ" sz="3600" smtClean="0"/>
              <a:t>Chlorid amonný zahříváním v pevném stavu netaje, ale přeměňuje se přímo na svoje páry - sublimuje. Proto </a:t>
            </a:r>
            <a:r>
              <a:rPr lang="cs-CZ" sz="3600" b="1" smtClean="0"/>
              <a:t>se používá v dýmovnicích.</a:t>
            </a:r>
            <a:r>
              <a:rPr lang="cs-CZ" sz="3600" smtClean="0"/>
              <a:t> Dým není dráždivý</a:t>
            </a:r>
          </a:p>
          <a:p>
            <a:pPr eaLnBrk="1" hangingPunct="1"/>
            <a:endParaRPr lang="cs-CZ" sz="3600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amonný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3600" smtClean="0"/>
              <a:t>Používá se při </a:t>
            </a:r>
            <a:r>
              <a:rPr lang="cs-CZ" sz="3600" b="1" smtClean="0"/>
              <a:t>pájení</a:t>
            </a:r>
          </a:p>
          <a:p>
            <a:pPr eaLnBrk="1" hangingPunct="1"/>
            <a:r>
              <a:rPr lang="cs-CZ" sz="3600" smtClean="0"/>
              <a:t>Používá se </a:t>
            </a:r>
            <a:r>
              <a:rPr lang="cs-CZ" sz="3600" b="1" smtClean="0"/>
              <a:t>v suchých článcích </a:t>
            </a:r>
            <a:r>
              <a:rPr lang="cs-CZ" sz="3600" smtClean="0"/>
              <a:t>jako elektrolyt</a:t>
            </a:r>
          </a:p>
          <a:p>
            <a:pPr eaLnBrk="1" hangingPunct="1"/>
            <a:r>
              <a:rPr lang="cs-CZ" sz="3600" smtClean="0"/>
              <a:t>V potravinářství se označuje kódem E 510</a:t>
            </a:r>
          </a:p>
          <a:p>
            <a:pPr eaLnBrk="1" hangingPunct="1"/>
            <a:r>
              <a:rPr lang="cs-CZ" sz="3600" b="1" smtClean="0"/>
              <a:t>Ve fotografii </a:t>
            </a:r>
            <a:r>
              <a:rPr lang="cs-CZ" sz="3600" smtClean="0"/>
              <a:t>se používá jako </a:t>
            </a:r>
            <a:r>
              <a:rPr lang="cs-CZ" sz="3600" b="1" smtClean="0"/>
              <a:t>ustalovač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5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Chlorid amonný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2292" name="Picture 4" descr="140px-Chlorid_amonn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231247"/>
            <a:ext cx="5810269" cy="560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u="sng" smtClean="0"/>
              <a:t>Halogenidy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600" b="1" smtClean="0"/>
              <a:t>dvouprvkové sloučeniny halogenu a jiného prvku</a:t>
            </a:r>
          </a:p>
          <a:p>
            <a:pPr eaLnBrk="1" hangingPunct="1"/>
            <a:r>
              <a:rPr lang="cs-CZ" sz="3600" b="1" smtClean="0"/>
              <a:t>koncovka – id (fluorid, chlorid, jodid, bromid)</a:t>
            </a:r>
          </a:p>
          <a:p>
            <a:pPr eaLnBrk="1" hangingPunct="1"/>
            <a:r>
              <a:rPr lang="cs-CZ" sz="3600" b="1" smtClean="0"/>
              <a:t>oxidační číslo -I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5400" b="1" u="sng" smtClean="0"/>
              <a:t>Příklady halogenidů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u="sng" smtClean="0"/>
              <a:t>Chlorid sodný NaCl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sůl kamenná, kuchyňská sůl</a:t>
            </a:r>
          </a:p>
          <a:p>
            <a:pPr eaLnBrk="1" hangingPunct="1">
              <a:lnSpc>
                <a:spcPct val="80000"/>
              </a:lnSpc>
            </a:pPr>
            <a:r>
              <a:rPr lang="cs-CZ" u="sng" smtClean="0"/>
              <a:t>Použití:</a:t>
            </a:r>
            <a:r>
              <a:rPr lang="cs-CZ" smtClean="0"/>
              <a:t> konzervace potravin, potravinářství, výroba mýdel, výroba chloru, hydroxidu sodného,…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u="sng" smtClean="0"/>
              <a:t>Chlorid draselný KCl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draselná hnojiva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u="sng" smtClean="0"/>
              <a:t>Bromid stříbrný AgBr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černobílé fotografie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b="1" u="sng" smtClean="0"/>
              <a:t>Chlorid amonný NH</a:t>
            </a:r>
            <a:r>
              <a:rPr lang="cs-CZ" b="1" u="sng" baseline="-25000" smtClean="0"/>
              <a:t>4</a:t>
            </a:r>
            <a:r>
              <a:rPr lang="cs-CZ" b="1" u="sng" smtClean="0"/>
              <a:t>Cl – salmiak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výroba baterií, pájení</a:t>
            </a:r>
          </a:p>
          <a:p>
            <a:pPr eaLnBrk="1" hangingPunct="1">
              <a:lnSpc>
                <a:spcPct val="80000"/>
              </a:lnSpc>
            </a:pPr>
            <a:endParaRPr lang="cs-CZ" b="1" u="sng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Chemie 8, J. Škoda, P. Doulík, nakladatelství Fraus</a:t>
            </a:r>
          </a:p>
          <a:p>
            <a:r>
              <a:rPr lang="cs-CZ" sz="2000" smtClean="0"/>
              <a:t>Chemie I, I. Karger, D. Pečová, P. Peč, nakladatelství Prodos,</a:t>
            </a:r>
          </a:p>
          <a:p>
            <a:r>
              <a:rPr lang="cs-CZ" sz="2000" smtClean="0"/>
              <a:t>Naskenované obrázky str. 76 </a:t>
            </a:r>
          </a:p>
          <a:p>
            <a:r>
              <a:rPr lang="cs-CZ" sz="2000" smtClean="0"/>
              <a:t>Úvod do obecné a anorganické chemie, J. Mach, I. Plucková, J. Šibor, nakladatelství Nová škola</a:t>
            </a:r>
          </a:p>
          <a:p>
            <a:r>
              <a:rPr lang="cs-CZ" sz="2000" smtClean="0"/>
              <a:t>Naskenované obrázky str. 36 a 37</a:t>
            </a:r>
          </a:p>
          <a:p>
            <a:r>
              <a:rPr lang="cs-CZ" sz="2000" smtClean="0"/>
              <a:t>Základy chemie 1, P. Beneš, V. Pumpr, J. Banýr, nakladatelství Fortuna</a:t>
            </a:r>
          </a:p>
          <a:p>
            <a:r>
              <a:rPr lang="cs-CZ" sz="2000" smtClean="0">
                <a:hlinkClick r:id="rId2"/>
              </a:rPr>
              <a:t>http://cs.wikipedia.org/wiki/Chlorid_amonn%C3%BD</a:t>
            </a:r>
            <a:endParaRPr lang="cs-CZ" sz="2000" smtClean="0"/>
          </a:p>
          <a:p>
            <a:r>
              <a:rPr lang="cs-CZ" sz="2000" smtClean="0">
                <a:hlinkClick r:id="rId3"/>
              </a:rPr>
              <a:t>http://29695.ua.all.biz/cs/goods_chlorid-kobaltnaty_1232165</a:t>
            </a:r>
            <a:endParaRPr lang="cs-CZ" sz="2000" smtClean="0"/>
          </a:p>
          <a:p>
            <a:endParaRPr lang="cs-CZ" sz="200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591</Words>
  <Application>Microsoft Office PowerPoint</Application>
  <PresentationFormat>Předvádění na obrazovce (4:3)</PresentationFormat>
  <Paragraphs>133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7" baseType="lpstr">
      <vt:lpstr>Arial</vt:lpstr>
      <vt:lpstr>Century Gothic</vt:lpstr>
      <vt:lpstr>Calibri</vt:lpstr>
      <vt:lpstr>Times New Roman</vt:lpstr>
      <vt:lpstr>Výchozí návrh</vt:lpstr>
      <vt:lpstr>Snímek 1</vt:lpstr>
      <vt:lpstr>Anotace</vt:lpstr>
      <vt:lpstr>Halogenidy</vt:lpstr>
      <vt:lpstr>Halogeny </vt:lpstr>
      <vt:lpstr>Trochu historie</vt:lpstr>
      <vt:lpstr>Halogenidy</vt:lpstr>
      <vt:lpstr>Tvorba vzorce</vt:lpstr>
      <vt:lpstr>Tvorba názvu</vt:lpstr>
      <vt:lpstr>Chlorid sodný</vt:lpstr>
      <vt:lpstr>Chlorid sodný</vt:lpstr>
      <vt:lpstr>Chlorid sodný</vt:lpstr>
      <vt:lpstr>Chlorid sodný</vt:lpstr>
      <vt:lpstr>Bromid stříbrný</vt:lpstr>
      <vt:lpstr>Chlorid kobaltnatý</vt:lpstr>
      <vt:lpstr>Chlorid kobaltnatý</vt:lpstr>
      <vt:lpstr>Chlorid draselný</vt:lpstr>
      <vt:lpstr>Chlorid amonný</vt:lpstr>
      <vt:lpstr>Chlorid amonný</vt:lpstr>
      <vt:lpstr>Chlorid amonný</vt:lpstr>
      <vt:lpstr>Halogenidy</vt:lpstr>
      <vt:lpstr>Příklady halogenidů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Příklady halogenidů</dc:title>
  <dc:subject>Chemie 8</dc:subject>
  <dc:creator>Přibíková</dc:creator>
  <cp:lastModifiedBy>Aleš</cp:lastModifiedBy>
  <cp:revision>19</cp:revision>
  <dcterms:created xsi:type="dcterms:W3CDTF">2009-04-07T18:27:23Z</dcterms:created>
  <dcterms:modified xsi:type="dcterms:W3CDTF">2013-01-14T18:15:53Z</dcterms:modified>
</cp:coreProperties>
</file>