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9" r:id="rId3"/>
    <p:sldId id="258" r:id="rId4"/>
    <p:sldId id="261" r:id="rId5"/>
    <p:sldId id="262" r:id="rId6"/>
    <p:sldId id="260" r:id="rId7"/>
    <p:sldId id="263" r:id="rId8"/>
    <p:sldId id="264" r:id="rId9"/>
    <p:sldId id="265" r:id="rId10"/>
    <p:sldId id="269" r:id="rId11"/>
    <p:sldId id="266" r:id="rId12"/>
    <p:sldId id="267" r:id="rId13"/>
    <p:sldId id="268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4" autoAdjust="0"/>
    <p:restoredTop sz="94690" autoAdjust="0"/>
  </p:normalViewPr>
  <p:slideViewPr>
    <p:cSldViewPr>
      <p:cViewPr varScale="1">
        <p:scale>
          <a:sx n="103" d="100"/>
          <a:sy n="103" d="100"/>
        </p:scale>
        <p:origin x="-21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image" Target="../media/image24.wmf"/><Relationship Id="rId1" Type="http://schemas.openxmlformats.org/officeDocument/2006/relationships/image" Target="../media/image23.wmf"/><Relationship Id="rId6" Type="http://schemas.openxmlformats.org/officeDocument/2006/relationships/image" Target="../media/image21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wmf"/><Relationship Id="rId1" Type="http://schemas.openxmlformats.org/officeDocument/2006/relationships/image" Target="../media/image29.wmf"/><Relationship Id="rId4" Type="http://schemas.openxmlformats.org/officeDocument/2006/relationships/image" Target="../media/image32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919AE-50A2-454E-B44D-E4238F246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BD27D3-A4BC-4E96-9911-3D1D6AEA5E5D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5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12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8.bin"/><Relationship Id="rId3" Type="http://schemas.openxmlformats.org/officeDocument/2006/relationships/oleObject" Target="../embeddings/oleObject13.bin"/><Relationship Id="rId7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16.bin"/><Relationship Id="rId5" Type="http://schemas.openxmlformats.org/officeDocument/2006/relationships/oleObject" Target="../embeddings/oleObject15.bin"/><Relationship Id="rId4" Type="http://schemas.openxmlformats.org/officeDocument/2006/relationships/oleObject" Target="../embeddings/oleObject14.bin"/><Relationship Id="rId9" Type="http://schemas.openxmlformats.org/officeDocument/2006/relationships/oleObject" Target="../embeddings/oleObject19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5.bin"/><Relationship Id="rId3" Type="http://schemas.openxmlformats.org/officeDocument/2006/relationships/oleObject" Target="../embeddings/oleObject20.bin"/><Relationship Id="rId7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23.bin"/><Relationship Id="rId5" Type="http://schemas.openxmlformats.org/officeDocument/2006/relationships/oleObject" Target="../embeddings/oleObject22.bin"/><Relationship Id="rId4" Type="http://schemas.openxmlformats.org/officeDocument/2006/relationships/oleObject" Target="../embeddings/oleObject21.bin"/><Relationship Id="rId9" Type="http://schemas.openxmlformats.org/officeDocument/2006/relationships/oleObject" Target="../embeddings/oleObject26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32.bin"/><Relationship Id="rId5" Type="http://schemas.openxmlformats.org/officeDocument/2006/relationships/oleObject" Target="../embeddings/oleObject31.bin"/><Relationship Id="rId4" Type="http://schemas.openxmlformats.org/officeDocument/2006/relationships/oleObject" Target="../embeddings/oleObject30.bin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Druhá a třetí odmocnina reálného čísla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Michala Pfefrčková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poznatky z matematiky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2.9.2012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osvojení a procvičení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druhé a třetí odmocniny reálného čísla, částečného odmocňování a usměrňování zlomku.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PC,.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poznatky </a:t>
            </a:r>
            <a:r>
              <a:rPr lang="cs-CZ" dirty="0" smtClean="0"/>
              <a:t>                  z </a:t>
            </a:r>
            <a:r>
              <a:rPr lang="cs-CZ" dirty="0" smtClean="0"/>
              <a:t>matematiky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Druhá a třetí odmocnina reálného čísla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Druhá</a:t>
            </a:r>
            <a:r>
              <a:rPr lang="cs-CZ" dirty="0" smtClean="0"/>
              <a:t> (resp. </a:t>
            </a:r>
            <a:r>
              <a:rPr lang="cs-CZ" dirty="0" smtClean="0">
                <a:solidFill>
                  <a:srgbClr val="00B050"/>
                </a:solidFill>
              </a:rPr>
              <a:t>třetí</a:t>
            </a:r>
            <a:r>
              <a:rPr lang="cs-CZ" dirty="0" smtClean="0"/>
              <a:t>) odmocnina z nezáporného reálného čísla </a:t>
            </a:r>
            <a:r>
              <a:rPr lang="cs-CZ" i="1" dirty="0" smtClean="0"/>
              <a:t>a</a:t>
            </a:r>
            <a:r>
              <a:rPr lang="cs-CZ" dirty="0" smtClean="0"/>
              <a:t> je takové nezáporné číslo </a:t>
            </a:r>
            <a:r>
              <a:rPr lang="cs-CZ" i="1" dirty="0" smtClean="0"/>
              <a:t>x</a:t>
            </a:r>
            <a:r>
              <a:rPr lang="cs-CZ" dirty="0" smtClean="0"/>
              <a:t>, pro které platí </a:t>
            </a:r>
            <a:r>
              <a:rPr lang="cs-CZ" i="1" dirty="0" smtClean="0">
                <a:solidFill>
                  <a:srgbClr val="FF0000"/>
                </a:solidFill>
              </a:rPr>
              <a:t>x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= </a:t>
            </a:r>
            <a:r>
              <a:rPr lang="cs-CZ" i="1" dirty="0" smtClean="0"/>
              <a:t>a</a:t>
            </a:r>
            <a:r>
              <a:rPr lang="cs-CZ" dirty="0" smtClean="0"/>
              <a:t> (resp. </a:t>
            </a:r>
            <a:r>
              <a:rPr lang="cs-CZ" i="1" dirty="0" smtClean="0">
                <a:solidFill>
                  <a:srgbClr val="00B050"/>
                </a:solidFill>
              </a:rPr>
              <a:t>x</a:t>
            </a:r>
            <a:r>
              <a:rPr lang="cs-CZ" baseline="30000" dirty="0" smtClean="0">
                <a:solidFill>
                  <a:srgbClr val="00B050"/>
                </a:solidFill>
              </a:rPr>
              <a:t>3</a:t>
            </a:r>
            <a:r>
              <a:rPr lang="cs-CZ" dirty="0" smtClean="0">
                <a:solidFill>
                  <a:srgbClr val="00B050"/>
                </a:solidFill>
              </a:rPr>
              <a:t> = </a:t>
            </a:r>
            <a:r>
              <a:rPr lang="cs-CZ" i="1" dirty="0" smtClean="0">
                <a:solidFill>
                  <a:srgbClr val="00B050"/>
                </a:solidFill>
              </a:rPr>
              <a:t>a</a:t>
            </a:r>
            <a:r>
              <a:rPr lang="cs-CZ" dirty="0" smtClean="0"/>
              <a:t>). </a:t>
            </a:r>
          </a:p>
          <a:p>
            <a:endParaRPr lang="cs-CZ" dirty="0" smtClean="0"/>
          </a:p>
          <a:p>
            <a:r>
              <a:rPr lang="cs-CZ" dirty="0" smtClean="0"/>
              <a:t>Značíme:</a:t>
            </a:r>
          </a:p>
          <a:p>
            <a:pPr>
              <a:buNone/>
            </a:pPr>
            <a:r>
              <a:rPr lang="cs-CZ" dirty="0" smtClean="0"/>
              <a:t>	druhá odmocnina: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třetí odmocnina: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995936" y="3501008"/>
          <a:ext cx="852579" cy="775072"/>
        </p:xfrm>
        <a:graphic>
          <a:graphicData uri="http://schemas.openxmlformats.org/presentationml/2006/ole">
            <p:oleObj spid="_x0000_s1026" name="Rovnice" r:id="rId3" imgW="279360" imgH="25380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3707904" y="4437112"/>
          <a:ext cx="931788" cy="847080"/>
        </p:xfrm>
        <a:graphic>
          <a:graphicData uri="http://schemas.openxmlformats.org/presentationml/2006/ole">
            <p:oleObj spid="_x0000_s1028" name="Rovnice" r:id="rId4" imgW="279360" imgH="253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Užitečné vzorce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555776" y="1484784"/>
          <a:ext cx="3643605" cy="792088"/>
        </p:xfrm>
        <a:graphic>
          <a:graphicData uri="http://schemas.openxmlformats.org/presentationml/2006/ole">
            <p:oleObj spid="_x0000_s2050" name="Rovnice" r:id="rId3" imgW="1168200" imgH="25380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699792" y="2420888"/>
          <a:ext cx="2942041" cy="792088"/>
        </p:xfrm>
        <a:graphic>
          <a:graphicData uri="http://schemas.openxmlformats.org/presentationml/2006/ole">
            <p:oleObj spid="_x0000_s2051" name="Rovnice" r:id="rId4" imgW="990360" imgH="2664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3131840" y="3356992"/>
          <a:ext cx="4248472" cy="1466286"/>
        </p:xfrm>
        <a:graphic>
          <a:graphicData uri="http://schemas.openxmlformats.org/presentationml/2006/ole">
            <p:oleObj spid="_x0000_s2052" name="Rovnice" r:id="rId5" imgW="1434960" imgH="4950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Užitečné vzorce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483768" y="1484784"/>
          <a:ext cx="3643605" cy="792088"/>
        </p:xfrm>
        <a:graphic>
          <a:graphicData uri="http://schemas.openxmlformats.org/presentationml/2006/ole">
            <p:oleObj spid="_x0000_s3074" name="Rovnice" r:id="rId3" imgW="1168200" imgH="25380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549525" y="2419350"/>
          <a:ext cx="3243263" cy="793750"/>
        </p:xfrm>
        <a:graphic>
          <a:graphicData uri="http://schemas.openxmlformats.org/presentationml/2006/ole">
            <p:oleObj spid="_x0000_s3075" name="Rovnice" r:id="rId4" imgW="1091880" imgH="2664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3131840" y="3356992"/>
          <a:ext cx="4248472" cy="1466286"/>
        </p:xfrm>
        <a:graphic>
          <a:graphicData uri="http://schemas.openxmlformats.org/presentationml/2006/ole">
            <p:oleObj spid="_x0000_s3076" name="Rovnice" r:id="rId5" imgW="1434960" imgH="4950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67544" y="764704"/>
            <a:ext cx="8229600" cy="1080120"/>
          </a:xfrm>
        </p:spPr>
        <p:txBody>
          <a:bodyPr>
            <a:normAutofit/>
          </a:bodyPr>
          <a:lstStyle/>
          <a:p>
            <a:r>
              <a:rPr lang="cs-CZ" dirty="0" smtClean="0"/>
              <a:t>Vypočítejte zpaměti (použijte předchozí vzorce):</a:t>
            </a:r>
          </a:p>
          <a:p>
            <a:pPr marL="624078" indent="-514350">
              <a:buSzPct val="100000"/>
              <a:buNone/>
            </a:pPr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0" y="1916832"/>
          <a:ext cx="9144000" cy="3598862"/>
        </p:xfrm>
        <a:graphic>
          <a:graphicData uri="http://schemas.openxmlformats.org/presentationml/2006/ole">
            <p:oleObj spid="_x0000_s4098" name="Rovnice" r:id="rId3" imgW="3581280" imgH="1409400" progId="Equation.3">
              <p:embed/>
            </p:oleObj>
          </a:graphicData>
        </a:graphic>
      </p:graphicFrame>
      <p:sp>
        <p:nvSpPr>
          <p:cNvPr id="4" name="Obdélník 3"/>
          <p:cNvSpPr/>
          <p:nvPr/>
        </p:nvSpPr>
        <p:spPr>
          <a:xfrm>
            <a:off x="1835696" y="1988840"/>
            <a:ext cx="2232248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139952" y="1916832"/>
            <a:ext cx="252028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660232" y="1916832"/>
            <a:ext cx="1476672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028384" y="1844824"/>
            <a:ext cx="1115616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979712" y="3356992"/>
            <a:ext cx="2232248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995936" y="3356992"/>
            <a:ext cx="2592288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516216" y="3501008"/>
            <a:ext cx="1692696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297652" y="3356992"/>
            <a:ext cx="846348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19672" y="4941168"/>
            <a:ext cx="180020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491880" y="4941168"/>
            <a:ext cx="2088232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436096" y="5013176"/>
            <a:ext cx="1584176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948264" y="5013176"/>
            <a:ext cx="792088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1027584"/>
          </a:xfrm>
        </p:spPr>
        <p:txBody>
          <a:bodyPr/>
          <a:lstStyle/>
          <a:p>
            <a:r>
              <a:rPr lang="cs-CZ" dirty="0" smtClean="0"/>
              <a:t>Upravte následující výrazy (použijte předchozí vzorce):</a:t>
            </a:r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971600" y="2132856"/>
          <a:ext cx="4104456" cy="2927654"/>
        </p:xfrm>
        <a:graphic>
          <a:graphicData uri="http://schemas.openxmlformats.org/presentationml/2006/ole">
            <p:oleObj spid="_x0000_s6146" name="Rovnice" r:id="rId3" imgW="1815840" imgH="1295280" progId="Equation.3">
              <p:embed/>
            </p:oleObj>
          </a:graphicData>
        </a:graphic>
      </p:graphicFrame>
      <p:sp>
        <p:nvSpPr>
          <p:cNvPr id="4" name="Obdélník 3"/>
          <p:cNvSpPr/>
          <p:nvPr/>
        </p:nvSpPr>
        <p:spPr>
          <a:xfrm>
            <a:off x="2123728" y="2132856"/>
            <a:ext cx="1080120" cy="136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75856" y="2204864"/>
            <a:ext cx="864096" cy="136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139952" y="2132856"/>
            <a:ext cx="864096" cy="136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39752" y="4005064"/>
            <a:ext cx="1296144" cy="136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635896" y="4221088"/>
            <a:ext cx="1080120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716016" y="4149080"/>
            <a:ext cx="1080120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648072"/>
          </a:xfrm>
        </p:spPr>
        <p:txBody>
          <a:bodyPr/>
          <a:lstStyle/>
          <a:p>
            <a:r>
              <a:rPr lang="cs-CZ" dirty="0" smtClean="0"/>
              <a:t>Částečně odmocněte:</a:t>
            </a:r>
          </a:p>
          <a:p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95536" y="1268760"/>
          <a:ext cx="5184576" cy="3999530"/>
        </p:xfrm>
        <a:graphic>
          <a:graphicData uri="http://schemas.openxmlformats.org/presentationml/2006/ole">
            <p:oleObj spid="_x0000_s7170" name="Rovnice" r:id="rId3" imgW="1777680" imgH="13716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4508500" y="3308350"/>
          <a:ext cx="127000" cy="241300"/>
        </p:xfrm>
        <a:graphic>
          <a:graphicData uri="http://schemas.openxmlformats.org/presentationml/2006/ole">
            <p:oleObj spid="_x0000_s7171" name="Rovnice" r:id="rId4" imgW="126720" imgH="241200" progId="Equation.3">
              <p:embed/>
            </p:oleObj>
          </a:graphicData>
        </a:graphic>
      </p:graphicFrame>
      <p:sp>
        <p:nvSpPr>
          <p:cNvPr id="8" name="Obdélník 7"/>
          <p:cNvSpPr/>
          <p:nvPr/>
        </p:nvSpPr>
        <p:spPr>
          <a:xfrm>
            <a:off x="1835696" y="1196752"/>
            <a:ext cx="1800200" cy="86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635896" y="1268760"/>
            <a:ext cx="1800200" cy="86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35696" y="2852936"/>
            <a:ext cx="1584176" cy="86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419872" y="2924944"/>
            <a:ext cx="1584176" cy="86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123728" y="4509120"/>
            <a:ext cx="2232248" cy="86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283968" y="4653136"/>
            <a:ext cx="2088232" cy="86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48681"/>
            <a:ext cx="8229600" cy="1584176"/>
          </a:xfrm>
        </p:spPr>
        <p:txBody>
          <a:bodyPr/>
          <a:lstStyle/>
          <a:p>
            <a:r>
              <a:rPr lang="cs-CZ" dirty="0" smtClean="0"/>
              <a:t>Úlohy na částečné odmocňování je někdy výhodnější řešit pomocí rozkladu </a:t>
            </a:r>
            <a:r>
              <a:rPr lang="cs-CZ" dirty="0" smtClean="0"/>
              <a:t>                         na </a:t>
            </a:r>
            <a:r>
              <a:rPr lang="cs-CZ" dirty="0" smtClean="0"/>
              <a:t>prvočísla:</a:t>
            </a:r>
            <a:endParaRPr lang="cs-CZ" dirty="0"/>
          </a:p>
        </p:txBody>
      </p:sp>
      <p:graphicFrame>
        <p:nvGraphicFramePr>
          <p:cNvPr id="8194" name="Object 2"/>
          <p:cNvGraphicFramePr>
            <a:graphicFrameLocks noChangeAspect="1"/>
          </p:cNvGraphicFramePr>
          <p:nvPr/>
        </p:nvGraphicFramePr>
        <p:xfrm>
          <a:off x="1115616" y="2132856"/>
          <a:ext cx="6000750" cy="741363"/>
        </p:xfrm>
        <a:graphic>
          <a:graphicData uri="http://schemas.openxmlformats.org/presentationml/2006/ole">
            <p:oleObj spid="_x0000_s8194" name="Rovnice" r:id="rId3" imgW="2057400" imgH="253800" progId="Equation.3">
              <p:embed/>
            </p:oleObj>
          </a:graphicData>
        </a:graphic>
      </p:graphicFrame>
      <p:sp>
        <p:nvSpPr>
          <p:cNvPr id="5" name="Pravá složená závorka 4"/>
          <p:cNvSpPr/>
          <p:nvPr/>
        </p:nvSpPr>
        <p:spPr>
          <a:xfrm rot="16200000" flipH="1">
            <a:off x="3113584" y="2727176"/>
            <a:ext cx="396552" cy="648072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á složená závorka 6"/>
          <p:cNvSpPr/>
          <p:nvPr/>
        </p:nvSpPr>
        <p:spPr>
          <a:xfrm rot="16200000" flipH="1">
            <a:off x="4193704" y="2727176"/>
            <a:ext cx="396552" cy="648072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2771800" y="3356992"/>
          <a:ext cx="2897187" cy="550862"/>
        </p:xfrm>
        <a:graphic>
          <a:graphicData uri="http://schemas.openxmlformats.org/presentationml/2006/ole">
            <p:oleObj spid="_x0000_s8196" name="Rovnice" r:id="rId4" imgW="1269720" imgH="241200" progId="Equation.3">
              <p:embed/>
            </p:oleObj>
          </a:graphicData>
        </a:graphic>
      </p:graphicFrame>
      <p:sp>
        <p:nvSpPr>
          <p:cNvPr id="14" name="Pravá složená závorka 13"/>
          <p:cNvSpPr/>
          <p:nvPr/>
        </p:nvSpPr>
        <p:spPr>
          <a:xfrm rot="16200000" flipH="1">
            <a:off x="3113584" y="3807296"/>
            <a:ext cx="396552" cy="648072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199" name="Object 7"/>
          <p:cNvGraphicFramePr>
            <a:graphicFrameLocks noChangeAspect="1"/>
          </p:cNvGraphicFramePr>
          <p:nvPr/>
        </p:nvGraphicFramePr>
        <p:xfrm>
          <a:off x="3203848" y="4365104"/>
          <a:ext cx="319088" cy="406400"/>
        </p:xfrm>
        <a:graphic>
          <a:graphicData uri="http://schemas.openxmlformats.org/presentationml/2006/ole">
            <p:oleObj spid="_x0000_s8199" name="Rovnice" r:id="rId5" imgW="139680" imgH="177480" progId="Equation.3">
              <p:embed/>
            </p:oleObj>
          </a:graphicData>
        </a:graphic>
      </p:graphicFrame>
      <p:graphicFrame>
        <p:nvGraphicFramePr>
          <p:cNvPr id="8200" name="Object 8"/>
          <p:cNvGraphicFramePr>
            <a:graphicFrameLocks noChangeAspect="1"/>
          </p:cNvGraphicFramePr>
          <p:nvPr/>
        </p:nvGraphicFramePr>
        <p:xfrm>
          <a:off x="4355976" y="4365104"/>
          <a:ext cx="319088" cy="406400"/>
        </p:xfrm>
        <a:graphic>
          <a:graphicData uri="http://schemas.openxmlformats.org/presentationml/2006/ole">
            <p:oleObj spid="_x0000_s8200" name="Rovnice" r:id="rId6" imgW="139680" imgH="177480" progId="Equation.3">
              <p:embed/>
            </p:oleObj>
          </a:graphicData>
        </a:graphic>
      </p:graphicFrame>
      <p:sp>
        <p:nvSpPr>
          <p:cNvPr id="17" name="Pravá složená závorka 16"/>
          <p:cNvSpPr/>
          <p:nvPr/>
        </p:nvSpPr>
        <p:spPr>
          <a:xfrm rot="16200000" flipH="1">
            <a:off x="4337720" y="3807296"/>
            <a:ext cx="396552" cy="648072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ravá složená závorka 19"/>
          <p:cNvSpPr/>
          <p:nvPr/>
        </p:nvSpPr>
        <p:spPr>
          <a:xfrm rot="16200000" flipH="1">
            <a:off x="5148064" y="4005064"/>
            <a:ext cx="360040" cy="216024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201" name="Object 9"/>
          <p:cNvGraphicFramePr>
            <a:graphicFrameLocks noChangeAspect="1"/>
          </p:cNvGraphicFramePr>
          <p:nvPr/>
        </p:nvGraphicFramePr>
        <p:xfrm>
          <a:off x="5003800" y="4292600"/>
          <a:ext cx="609600" cy="552450"/>
        </p:xfrm>
        <a:graphic>
          <a:graphicData uri="http://schemas.openxmlformats.org/presentationml/2006/ole">
            <p:oleObj spid="_x0000_s8201" name="Rovnice" r:id="rId7" imgW="266400" imgH="241200" progId="Equation.3">
              <p:embed/>
            </p:oleObj>
          </a:graphicData>
        </a:graphic>
      </p:graphicFrame>
      <p:graphicFrame>
        <p:nvGraphicFramePr>
          <p:cNvPr id="8202" name="Object 10"/>
          <p:cNvGraphicFramePr>
            <a:graphicFrameLocks noChangeAspect="1"/>
          </p:cNvGraphicFramePr>
          <p:nvPr/>
        </p:nvGraphicFramePr>
        <p:xfrm>
          <a:off x="3851920" y="4437112"/>
          <a:ext cx="174625" cy="252412"/>
        </p:xfrm>
        <a:graphic>
          <a:graphicData uri="http://schemas.openxmlformats.org/presentationml/2006/ole">
            <p:oleObj spid="_x0000_s8202" name="Rovnice" r:id="rId8" imgW="75960" imgH="88560" progId="Equation.3">
              <p:embed/>
            </p:oleObj>
          </a:graphicData>
        </a:graphic>
      </p:graphicFrame>
      <p:graphicFrame>
        <p:nvGraphicFramePr>
          <p:cNvPr id="8203" name="Object 11"/>
          <p:cNvGraphicFramePr>
            <a:graphicFrameLocks noChangeAspect="1"/>
          </p:cNvGraphicFramePr>
          <p:nvPr/>
        </p:nvGraphicFramePr>
        <p:xfrm>
          <a:off x="4788024" y="4509120"/>
          <a:ext cx="174625" cy="252412"/>
        </p:xfrm>
        <a:graphic>
          <a:graphicData uri="http://schemas.openxmlformats.org/presentationml/2006/ole">
            <p:oleObj spid="_x0000_s8203" name="Rovnice" r:id="rId9" imgW="75960" imgH="885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4" grpId="0" animBg="1"/>
      <p:bldP spid="17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48681"/>
            <a:ext cx="8229600" cy="1584176"/>
          </a:xfrm>
        </p:spPr>
        <p:txBody>
          <a:bodyPr/>
          <a:lstStyle/>
          <a:p>
            <a:r>
              <a:rPr lang="cs-CZ" dirty="0" smtClean="0"/>
              <a:t>Úlohy na částečné odmocňování je někdy výhodnější řešit pomocí rozkladu </a:t>
            </a:r>
            <a:r>
              <a:rPr lang="cs-CZ" dirty="0" smtClean="0"/>
              <a:t>                          na </a:t>
            </a:r>
            <a:r>
              <a:rPr lang="cs-CZ" dirty="0" smtClean="0"/>
              <a:t>prvočísla:</a:t>
            </a:r>
            <a:endParaRPr lang="cs-CZ" dirty="0"/>
          </a:p>
        </p:txBody>
      </p:sp>
      <p:graphicFrame>
        <p:nvGraphicFramePr>
          <p:cNvPr id="8194" name="Object 2"/>
          <p:cNvGraphicFramePr>
            <a:graphicFrameLocks noChangeAspect="1"/>
          </p:cNvGraphicFramePr>
          <p:nvPr/>
        </p:nvGraphicFramePr>
        <p:xfrm>
          <a:off x="504825" y="2133600"/>
          <a:ext cx="7223125" cy="741363"/>
        </p:xfrm>
        <a:graphic>
          <a:graphicData uri="http://schemas.openxmlformats.org/presentationml/2006/ole">
            <p:oleObj spid="_x0000_s13314" name="Rovnice" r:id="rId3" imgW="2476440" imgH="253800" progId="Equation.3">
              <p:embed/>
            </p:oleObj>
          </a:graphicData>
        </a:graphic>
      </p:graphicFrame>
      <p:sp>
        <p:nvSpPr>
          <p:cNvPr id="5" name="Pravá složená závorka 4"/>
          <p:cNvSpPr/>
          <p:nvPr/>
        </p:nvSpPr>
        <p:spPr>
          <a:xfrm rot="16200000" flipH="1">
            <a:off x="3041576" y="2511152"/>
            <a:ext cx="396552" cy="1080120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á složená závorka 6"/>
          <p:cNvSpPr/>
          <p:nvPr/>
        </p:nvSpPr>
        <p:spPr>
          <a:xfrm rot="16200000" flipH="1">
            <a:off x="5093804" y="2547156"/>
            <a:ext cx="396552" cy="1008112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2395538" y="3343275"/>
          <a:ext cx="3649662" cy="581025"/>
        </p:xfrm>
        <a:graphic>
          <a:graphicData uri="http://schemas.openxmlformats.org/presentationml/2006/ole">
            <p:oleObj spid="_x0000_s13315" name="Rovnice" r:id="rId4" imgW="1600200" imgH="253800" progId="Equation.3">
              <p:embed/>
            </p:oleObj>
          </a:graphicData>
        </a:graphic>
      </p:graphicFrame>
      <p:sp>
        <p:nvSpPr>
          <p:cNvPr id="14" name="Pravá složená závorka 13"/>
          <p:cNvSpPr/>
          <p:nvPr/>
        </p:nvSpPr>
        <p:spPr>
          <a:xfrm rot="16200000" flipH="1">
            <a:off x="3041576" y="3735288"/>
            <a:ext cx="396552" cy="792088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199" name="Object 7"/>
          <p:cNvGraphicFramePr>
            <a:graphicFrameLocks noChangeAspect="1"/>
          </p:cNvGraphicFramePr>
          <p:nvPr/>
        </p:nvGraphicFramePr>
        <p:xfrm>
          <a:off x="3059832" y="4365104"/>
          <a:ext cx="319088" cy="406400"/>
        </p:xfrm>
        <a:graphic>
          <a:graphicData uri="http://schemas.openxmlformats.org/presentationml/2006/ole">
            <p:oleObj spid="_x0000_s13316" name="Rovnice" r:id="rId5" imgW="139680" imgH="177480" progId="Equation.3">
              <p:embed/>
            </p:oleObj>
          </a:graphicData>
        </a:graphic>
      </p:graphicFrame>
      <p:graphicFrame>
        <p:nvGraphicFramePr>
          <p:cNvPr id="8200" name="Object 8"/>
          <p:cNvGraphicFramePr>
            <a:graphicFrameLocks noChangeAspect="1"/>
          </p:cNvGraphicFramePr>
          <p:nvPr/>
        </p:nvGraphicFramePr>
        <p:xfrm>
          <a:off x="5233988" y="4422775"/>
          <a:ext cx="290512" cy="434975"/>
        </p:xfrm>
        <a:graphic>
          <a:graphicData uri="http://schemas.openxmlformats.org/presentationml/2006/ole">
            <p:oleObj spid="_x0000_s13317" name="Rovnice" r:id="rId6" imgW="126720" imgH="190440" progId="Equation.3">
              <p:embed/>
            </p:oleObj>
          </a:graphicData>
        </a:graphic>
      </p:graphicFrame>
      <p:sp>
        <p:nvSpPr>
          <p:cNvPr id="17" name="Pravá složená závorka 16"/>
          <p:cNvSpPr/>
          <p:nvPr/>
        </p:nvSpPr>
        <p:spPr>
          <a:xfrm rot="16200000" flipH="1">
            <a:off x="5201816" y="3735288"/>
            <a:ext cx="396552" cy="792088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ravá složená závorka 19"/>
          <p:cNvSpPr/>
          <p:nvPr/>
        </p:nvSpPr>
        <p:spPr>
          <a:xfrm rot="16200000" flipH="1">
            <a:off x="4067944" y="4005064"/>
            <a:ext cx="360040" cy="216024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201" name="Object 9"/>
          <p:cNvGraphicFramePr>
            <a:graphicFrameLocks noChangeAspect="1"/>
          </p:cNvGraphicFramePr>
          <p:nvPr/>
        </p:nvGraphicFramePr>
        <p:xfrm>
          <a:off x="3923928" y="4293096"/>
          <a:ext cx="609600" cy="552450"/>
        </p:xfrm>
        <a:graphic>
          <a:graphicData uri="http://schemas.openxmlformats.org/presentationml/2006/ole">
            <p:oleObj spid="_x0000_s13318" name="Rovnice" r:id="rId7" imgW="266400" imgH="241200" progId="Equation.3">
              <p:embed/>
            </p:oleObj>
          </a:graphicData>
        </a:graphic>
      </p:graphicFrame>
      <p:graphicFrame>
        <p:nvGraphicFramePr>
          <p:cNvPr id="8202" name="Object 10"/>
          <p:cNvGraphicFramePr>
            <a:graphicFrameLocks noChangeAspect="1"/>
          </p:cNvGraphicFramePr>
          <p:nvPr/>
        </p:nvGraphicFramePr>
        <p:xfrm>
          <a:off x="3635896" y="4437112"/>
          <a:ext cx="174625" cy="252412"/>
        </p:xfrm>
        <a:graphic>
          <a:graphicData uri="http://schemas.openxmlformats.org/presentationml/2006/ole">
            <p:oleObj spid="_x0000_s13319" name="Rovnice" r:id="rId8" imgW="75960" imgH="88560" progId="Equation.3">
              <p:embed/>
            </p:oleObj>
          </a:graphicData>
        </a:graphic>
      </p:graphicFrame>
      <p:graphicFrame>
        <p:nvGraphicFramePr>
          <p:cNvPr id="8203" name="Object 11"/>
          <p:cNvGraphicFramePr>
            <a:graphicFrameLocks noChangeAspect="1"/>
          </p:cNvGraphicFramePr>
          <p:nvPr/>
        </p:nvGraphicFramePr>
        <p:xfrm>
          <a:off x="4788024" y="4509120"/>
          <a:ext cx="174625" cy="252412"/>
        </p:xfrm>
        <a:graphic>
          <a:graphicData uri="http://schemas.openxmlformats.org/presentationml/2006/ole">
            <p:oleObj spid="_x0000_s13320" name="Rovnice" r:id="rId9" imgW="75960" imgH="885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4" grpId="0" animBg="1"/>
      <p:bldP spid="17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postup, při kterém je ze jmenovatele zlomku odstraněna odmocnina</a:t>
            </a:r>
          </a:p>
          <a:p>
            <a:r>
              <a:rPr lang="cs-CZ" dirty="0" smtClean="0"/>
              <a:t>provádíme pomocí rozšiřování zlomku</a:t>
            </a:r>
          </a:p>
          <a:p>
            <a:r>
              <a:rPr lang="cs-CZ" dirty="0" smtClean="0"/>
              <a:t>využíváme zejména následujících poznatků: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Usměrňování zlomků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763688" y="3356992"/>
          <a:ext cx="6223000" cy="2065337"/>
        </p:xfrm>
        <a:graphic>
          <a:graphicData uri="http://schemas.openxmlformats.org/presentationml/2006/ole">
            <p:oleObj spid="_x0000_s10242" name="Rovnice" r:id="rId3" imgW="2603160" imgH="8632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48681"/>
            <a:ext cx="8229600" cy="648072"/>
          </a:xfrm>
        </p:spPr>
        <p:txBody>
          <a:bodyPr/>
          <a:lstStyle/>
          <a:p>
            <a:r>
              <a:rPr lang="cs-CZ" dirty="0" smtClean="0"/>
              <a:t>Usměrněte následující zlomky: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79388" y="1628775"/>
          <a:ext cx="8724900" cy="3384550"/>
        </p:xfrm>
        <a:graphic>
          <a:graphicData uri="http://schemas.openxmlformats.org/presentationml/2006/ole">
            <p:oleObj spid="_x0000_s11266" name="Rovnice" r:id="rId3" imgW="5562360" imgH="215892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55576" y="1628800"/>
            <a:ext cx="1224136" cy="936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979712" y="1628800"/>
            <a:ext cx="1152128" cy="936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87624" y="2924944"/>
            <a:ext cx="1872208" cy="936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059832" y="2852936"/>
            <a:ext cx="1152128" cy="936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436096" y="2924944"/>
            <a:ext cx="2376264" cy="936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475656" y="4077072"/>
            <a:ext cx="2304256" cy="936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635896" y="4149080"/>
            <a:ext cx="1872208" cy="936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80112" y="4077072"/>
            <a:ext cx="1584176" cy="936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164288" y="4221088"/>
            <a:ext cx="1728192" cy="936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11960" y="2780928"/>
            <a:ext cx="1224136" cy="936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48681"/>
            <a:ext cx="8229600" cy="648072"/>
          </a:xfrm>
        </p:spPr>
        <p:txBody>
          <a:bodyPr/>
          <a:lstStyle/>
          <a:p>
            <a:r>
              <a:rPr lang="cs-CZ" dirty="0" smtClean="0"/>
              <a:t>Úlohy k procvičení: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27584" y="1772816"/>
          <a:ext cx="3813175" cy="1100137"/>
        </p:xfrm>
        <a:graphic>
          <a:graphicData uri="http://schemas.openxmlformats.org/presentationml/2006/ole">
            <p:oleObj spid="_x0000_s12290" name="Rovnice" r:id="rId3" imgW="2070000" imgH="596880" progId="Equation.3">
              <p:embed/>
            </p:oleObj>
          </a:graphicData>
        </a:graphic>
      </p:graphicFrame>
      <p:graphicFrame>
        <p:nvGraphicFramePr>
          <p:cNvPr id="12291" name="Object 3"/>
          <p:cNvGraphicFramePr>
            <a:graphicFrameLocks noChangeAspect="1"/>
          </p:cNvGraphicFramePr>
          <p:nvPr/>
        </p:nvGraphicFramePr>
        <p:xfrm>
          <a:off x="899592" y="3573016"/>
          <a:ext cx="1320800" cy="2919413"/>
        </p:xfrm>
        <a:graphic>
          <a:graphicData uri="http://schemas.openxmlformats.org/presentationml/2006/ole">
            <p:oleObj spid="_x0000_s12291" name="Rovnice" r:id="rId4" imgW="672840" imgH="1485720" progId="Equation.3">
              <p:embed/>
            </p:oleObj>
          </a:graphicData>
        </a:graphic>
      </p:graphicFrame>
      <p:sp>
        <p:nvSpPr>
          <p:cNvPr id="6" name="Zástupný symbol pro obsah 1"/>
          <p:cNvSpPr txBox="1">
            <a:spLocks/>
          </p:cNvSpPr>
          <p:nvPr/>
        </p:nvSpPr>
        <p:spPr>
          <a:xfrm>
            <a:off x="251520" y="1124744"/>
            <a:ext cx="8229600" cy="6480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Zjednodušte: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79512" y="2996952"/>
            <a:ext cx="8229600" cy="6480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Usměrněte zlomky: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7020272" y="1772816"/>
          <a:ext cx="1103978" cy="1052364"/>
        </p:xfrm>
        <a:graphic>
          <a:graphicData uri="http://schemas.openxmlformats.org/presentationml/2006/ole">
            <p:oleObj spid="_x0000_s12292" name="Rovnice" r:id="rId5" imgW="558720" imgH="533160" progId="Equation.3">
              <p:embed/>
            </p:oleObj>
          </a:graphicData>
        </a:graphic>
      </p:graphicFrame>
      <p:graphicFrame>
        <p:nvGraphicFramePr>
          <p:cNvPr id="12293" name="Object 5"/>
          <p:cNvGraphicFramePr>
            <a:graphicFrameLocks noChangeAspect="1"/>
          </p:cNvGraphicFramePr>
          <p:nvPr/>
        </p:nvGraphicFramePr>
        <p:xfrm>
          <a:off x="6732240" y="3789040"/>
          <a:ext cx="1481137" cy="2281237"/>
        </p:xfrm>
        <a:graphic>
          <a:graphicData uri="http://schemas.openxmlformats.org/presentationml/2006/ole">
            <p:oleObj spid="_x0000_s12293" name="Rovnice" r:id="rId6" imgW="749160" imgH="1155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POLÁK, Josef. </a:t>
            </a:r>
            <a:r>
              <a:rPr lang="cs-CZ" i="1" dirty="0" smtClean="0"/>
              <a:t>Přehled středoškolské matematiky</a:t>
            </a:r>
            <a:r>
              <a:rPr lang="cs-CZ" dirty="0" smtClean="0"/>
              <a:t>. 6.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608 s. ISBN 80-85849-78-</a:t>
            </a:r>
            <a:r>
              <a:rPr lang="cs-CZ" dirty="0" err="1" smtClean="0"/>
              <a:t>x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BUŠEK, Ivan, Leo BOČEK a Emil CALDA. </a:t>
            </a:r>
            <a:r>
              <a:rPr lang="cs-CZ" i="1" dirty="0" smtClean="0"/>
              <a:t>Matematika pro gymnázia: základní poznatky z matematiky</a:t>
            </a:r>
            <a:r>
              <a:rPr lang="cs-CZ" dirty="0" smtClean="0"/>
              <a:t>. </a:t>
            </a:r>
            <a:r>
              <a:rPr lang="cs-CZ" dirty="0" err="1" smtClean="0"/>
              <a:t>Dot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165 s. ISBN 80-85849-34-8. </a:t>
            </a: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dirty="0" smtClean="0"/>
              <a:t>Zdroje: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202</TotalTime>
  <Words>290</Words>
  <Application>Microsoft Office PowerPoint</Application>
  <PresentationFormat>Předvádění na obrazovce (4:3)</PresentationFormat>
  <Paragraphs>49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Shluk</vt:lpstr>
      <vt:lpstr>Rovnice</vt:lpstr>
      <vt:lpstr>Snímek 1</vt:lpstr>
      <vt:lpstr>Základní poznatky                   z matematiky</vt:lpstr>
      <vt:lpstr>Definice</vt:lpstr>
      <vt:lpstr>Užitečné vzorce</vt:lpstr>
      <vt:lpstr>Užitečné vzorce</vt:lpstr>
      <vt:lpstr>Snímek 6</vt:lpstr>
      <vt:lpstr>Snímek 7</vt:lpstr>
      <vt:lpstr>Snímek 8</vt:lpstr>
      <vt:lpstr>Snímek 9</vt:lpstr>
      <vt:lpstr>Snímek 10</vt:lpstr>
      <vt:lpstr>Usměrňování zlomků</vt:lpstr>
      <vt:lpstr>Snímek 12</vt:lpstr>
      <vt:lpstr>Snímek 13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29</cp:revision>
  <dcterms:modified xsi:type="dcterms:W3CDTF">2013-01-14T19:22:11Z</dcterms:modified>
</cp:coreProperties>
</file>